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1" r:id="rId3"/>
    <p:sldId id="262" r:id="rId4"/>
    <p:sldId id="265" r:id="rId5"/>
    <p:sldId id="271" r:id="rId6"/>
    <p:sldId id="268" r:id="rId7"/>
    <p:sldId id="257" r:id="rId8"/>
    <p:sldId id="267" r:id="rId9"/>
    <p:sldId id="258" r:id="rId10"/>
    <p:sldId id="259" r:id="rId11"/>
    <p:sldId id="269" r:id="rId12"/>
    <p:sldId id="260" r:id="rId13"/>
    <p:sldId id="272" r:id="rId14"/>
    <p:sldId id="263" r:id="rId15"/>
    <p:sldId id="264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8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C41D5-9451-4443-AC6E-55DD860A26D5}" type="datetime1">
              <a:rPr lang="en-US" smtClean="0"/>
              <a:t>6/4/11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1E55F-FD5F-A242-8F8E-3B931CB9B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815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390DF-B35D-1D4F-9CFE-85DEC38FB9FE}" type="datetime1">
              <a:rPr lang="en-US" smtClean="0"/>
              <a:t>6/4/11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73786-D5E1-2E48-A910-045D9C5A4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774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73786-D5E1-2E48-A910-045D9C5A4B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14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73786-D5E1-2E48-A910-045D9C5A4B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65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73786-D5E1-2E48-A910-045D9C5A4B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73786-D5E1-2E48-A910-045D9C5A4B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02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C5801-5C1E-9D4B-AED5-5F03093E19D6}" type="datetime1">
              <a:rPr lang="en-US" smtClean="0"/>
              <a:t>6/4/11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E0CB-3D5B-5B4C-AF75-38EA9ED50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84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228D-CF5A-CB43-807B-C8288452CAAE}" type="datetime1">
              <a:rPr lang="en-US" smtClean="0"/>
              <a:t>6/4/11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E0CB-3D5B-5B4C-AF75-38EA9ED50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24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3730A-68F3-0442-BC89-072992464FB6}" type="datetime1">
              <a:rPr lang="en-US" smtClean="0"/>
              <a:t>6/4/11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E0CB-3D5B-5B4C-AF75-38EA9ED50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6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E4B1-7CBA-CF4F-99F6-B72102ADB453}" type="datetime1">
              <a:rPr lang="en-US" smtClean="0"/>
              <a:t>6/4/11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E0CB-3D5B-5B4C-AF75-38EA9ED50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8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FDFC-3801-2C4B-A6EE-5EA62BD89C6C}" type="datetime1">
              <a:rPr lang="en-US" smtClean="0"/>
              <a:t>6/4/11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E0CB-3D5B-5B4C-AF75-38EA9ED50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49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B3C-9B94-054E-9AA2-8F04983FE8E5}" type="datetime1">
              <a:rPr lang="en-US" smtClean="0"/>
              <a:t>6/4/11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E0CB-3D5B-5B4C-AF75-38EA9ED50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96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4521-57B4-2646-A391-B6FC952A7344}" type="datetime1">
              <a:rPr lang="en-US" smtClean="0"/>
              <a:t>6/4/11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E0CB-3D5B-5B4C-AF75-38EA9ED50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6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FFCF-808F-BB4F-8E3F-04ED10A6208F}" type="datetime1">
              <a:rPr lang="en-US" smtClean="0"/>
              <a:t>6/4/11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E0CB-3D5B-5B4C-AF75-38EA9ED50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09BC2-CD27-EF4D-9C8B-625DD9E5817C}" type="datetime1">
              <a:rPr lang="en-US" smtClean="0"/>
              <a:t>6/4/11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E0CB-3D5B-5B4C-AF75-38EA9ED50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84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16B9-7FF1-7F4D-8253-731EEA8BB8C7}" type="datetime1">
              <a:rPr lang="en-US" smtClean="0"/>
              <a:t>6/4/11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E0CB-3D5B-5B4C-AF75-38EA9ED50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9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DC98E-64DE-9E49-85E0-9E45B265B4AA}" type="datetime1">
              <a:rPr lang="en-US" smtClean="0"/>
              <a:t>6/4/11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E0CB-3D5B-5B4C-AF75-38EA9ED50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01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1D1D0-E308-F54C-A823-FE8EB4944C72}" type="datetime1">
              <a:rPr lang="en-US" smtClean="0"/>
              <a:t>6/4/11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8E0CB-3D5B-5B4C-AF75-38EA9ED50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2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9359" y="552615"/>
            <a:ext cx="7140001" cy="2038571"/>
          </a:xfrm>
        </p:spPr>
        <p:txBody>
          <a:bodyPr>
            <a:noAutofit/>
          </a:bodyPr>
          <a:lstStyle/>
          <a:p>
            <a:r>
              <a:rPr lang="en-US" sz="3200" dirty="0"/>
              <a:t>Characterizing </a:t>
            </a:r>
            <a:r>
              <a:rPr lang="en-US" sz="3200" dirty="0" smtClean="0"/>
              <a:t>Applications </a:t>
            </a:r>
            <a:br>
              <a:rPr lang="en-US" sz="3200" dirty="0" smtClean="0"/>
            </a:br>
            <a:r>
              <a:rPr lang="en-US" sz="3200" dirty="0" smtClean="0"/>
              <a:t>Runtime </a:t>
            </a:r>
            <a:r>
              <a:rPr lang="en-US" sz="3200" dirty="0"/>
              <a:t>Behavior</a:t>
            </a:r>
            <a:br>
              <a:rPr lang="en-US" sz="3200" dirty="0"/>
            </a:br>
            <a:r>
              <a:rPr lang="en-US" sz="3200" dirty="0"/>
              <a:t>from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System </a:t>
            </a:r>
            <a:r>
              <a:rPr lang="en-US" sz="3200" dirty="0"/>
              <a:t>Logs and Metrics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08954"/>
            <a:ext cx="6787760" cy="2181293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Raghul Gunasekaran, David </a:t>
            </a:r>
            <a:r>
              <a:rPr lang="en-US" sz="2400" dirty="0" err="1" smtClean="0">
                <a:solidFill>
                  <a:schemeClr val="tx1"/>
                </a:solidFill>
              </a:rPr>
              <a:t>Dillow</a:t>
            </a:r>
            <a:r>
              <a:rPr lang="en-US" sz="2400" dirty="0" smtClean="0">
                <a:solidFill>
                  <a:schemeClr val="tx1"/>
                </a:solidFill>
              </a:rPr>
              <a:t>, Galen Shipman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Oak Ridge National Laboratory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Richard </a:t>
            </a:r>
            <a:r>
              <a:rPr lang="en-US" sz="2400" dirty="0" err="1" smtClean="0">
                <a:solidFill>
                  <a:schemeClr val="tx1"/>
                </a:solidFill>
              </a:rPr>
              <a:t>Vuduc</a:t>
            </a:r>
            <a:r>
              <a:rPr lang="en-US" sz="2400" dirty="0" smtClean="0">
                <a:solidFill>
                  <a:schemeClr val="tx1"/>
                </a:solidFill>
              </a:rPr>
              <a:t>, Edmond Chow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Georgia Institute of Technology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3203" y="5409915"/>
            <a:ext cx="1771919" cy="14504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9" y="5665866"/>
            <a:ext cx="2157475" cy="115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68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5" y="3595688"/>
            <a:ext cx="5072063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6"/>
          <p:cNvSpPr txBox="1">
            <a:spLocks noChangeArrowheads="1"/>
          </p:cNvSpPr>
          <p:nvPr/>
        </p:nvSpPr>
        <p:spPr bwMode="auto">
          <a:xfrm>
            <a:off x="2800350" y="5954713"/>
            <a:ext cx="4184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Write Bandwidth Utilization by three different applications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63525" y="690563"/>
            <a:ext cx="8683625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>
            <a:spAutoFit/>
          </a:bodyPr>
          <a:lstStyle>
            <a:lvl1pPr marL="230188" indent="-230188" algn="l" rtl="0" eaLnBrk="0" fontAlgn="base" hangingPunct="0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b="1" kern="1200">
                <a:solidFill>
                  <a:srgbClr val="404040"/>
                </a:solidFill>
                <a:latin typeface="Arial Narrow" pitchFamily="34" charset="0"/>
                <a:ea typeface="ＭＳ Ｐゴシック" charset="-128"/>
                <a:cs typeface="Arial" pitchFamily="34" charset="0"/>
              </a:defRPr>
            </a:lvl1pPr>
            <a:lvl2pPr marL="625475" indent="-2794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b="1" kern="1200">
                <a:solidFill>
                  <a:srgbClr val="404040"/>
                </a:solidFill>
                <a:latin typeface="Arial Narrow" pitchFamily="34" charset="0"/>
                <a:ea typeface="ＭＳ Ｐゴシック" charset="-128"/>
                <a:cs typeface="Arial" pitchFamily="34" charset="0"/>
              </a:defRPr>
            </a:lvl2pPr>
            <a:lvl3pPr marL="914400" indent="-230188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b="1" kern="1200">
                <a:solidFill>
                  <a:srgbClr val="404040"/>
                </a:solidFill>
                <a:latin typeface="Arial Narrow" pitchFamily="34" charset="0"/>
                <a:ea typeface="ＭＳ Ｐゴシック" charset="-128"/>
                <a:cs typeface="Arial" pitchFamily="34" charset="0"/>
              </a:defRPr>
            </a:lvl3pPr>
            <a:lvl4pPr marL="1144588" indent="-173038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b="1" kern="1200">
                <a:solidFill>
                  <a:srgbClr val="404040"/>
                </a:solidFill>
                <a:latin typeface="Arial Narrow" pitchFamily="34" charset="0"/>
                <a:ea typeface="ＭＳ Ｐゴシック" charset="-128"/>
                <a:cs typeface="Arial" pitchFamily="34" charset="0"/>
              </a:defRPr>
            </a:lvl4pPr>
            <a:lvl5pPr marL="1482725" indent="-22225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b="1" kern="1200">
                <a:solidFill>
                  <a:srgbClr val="404040"/>
                </a:solidFill>
                <a:latin typeface="Arial Narrow" pitchFamily="34" charset="0"/>
                <a:ea typeface="ＭＳ Ｐゴシック" charset="-128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defRPr/>
            </a:pPr>
            <a:r>
              <a:rPr lang="en-US" b="0" dirty="0" smtClean="0">
                <a:solidFill>
                  <a:srgbClr val="000000"/>
                </a:solidFill>
                <a:latin typeface="+mn-lt"/>
              </a:rPr>
              <a:t>File System Utilization</a:t>
            </a:r>
          </a:p>
          <a:p>
            <a:pPr lvl="1">
              <a:buClr>
                <a:schemeClr val="tx1"/>
              </a:buClr>
              <a:defRPr/>
            </a:pPr>
            <a:r>
              <a:rPr lang="en-US" b="0" dirty="0" smtClean="0">
                <a:solidFill>
                  <a:srgbClr val="000000"/>
                </a:solidFill>
                <a:latin typeface="+mn-lt"/>
              </a:rPr>
              <a:t>Interested in applications with peak usage over 5 GB/s</a:t>
            </a:r>
          </a:p>
          <a:p>
            <a:pPr lvl="1">
              <a:buClr>
                <a:schemeClr val="tx1"/>
              </a:buClr>
              <a:defRPr/>
            </a:pPr>
            <a:r>
              <a:rPr lang="en-US" b="0" dirty="0" smtClean="0">
                <a:solidFill>
                  <a:srgbClr val="000000"/>
                </a:solidFill>
                <a:latin typeface="+mn-lt"/>
              </a:rPr>
              <a:t>For short jobs (few minutes), directly capturing the CDF over multiple runs</a:t>
            </a:r>
          </a:p>
          <a:p>
            <a:pPr lvl="2">
              <a:buClr>
                <a:schemeClr val="tx1"/>
              </a:buClr>
              <a:defRPr/>
            </a:pPr>
            <a:r>
              <a:rPr lang="en-US" b="0" dirty="0" smtClean="0">
                <a:solidFill>
                  <a:srgbClr val="000000"/>
                </a:solidFill>
                <a:latin typeface="+mn-lt"/>
              </a:rPr>
              <a:t>Avoid runs with large variance</a:t>
            </a:r>
          </a:p>
          <a:p>
            <a:pPr lvl="1">
              <a:buClr>
                <a:schemeClr val="tx1"/>
              </a:buClr>
              <a:defRPr/>
            </a:pPr>
            <a:r>
              <a:rPr lang="en-US" b="0" dirty="0" smtClean="0">
                <a:solidFill>
                  <a:srgbClr val="000000"/>
                </a:solidFill>
                <a:latin typeface="+mn-lt"/>
              </a:rPr>
              <a:t>For long jobs</a:t>
            </a:r>
            <a:r>
              <a:rPr lang="en-US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0" dirty="0" smtClean="0">
                <a:solidFill>
                  <a:srgbClr val="000000"/>
                </a:solidFill>
                <a:latin typeface="+mn-lt"/>
              </a:rPr>
              <a:t>(checkpointing)</a:t>
            </a:r>
          </a:p>
          <a:p>
            <a:pPr lvl="2">
              <a:buClr>
                <a:schemeClr val="tx1"/>
              </a:buClr>
              <a:defRPr/>
            </a:pPr>
            <a:r>
              <a:rPr lang="en-US" b="0" dirty="0" smtClean="0">
                <a:solidFill>
                  <a:srgbClr val="000000"/>
                </a:solidFill>
                <a:latin typeface="+mn-lt"/>
              </a:rPr>
              <a:t>Autocorrelation function, capturing the periodicity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E0CB-3D5B-5B4C-AF75-38EA9ED50287}" type="slidenum">
              <a:rPr lang="en-US" smtClean="0"/>
              <a:t>10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1125" y="152400"/>
            <a:ext cx="8229600" cy="469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latin typeface="Arial Black" charset="0"/>
                <a:ea typeface="ＭＳ Ｐゴシック" charset="0"/>
              </a:rPr>
              <a:t>Application Runtime Characteristics</a:t>
            </a:r>
            <a:endParaRPr lang="en-US" sz="2800" dirty="0">
              <a:latin typeface="Arial Black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38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267" y="872283"/>
            <a:ext cx="8481533" cy="99066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Other log messages/events</a:t>
            </a:r>
          </a:p>
          <a:p>
            <a:pPr marL="457200" lvl="1" indent="0">
              <a:buNone/>
            </a:pPr>
            <a:r>
              <a:rPr lang="en-US" sz="2400" dirty="0" smtClean="0"/>
              <a:t>Indicative of the progress of the application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E0CB-3D5B-5B4C-AF75-38EA9ED50287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2950"/>
            <a:ext cx="9144000" cy="14018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668470" y="3264786"/>
            <a:ext cx="2925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 </a:t>
            </a:r>
            <a:r>
              <a:rPr lang="en-US" i="1" dirty="0" smtClean="0"/>
              <a:t>console </a:t>
            </a:r>
            <a:r>
              <a:rPr lang="en-US" dirty="0" smtClean="0"/>
              <a:t>log messages</a:t>
            </a:r>
            <a:endParaRPr lang="en-US" i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1126" y="3634117"/>
            <a:ext cx="8933448" cy="3087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/>
              <a:t>BEER (Basic End-to-End Reliability) protocol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 reliable communication between pair of NIDs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 observed for MPI jobs</a:t>
            </a:r>
          </a:p>
          <a:p>
            <a:pPr marL="0" indent="0">
              <a:buNone/>
            </a:pPr>
            <a:r>
              <a:rPr lang="en-US" sz="2400" dirty="0" smtClean="0"/>
              <a:t>File System Timeout Messages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- indicates node did not get a response from the storage system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 retransmits request after a timeout period</a:t>
            </a:r>
          </a:p>
          <a:p>
            <a:pPr marL="0" indent="0">
              <a:buFont typeface="Arial"/>
              <a:buNone/>
            </a:pPr>
            <a:endParaRPr lang="en-US" sz="2400" dirty="0" smtClean="0"/>
          </a:p>
          <a:p>
            <a:pPr marL="0" indent="0">
              <a:buFont typeface="Arial"/>
              <a:buNone/>
            </a:pPr>
            <a:endParaRPr lang="en-US" sz="2400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1125" y="152400"/>
            <a:ext cx="8229600" cy="469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latin typeface="Arial Black" charset="0"/>
                <a:ea typeface="ＭＳ Ｐゴシック" charset="0"/>
              </a:rPr>
              <a:t>Application Runtime Characteristics</a:t>
            </a:r>
            <a:endParaRPr lang="en-US" sz="2800" dirty="0">
              <a:latin typeface="Arial Black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30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5" y="966788"/>
            <a:ext cx="8836025" cy="51593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0" dirty="0" smtClean="0">
                <a:latin typeface="+mn-lt"/>
              </a:rPr>
              <a:t>Profile individual applications </a:t>
            </a:r>
          </a:p>
          <a:p>
            <a:pPr lvl="1">
              <a:defRPr/>
            </a:pPr>
            <a:r>
              <a:rPr lang="en-US" sz="2400" dirty="0"/>
              <a:t>R</a:t>
            </a:r>
            <a:r>
              <a:rPr lang="en-US" sz="2400" b="0" dirty="0" smtClean="0"/>
              <a:t>untime </a:t>
            </a:r>
            <a:r>
              <a:rPr lang="en-US" sz="2400" dirty="0" smtClean="0"/>
              <a:t>c</a:t>
            </a:r>
            <a:r>
              <a:rPr lang="en-US" sz="2400" b="0" dirty="0" smtClean="0"/>
              <a:t>haracteristics</a:t>
            </a:r>
            <a:endParaRPr lang="en-US" sz="1800" b="0" dirty="0" smtClean="0">
              <a:latin typeface="+mn-lt"/>
            </a:endParaRPr>
          </a:p>
          <a:p>
            <a:pPr lvl="1">
              <a:defRPr/>
            </a:pPr>
            <a:r>
              <a:rPr lang="en-US" sz="2400" dirty="0" smtClean="0"/>
              <a:t>Shared Resource needs</a:t>
            </a:r>
          </a:p>
          <a:p>
            <a:pPr lvl="2">
              <a:defRPr/>
            </a:pPr>
            <a:r>
              <a:rPr lang="en-US" sz="2000" b="0" dirty="0" smtClean="0"/>
              <a:t>Network utilization</a:t>
            </a:r>
          </a:p>
          <a:p>
            <a:pPr lvl="2">
              <a:defRPr/>
            </a:pPr>
            <a:r>
              <a:rPr lang="en-US" sz="2000" dirty="0" smtClean="0"/>
              <a:t>I/O bandwidth usage</a:t>
            </a:r>
          </a:p>
          <a:p>
            <a:pPr lvl="1">
              <a:defRPr/>
            </a:pPr>
            <a:r>
              <a:rPr lang="en-US" sz="2400" dirty="0" smtClean="0"/>
              <a:t>From our observations on Jaguar, most scientific users have one or more fixed job allocation models</a:t>
            </a:r>
            <a:endParaRPr lang="en-US" sz="2400" b="0" dirty="0" smtClean="0"/>
          </a:p>
          <a:p>
            <a:pPr lvl="1">
              <a:defRPr/>
            </a:pPr>
            <a:r>
              <a:rPr lang="en-US" sz="2400" b="0" dirty="0" smtClean="0">
                <a:latin typeface="+mn-lt"/>
              </a:rPr>
              <a:t>Model ‘typical’ run of application </a:t>
            </a:r>
          </a:p>
          <a:p>
            <a:pPr marL="914400" lvl="2" indent="0">
              <a:buNone/>
              <a:defRPr/>
            </a:pPr>
            <a:r>
              <a:rPr lang="en-US" sz="2000" dirty="0" smtClean="0"/>
              <a:t>From observation made over multiple runs</a:t>
            </a:r>
          </a:p>
          <a:p>
            <a:pPr marL="457200" lvl="1" indent="0">
              <a:buNone/>
              <a:defRPr/>
            </a:pPr>
            <a:endParaRPr lang="en-US" dirty="0" smtClean="0"/>
          </a:p>
          <a:p>
            <a:pPr marL="457200" lvl="1" indent="0">
              <a:buNone/>
              <a:defRPr/>
            </a:pPr>
            <a:r>
              <a:rPr lang="en-US" sz="2400" b="0" dirty="0" smtClean="0">
                <a:latin typeface="+mn-lt"/>
              </a:rPr>
              <a:t>The model serves as an acceptable or expected behavior of an application in a shared resource environment</a:t>
            </a:r>
          </a:p>
          <a:p>
            <a:pPr lvl="2">
              <a:defRPr/>
            </a:pPr>
            <a:endParaRPr lang="en-US" b="0" dirty="0" smtClean="0"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1125" y="152400"/>
            <a:ext cx="8229600" cy="469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latin typeface="Arial Black" charset="0"/>
                <a:ea typeface="ＭＳ Ｐゴシック" charset="0"/>
              </a:rPr>
              <a:t>Application Profiling</a:t>
            </a:r>
            <a:endParaRPr lang="en-US" sz="2800" dirty="0">
              <a:latin typeface="Arial Black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E0CB-3D5B-5B4C-AF75-38EA9ED502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0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584" y="859456"/>
            <a:ext cx="8430216" cy="5266708"/>
          </a:xfrm>
        </p:spPr>
        <p:txBody>
          <a:bodyPr/>
          <a:lstStyle/>
          <a:p>
            <a:r>
              <a:rPr lang="en-US" sz="2800" dirty="0" smtClean="0"/>
              <a:t>Anomaly Detection</a:t>
            </a:r>
          </a:p>
          <a:p>
            <a:pPr lvl="1"/>
            <a:r>
              <a:rPr lang="en-US" sz="2400" dirty="0" smtClean="0"/>
              <a:t>Deviation from expected behavior of application</a:t>
            </a:r>
          </a:p>
          <a:p>
            <a:pPr lvl="1"/>
            <a:r>
              <a:rPr lang="en-US" sz="2400" dirty="0" smtClean="0"/>
              <a:t>Cause or victim</a:t>
            </a:r>
          </a:p>
          <a:p>
            <a:pPr lvl="2">
              <a:defRPr/>
            </a:pPr>
            <a:r>
              <a:rPr lang="en-US" dirty="0"/>
              <a:t>The application might be at fault</a:t>
            </a:r>
          </a:p>
          <a:p>
            <a:pPr lvl="2">
              <a:defRPr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application may have been affected by other applications sharing the compute platform</a:t>
            </a:r>
          </a:p>
          <a:p>
            <a:pPr marL="457200" lvl="1" indent="0">
              <a:buNone/>
            </a:pPr>
            <a:r>
              <a:rPr lang="en-US" sz="2400" dirty="0" smtClean="0"/>
              <a:t>Example Observations:</a:t>
            </a:r>
          </a:p>
          <a:p>
            <a:pPr lvl="1"/>
            <a:r>
              <a:rPr lang="en-US" sz="2400" dirty="0" smtClean="0"/>
              <a:t>Application profiled not to be communication intensive</a:t>
            </a:r>
          </a:p>
          <a:p>
            <a:pPr lvl="2"/>
            <a:r>
              <a:rPr lang="en-US" sz="2000" dirty="0" smtClean="0"/>
              <a:t>Observed heavy packet squash, user fault  </a:t>
            </a:r>
          </a:p>
          <a:p>
            <a:pPr lvl="1"/>
            <a:r>
              <a:rPr lang="en-US" sz="2400" dirty="0" smtClean="0"/>
              <a:t>Multiple I/O intensive jobs run concurrently</a:t>
            </a:r>
          </a:p>
          <a:p>
            <a:pPr lvl="2"/>
            <a:r>
              <a:rPr lang="en-US" sz="2000" dirty="0" smtClean="0"/>
              <a:t>Observed peak-utilization of file system</a:t>
            </a:r>
          </a:p>
          <a:p>
            <a:pPr lvl="2"/>
            <a:r>
              <a:rPr lang="en-US" sz="2000" dirty="0" smtClean="0"/>
              <a:t>Longer application runtime</a:t>
            </a:r>
          </a:p>
          <a:p>
            <a:pPr lvl="2"/>
            <a:endParaRPr lang="en-US" dirty="0" smtClean="0"/>
          </a:p>
          <a:p>
            <a:pPr marL="914400" lvl="2" indent="0">
              <a:buNone/>
            </a:pPr>
            <a:endParaRPr lang="en-US" sz="2000" dirty="0" smtClean="0"/>
          </a:p>
          <a:p>
            <a:pPr lvl="2"/>
            <a:endParaRPr lang="en-US" sz="2000" dirty="0" smtClean="0"/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E0CB-3D5B-5B4C-AF75-38EA9ED50287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1125" y="152400"/>
            <a:ext cx="8229600" cy="469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latin typeface="Arial Black" charset="0"/>
                <a:ea typeface="ＭＳ Ｐゴシック" charset="0"/>
              </a:rPr>
              <a:t>Benefits of Application Profiling</a:t>
            </a:r>
            <a:endParaRPr lang="en-US" sz="2800" dirty="0">
              <a:latin typeface="Arial Black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37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25" y="910766"/>
            <a:ext cx="8455875" cy="521539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Identifying Inter-job interference</a:t>
            </a:r>
          </a:p>
          <a:p>
            <a:pPr marL="0" indent="0">
              <a:buNone/>
            </a:pPr>
            <a:r>
              <a:rPr lang="en-US" sz="2200" u="sng" dirty="0" smtClean="0"/>
              <a:t>Observed Example 1:</a:t>
            </a:r>
          </a:p>
          <a:p>
            <a:pPr lvl="1"/>
            <a:r>
              <a:rPr lang="en-US" sz="2000" dirty="0" smtClean="0"/>
              <a:t>App1 – MPI intensive</a:t>
            </a:r>
          </a:p>
          <a:p>
            <a:pPr lvl="2"/>
            <a:r>
              <a:rPr lang="en-US" sz="1600" dirty="0" smtClean="0"/>
              <a:t>Heavy inter-process communication, observed </a:t>
            </a:r>
            <a:r>
              <a:rPr lang="en-US" sz="1600" dirty="0" err="1" smtClean="0"/>
              <a:t>upacket</a:t>
            </a:r>
            <a:r>
              <a:rPr lang="en-US" sz="1600" dirty="0" smtClean="0"/>
              <a:t> squashes </a:t>
            </a:r>
          </a:p>
          <a:p>
            <a:pPr lvl="1"/>
            <a:r>
              <a:rPr lang="en-US" sz="2000" dirty="0" smtClean="0"/>
              <a:t>App2 – I/O intensive</a:t>
            </a:r>
          </a:p>
          <a:p>
            <a:pPr lvl="2"/>
            <a:r>
              <a:rPr lang="en-US" sz="1600" dirty="0" smtClean="0"/>
              <a:t>File system usage observed</a:t>
            </a:r>
          </a:p>
          <a:p>
            <a:pPr lvl="2"/>
            <a:r>
              <a:rPr lang="en-US" sz="1600" dirty="0" smtClean="0"/>
              <a:t>File system timeout messages </a:t>
            </a:r>
            <a:r>
              <a:rPr lang="en-US" sz="1600" dirty="0" smtClean="0">
                <a:sym typeface="Wingdings"/>
              </a:rPr>
              <a:t> increased application runtime</a:t>
            </a:r>
          </a:p>
          <a:p>
            <a:pPr marL="0" indent="0">
              <a:buNone/>
            </a:pPr>
            <a:r>
              <a:rPr lang="en-US" sz="2800" dirty="0">
                <a:sym typeface="Wingdings"/>
              </a:rPr>
              <a:t> </a:t>
            </a:r>
            <a:r>
              <a:rPr lang="en-US" sz="2800" dirty="0" smtClean="0">
                <a:sym typeface="Wingdings"/>
              </a:rPr>
              <a:t> </a:t>
            </a:r>
            <a:r>
              <a:rPr lang="en-US" sz="2400" dirty="0" smtClean="0">
                <a:sym typeface="Wingdings"/>
              </a:rPr>
              <a:t>App2 was affected by App1 has both MPI and I/O heavily rely on the 3D Torus interconnect</a:t>
            </a:r>
            <a:endParaRPr lang="en-US" sz="2400" dirty="0" smtClean="0"/>
          </a:p>
          <a:p>
            <a:pPr marL="0" indent="0">
              <a:buNone/>
            </a:pPr>
            <a:r>
              <a:rPr lang="en-US" sz="2200" u="sng" dirty="0" smtClean="0"/>
              <a:t>Observed Example 2: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100" dirty="0" smtClean="0"/>
              <a:t>- Non-contiguous node assignment affects MPI jobs</a:t>
            </a:r>
          </a:p>
          <a:p>
            <a:pPr marL="457200" lvl="1" indent="0">
              <a:buNone/>
            </a:pPr>
            <a:r>
              <a:rPr lang="en-US" sz="2100" dirty="0" smtClean="0"/>
              <a:t>-  Jobs allocations based on node availability, not resource availability</a:t>
            </a:r>
          </a:p>
          <a:p>
            <a:r>
              <a:rPr lang="en-US" sz="2800" dirty="0" smtClean="0"/>
              <a:t>Better Scheduler Design</a:t>
            </a:r>
          </a:p>
          <a:p>
            <a:pPr lvl="1"/>
            <a:r>
              <a:rPr lang="en-US" sz="2400" dirty="0" smtClean="0"/>
              <a:t>Understanding application’s resource needs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E0CB-3D5B-5B4C-AF75-38EA9ED50287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1125" y="152400"/>
            <a:ext cx="8229600" cy="469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latin typeface="Arial Black" charset="0"/>
                <a:ea typeface="ＭＳ Ｐゴシック" charset="0"/>
              </a:rPr>
              <a:t>Benefits of Application Profiling</a:t>
            </a:r>
            <a:endParaRPr lang="en-US" sz="2800" dirty="0">
              <a:latin typeface="Arial Black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726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267" y="756834"/>
            <a:ext cx="8481533" cy="5369330"/>
          </a:xfrm>
        </p:spPr>
        <p:txBody>
          <a:bodyPr>
            <a:normAutofit lnSpcReduction="10000"/>
          </a:bodyPr>
          <a:lstStyle/>
          <a:p>
            <a:r>
              <a:rPr lang="en-US" sz="2800" dirty="0" err="1" smtClean="0"/>
              <a:t>Exascale</a:t>
            </a:r>
            <a:r>
              <a:rPr lang="en-US" sz="2800" dirty="0" smtClean="0"/>
              <a:t> System</a:t>
            </a:r>
          </a:p>
          <a:p>
            <a:pPr lvl="1"/>
            <a:r>
              <a:rPr lang="en-US" sz="2400" dirty="0"/>
              <a:t>H</a:t>
            </a:r>
            <a:r>
              <a:rPr lang="en-US" sz="2400" dirty="0" smtClean="0"/>
              <a:t>eterogeneous compute nodes 15-18k</a:t>
            </a:r>
          </a:p>
          <a:p>
            <a:pPr lvl="1"/>
            <a:r>
              <a:rPr lang="en-US" sz="2400" dirty="0" smtClean="0"/>
              <a:t>Limited shared resources – Interconnect and I/O </a:t>
            </a:r>
          </a:p>
          <a:p>
            <a:pPr lvl="1"/>
            <a:r>
              <a:rPr lang="en-US" sz="2400" dirty="0" smtClean="0"/>
              <a:t>More number of applications share the compute platform</a:t>
            </a:r>
          </a:p>
          <a:p>
            <a:r>
              <a:rPr lang="en-US" sz="2800" dirty="0" smtClean="0"/>
              <a:t>Demands </a:t>
            </a:r>
          </a:p>
          <a:p>
            <a:pPr lvl="1"/>
            <a:r>
              <a:rPr lang="en-US" sz="2400" dirty="0" smtClean="0"/>
              <a:t>Characterization of applications and performance impacts based on shared resource needs</a:t>
            </a:r>
          </a:p>
          <a:p>
            <a:pPr lvl="1"/>
            <a:r>
              <a:rPr lang="en-US" sz="2400" dirty="0" smtClean="0"/>
              <a:t>Continuous </a:t>
            </a:r>
            <a:r>
              <a:rPr lang="en-US" sz="2400" dirty="0"/>
              <a:t>m</a:t>
            </a:r>
            <a:r>
              <a:rPr lang="en-US" sz="2400" dirty="0" smtClean="0"/>
              <a:t>onitoring and learning framework profiling application runtime characteristics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Continue our work profiling application runtime characteristics and resource needs, leveraging machine learning techniques. </a:t>
            </a:r>
          </a:p>
          <a:p>
            <a:pPr marL="0" indent="0">
              <a:buNone/>
            </a:pPr>
            <a:r>
              <a:rPr lang="en-US" sz="2400" dirty="0" smtClean="0"/>
              <a:t>Design of Context-Aware Scheduler.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E0CB-3D5B-5B4C-AF75-38EA9ED50287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1125" y="152400"/>
            <a:ext cx="8229600" cy="469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latin typeface="Arial Black" charset="0"/>
                <a:ea typeface="ＭＳ Ｐゴシック" charset="0"/>
              </a:rPr>
              <a:t>Conclusions &amp; Future Work</a:t>
            </a:r>
            <a:endParaRPr lang="en-US" sz="2800" dirty="0">
              <a:latin typeface="Arial Black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41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E0CB-3D5B-5B4C-AF75-38EA9ED50287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7313" y="4938658"/>
            <a:ext cx="7877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This research used resources of the Oak Ridge </a:t>
            </a:r>
            <a:r>
              <a:rPr lang="en-US" dirty="0" smtClean="0"/>
              <a:t>Leadership </a:t>
            </a:r>
            <a:r>
              <a:rPr lang="en-US" dirty="0"/>
              <a:t>Computing Facility, located in the National Center </a:t>
            </a:r>
            <a:r>
              <a:rPr lang="en-US" dirty="0" smtClean="0"/>
              <a:t>for Computational </a:t>
            </a:r>
            <a:r>
              <a:rPr lang="en-US" dirty="0"/>
              <a:t>Sciences at Oak Ridge National Laboratory</a:t>
            </a:r>
            <a:r>
              <a:rPr lang="en-US" dirty="0" smtClean="0"/>
              <a:t>, which </a:t>
            </a:r>
            <a:r>
              <a:rPr lang="en-US" dirty="0"/>
              <a:t>is supported by the Office of Science of the Department</a:t>
            </a:r>
          </a:p>
          <a:p>
            <a:pPr algn="just"/>
            <a:r>
              <a:rPr lang="en-US" dirty="0"/>
              <a:t>of Energy under Contract DE-AC05-00OR22725.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4794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Questions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449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585" y="833799"/>
            <a:ext cx="8659698" cy="57724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Compute Environment</a:t>
            </a:r>
          </a:p>
          <a:p>
            <a:pPr lvl="1"/>
            <a:r>
              <a:rPr lang="en-US" sz="2400" dirty="0" smtClean="0"/>
              <a:t>Dedicated resources</a:t>
            </a:r>
          </a:p>
          <a:p>
            <a:pPr lvl="2"/>
            <a:r>
              <a:rPr lang="en-US" sz="2000" dirty="0" smtClean="0"/>
              <a:t>Compute (processors)</a:t>
            </a:r>
          </a:p>
          <a:p>
            <a:pPr lvl="2"/>
            <a:r>
              <a:rPr lang="en-US" sz="2000" dirty="0" smtClean="0"/>
              <a:t>Memory 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Shared resources </a:t>
            </a:r>
          </a:p>
          <a:p>
            <a:pPr lvl="2"/>
            <a:r>
              <a:rPr lang="en-US" sz="2000" dirty="0" smtClean="0">
                <a:solidFill>
                  <a:srgbClr val="FF0000"/>
                </a:solidFill>
              </a:rPr>
              <a:t>Network</a:t>
            </a:r>
          </a:p>
          <a:p>
            <a:pPr lvl="2"/>
            <a:r>
              <a:rPr lang="en-US" sz="2000" dirty="0" smtClean="0">
                <a:solidFill>
                  <a:srgbClr val="FF0000"/>
                </a:solidFill>
              </a:rPr>
              <a:t>I/O (filesystem)</a:t>
            </a:r>
            <a:endParaRPr lang="en-US" sz="2000" dirty="0" smtClean="0"/>
          </a:p>
          <a:p>
            <a:r>
              <a:rPr lang="en-US" sz="2800" dirty="0" smtClean="0"/>
              <a:t>Applications libraries are optimized to attain the best performance on dedicated resources. </a:t>
            </a:r>
            <a:endParaRPr lang="en-US" sz="2800" dirty="0"/>
          </a:p>
          <a:p>
            <a:r>
              <a:rPr lang="en-US" sz="2800" dirty="0" smtClean="0"/>
              <a:t>Shared resource contention </a:t>
            </a:r>
          </a:p>
          <a:p>
            <a:pPr lvl="1"/>
            <a:r>
              <a:rPr lang="en-US" sz="2400" dirty="0" smtClean="0"/>
              <a:t>Longer and variable runtime</a:t>
            </a:r>
          </a:p>
          <a:p>
            <a:pPr lvl="1"/>
            <a:r>
              <a:rPr lang="en-US" sz="2400" dirty="0" smtClean="0"/>
              <a:t>Degraded application performance</a:t>
            </a:r>
          </a:p>
          <a:p>
            <a:pPr lvl="1"/>
            <a:r>
              <a:rPr lang="en-US" sz="2400" dirty="0" smtClean="0"/>
              <a:t>Adversely affects scientific productivity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1125" y="152400"/>
            <a:ext cx="8229600" cy="469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latin typeface="Arial Black" charset="0"/>
                <a:ea typeface="ＭＳ Ｐゴシック" charset="0"/>
              </a:rPr>
              <a:t>Introduction</a:t>
            </a:r>
            <a:endParaRPr lang="en-US" sz="2800" dirty="0">
              <a:latin typeface="Arial Black" charset="0"/>
              <a:ea typeface="ＭＳ Ｐゴシック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E0CB-3D5B-5B4C-AF75-38EA9ED502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59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242" y="622300"/>
            <a:ext cx="8404558" cy="55038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“</a:t>
            </a:r>
            <a:r>
              <a:rPr lang="en-US" sz="2800" dirty="0" smtClean="0">
                <a:solidFill>
                  <a:srgbClr val="FF0000"/>
                </a:solidFill>
              </a:rPr>
              <a:t>Runtime Characteristics</a:t>
            </a:r>
            <a:r>
              <a:rPr lang="en-US" sz="2800" dirty="0" smtClean="0"/>
              <a:t>”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Specifically model applications shared resource needs </a:t>
            </a:r>
          </a:p>
          <a:p>
            <a:r>
              <a:rPr lang="en-US" sz="2800" dirty="0" smtClean="0"/>
              <a:t>“</a:t>
            </a:r>
            <a:r>
              <a:rPr lang="en-US" sz="2800" dirty="0" smtClean="0">
                <a:solidFill>
                  <a:srgbClr val="FF0000"/>
                </a:solidFill>
              </a:rPr>
              <a:t>User-Application</a:t>
            </a:r>
            <a:r>
              <a:rPr lang="en-US" sz="2800" dirty="0" smtClean="0"/>
              <a:t>” Characteristics</a:t>
            </a:r>
          </a:p>
          <a:p>
            <a:pPr lvl="1"/>
            <a:r>
              <a:rPr lang="en-US" sz="2400" dirty="0" smtClean="0"/>
              <a:t> Varies from user to user, based on science needs. </a:t>
            </a:r>
          </a:p>
          <a:p>
            <a:pPr lvl="1"/>
            <a:r>
              <a:rPr lang="en-US" sz="2400" dirty="0" smtClean="0"/>
              <a:t>#nodes, dimensions of compute grid</a:t>
            </a:r>
          </a:p>
          <a:p>
            <a:pPr lvl="1"/>
            <a:r>
              <a:rPr lang="en-US" sz="2400" dirty="0" smtClean="0"/>
              <a:t>I/O usage (frequency of checkpointing)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E0CB-3D5B-5B4C-AF75-38EA9ED50287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1125" y="152400"/>
            <a:ext cx="8229600" cy="469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latin typeface="Arial Black" charset="0"/>
                <a:ea typeface="ＭＳ Ｐゴシック" charset="0"/>
              </a:rPr>
              <a:t>Introduction</a:t>
            </a:r>
            <a:endParaRPr lang="en-US" sz="2800" dirty="0">
              <a:latin typeface="Arial Black" charset="0"/>
              <a:ea typeface="ＭＳ Ｐゴシック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752" y="3502493"/>
            <a:ext cx="4706519" cy="30396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4822" y="6382921"/>
            <a:ext cx="7275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 distribution of the number of applications running concurrently on Jaguar XT5 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51054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242" y="782489"/>
            <a:ext cx="8404558" cy="557386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Need to Characterize individual “user-applications”</a:t>
            </a:r>
          </a:p>
          <a:p>
            <a:r>
              <a:rPr lang="en-US" sz="2800" dirty="0" smtClean="0"/>
              <a:t>Solution Requirements</a:t>
            </a:r>
          </a:p>
          <a:p>
            <a:pPr lvl="1"/>
            <a:r>
              <a:rPr lang="en-US" sz="2400" dirty="0" smtClean="0"/>
              <a:t>Zero or negligible overhead</a:t>
            </a:r>
          </a:p>
          <a:p>
            <a:pPr lvl="1"/>
            <a:r>
              <a:rPr lang="en-US" sz="2400" dirty="0" smtClean="0"/>
              <a:t>No impact on system/application performance</a:t>
            </a:r>
          </a:p>
          <a:p>
            <a:pPr lvl="1"/>
            <a:r>
              <a:rPr lang="en-US" sz="2400" dirty="0" smtClean="0"/>
              <a:t>Monitor continuously in real-time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Current tools</a:t>
            </a:r>
          </a:p>
          <a:p>
            <a:pPr lvl="1"/>
            <a:r>
              <a:rPr lang="en-US" sz="2400" dirty="0" smtClean="0"/>
              <a:t>Fine grained details of application behavior</a:t>
            </a:r>
          </a:p>
          <a:p>
            <a:pPr lvl="1"/>
            <a:r>
              <a:rPr lang="en-US" sz="2400" dirty="0" smtClean="0"/>
              <a:t>High overhead (at least 4-10%)</a:t>
            </a:r>
          </a:p>
          <a:p>
            <a:pPr lvl="2"/>
            <a:r>
              <a:rPr lang="en-US" sz="2000" dirty="0" smtClean="0"/>
              <a:t>Compute cycles</a:t>
            </a:r>
          </a:p>
          <a:p>
            <a:pPr lvl="2"/>
            <a:r>
              <a:rPr lang="en-US" sz="2000" dirty="0" smtClean="0"/>
              <a:t>Bandwidth for writing trace</a:t>
            </a:r>
          </a:p>
          <a:p>
            <a:pPr lvl="1"/>
            <a:r>
              <a:rPr lang="en-US" sz="2400" dirty="0" smtClean="0"/>
              <a:t>Restricted usage on production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E0CB-3D5B-5B4C-AF75-38EA9ED50287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1125" y="152400"/>
            <a:ext cx="8229600" cy="469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latin typeface="Arial Black" charset="0"/>
                <a:ea typeface="ＭＳ Ｐゴシック" charset="0"/>
              </a:rPr>
              <a:t>Introduction</a:t>
            </a:r>
            <a:endParaRPr lang="en-US" sz="2800" dirty="0">
              <a:latin typeface="Arial Black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962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242" y="769662"/>
            <a:ext cx="8569894" cy="5356502"/>
          </a:xfrm>
        </p:spPr>
        <p:txBody>
          <a:bodyPr/>
          <a:lstStyle/>
          <a:p>
            <a:r>
              <a:rPr lang="en-US" sz="2800" dirty="0" smtClean="0"/>
              <a:t>Our Approach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System logs and metrics</a:t>
            </a:r>
          </a:p>
          <a:p>
            <a:pPr lvl="1"/>
            <a:r>
              <a:rPr lang="en-US" sz="2400" dirty="0" smtClean="0"/>
              <a:t>Estimate shared resource needs of user-applications</a:t>
            </a:r>
          </a:p>
          <a:p>
            <a:pPr lvl="1"/>
            <a:r>
              <a:rPr lang="en-US" sz="2400" dirty="0" smtClean="0"/>
              <a:t>Build a profile for individual user-application</a:t>
            </a:r>
          </a:p>
          <a:p>
            <a:r>
              <a:rPr lang="en-US" sz="2800" dirty="0" smtClean="0"/>
              <a:t>Present preliminary findings </a:t>
            </a:r>
          </a:p>
          <a:p>
            <a:pPr lvl="1"/>
            <a:r>
              <a:rPr lang="en-US" sz="2400" dirty="0" smtClean="0"/>
              <a:t>Identifying logs events and metrics that can be used for characterizing application </a:t>
            </a:r>
          </a:p>
          <a:p>
            <a:pPr lvl="1"/>
            <a:r>
              <a:rPr lang="en-US" sz="2400" dirty="0" smtClean="0"/>
              <a:t>Benefits of application profiling</a:t>
            </a:r>
          </a:p>
          <a:p>
            <a:pPr lvl="2"/>
            <a:r>
              <a:rPr lang="en-US" sz="2000" dirty="0" smtClean="0"/>
              <a:t>Anomaly Detection</a:t>
            </a:r>
          </a:p>
          <a:p>
            <a:pPr lvl="2"/>
            <a:r>
              <a:rPr lang="en-US" sz="2000" dirty="0" smtClean="0"/>
              <a:t>Context-aware Scheduling</a:t>
            </a:r>
          </a:p>
          <a:p>
            <a:pPr marL="914400" lvl="2" indent="0">
              <a:buNone/>
            </a:pPr>
            <a:r>
              <a:rPr lang="en-US" sz="2000" dirty="0" smtClean="0"/>
              <a:t>Observed shared resource conflicts on Jaguar XT5</a:t>
            </a:r>
          </a:p>
          <a:p>
            <a:pPr marL="914400" lvl="2" indent="0">
              <a:buNone/>
            </a:pPr>
            <a:endParaRPr lang="en-US" sz="20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E0CB-3D5B-5B4C-AF75-38EA9ED50287}" type="slidenum">
              <a:rPr lang="en-US" smtClean="0"/>
              <a:t>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1125" y="152400"/>
            <a:ext cx="8229600" cy="469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latin typeface="Arial Black" charset="0"/>
                <a:ea typeface="ＭＳ Ｐゴシック" charset="0"/>
              </a:rPr>
              <a:t>Application Runtime Characteristics</a:t>
            </a:r>
            <a:endParaRPr lang="en-US" sz="2800" dirty="0">
              <a:latin typeface="Arial Black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60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E0CB-3D5B-5B4C-AF75-38EA9ED50287}" type="slidenum">
              <a:rPr lang="en-US" smtClean="0"/>
              <a:t>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1125" y="152400"/>
            <a:ext cx="8229600" cy="469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latin typeface="Arial Black" charset="0"/>
                <a:ea typeface="ＭＳ Ｐゴシック" charset="0"/>
              </a:rPr>
              <a:t>Compute Platform</a:t>
            </a:r>
            <a:endParaRPr lang="en-US" sz="2800" dirty="0">
              <a:latin typeface="Arial Black" charset="0"/>
              <a:ea typeface="ＭＳ Ｐゴシック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138" y="216540"/>
            <a:ext cx="3530204" cy="17332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0770" y="2296153"/>
            <a:ext cx="3340973" cy="41364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06231" y="6432596"/>
            <a:ext cx="3225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Spider – Center wide </a:t>
            </a:r>
            <a:r>
              <a:rPr lang="en-US" sz="1400" dirty="0" err="1" smtClean="0"/>
              <a:t>Lustre</a:t>
            </a:r>
            <a:r>
              <a:rPr lang="en-US" sz="1400" dirty="0" smtClean="0"/>
              <a:t> File system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69413" y="622300"/>
            <a:ext cx="492640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Jaguar Cray XT5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18688 compute nodes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Compute Node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Two 2.4GHz hex-core AMD Opteron's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16GB memory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SeaStar</a:t>
            </a:r>
            <a:r>
              <a:rPr lang="en-US" sz="2000" dirty="0" smtClean="0"/>
              <a:t>  interconnect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Peak bidirectional BW 9.6 GB/s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Sustained BW of over 6GB/s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Connects to storage via 192 I/0 nodes</a:t>
            </a:r>
          </a:p>
          <a:p>
            <a:endParaRPr lang="en-US" sz="2400" dirty="0" smtClean="0"/>
          </a:p>
          <a:p>
            <a:r>
              <a:rPr lang="en-US" sz="2400" dirty="0" smtClean="0"/>
              <a:t>Spider center-wide </a:t>
            </a:r>
            <a:r>
              <a:rPr lang="en-US" sz="2400" dirty="0" err="1" smtClean="0"/>
              <a:t>Lustre</a:t>
            </a:r>
            <a:r>
              <a:rPr lang="en-US" sz="2400" dirty="0" smtClean="0"/>
              <a:t> Filesystem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Peak bandwidth 240 GB/s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192 OSS </a:t>
            </a:r>
            <a:r>
              <a:rPr lang="en-US" sz="2000" dirty="0" smtClean="0">
                <a:sym typeface="Wingdings"/>
              </a:rPr>
              <a:t> 96 RAID controller        13440 1TB drives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sym typeface="Wingdings"/>
            </a:endParaRPr>
          </a:p>
          <a:p>
            <a:r>
              <a:rPr lang="en-US" sz="2000" dirty="0" smtClean="0">
                <a:sym typeface="Wingdings"/>
              </a:rPr>
              <a:t>Analyzed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ym typeface="Wingdings"/>
              </a:rPr>
              <a:t>4 months of system logs and metrics.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ym typeface="Wingdings"/>
              </a:rPr>
              <a:t>10 most frequent applications</a:t>
            </a:r>
          </a:p>
        </p:txBody>
      </p:sp>
    </p:spTree>
    <p:extLst>
      <p:ext uri="{BB962C8B-B14F-4D97-AF65-F5344CB8AC3E}">
        <p14:creationId xmlns:p14="http://schemas.microsoft.com/office/powerpoint/2010/main" val="3997853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63525" y="690563"/>
            <a:ext cx="8229600" cy="365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>
            <a:spAutoFit/>
          </a:bodyPr>
          <a:lstStyle>
            <a:lvl1pPr marL="230188" indent="-230188" algn="l" rtl="0" eaLnBrk="0" fontAlgn="base" hangingPunct="0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b="1" kern="1200">
                <a:solidFill>
                  <a:srgbClr val="404040"/>
                </a:solidFill>
                <a:latin typeface="Arial Narrow" pitchFamily="34" charset="0"/>
                <a:ea typeface="ＭＳ Ｐゴシック" charset="-128"/>
                <a:cs typeface="Arial" pitchFamily="34" charset="0"/>
              </a:defRPr>
            </a:lvl1pPr>
            <a:lvl2pPr marL="625475" indent="-2794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b="1" kern="1200">
                <a:solidFill>
                  <a:srgbClr val="404040"/>
                </a:solidFill>
                <a:latin typeface="Arial Narrow" pitchFamily="34" charset="0"/>
                <a:ea typeface="ＭＳ Ｐゴシック" charset="-128"/>
                <a:cs typeface="Arial" pitchFamily="34" charset="0"/>
              </a:defRPr>
            </a:lvl2pPr>
            <a:lvl3pPr marL="914400" indent="-230188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b="1" kern="1200">
                <a:solidFill>
                  <a:srgbClr val="404040"/>
                </a:solidFill>
                <a:latin typeface="Arial Narrow" pitchFamily="34" charset="0"/>
                <a:ea typeface="ＭＳ Ｐゴシック" charset="-128"/>
                <a:cs typeface="Arial" pitchFamily="34" charset="0"/>
              </a:defRPr>
            </a:lvl3pPr>
            <a:lvl4pPr marL="1144588" indent="-173038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b="1" kern="1200">
                <a:solidFill>
                  <a:srgbClr val="404040"/>
                </a:solidFill>
                <a:latin typeface="Arial Narrow" pitchFamily="34" charset="0"/>
                <a:ea typeface="ＭＳ Ｐゴシック" charset="-128"/>
                <a:cs typeface="Arial" pitchFamily="34" charset="0"/>
              </a:defRPr>
            </a:lvl4pPr>
            <a:lvl5pPr marL="1482725" indent="-22225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b="1" kern="1200">
                <a:solidFill>
                  <a:srgbClr val="404040"/>
                </a:solidFill>
                <a:latin typeface="Arial Narrow" pitchFamily="34" charset="0"/>
                <a:ea typeface="ＭＳ Ｐゴシック" charset="-128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defRPr/>
            </a:pPr>
            <a:r>
              <a:rPr lang="en-US" b="0" dirty="0" smtClean="0">
                <a:solidFill>
                  <a:srgbClr val="000000"/>
                </a:solidFill>
                <a:latin typeface="+mn-lt"/>
              </a:rPr>
              <a:t>Netwatch(RAS) log</a:t>
            </a:r>
          </a:p>
          <a:p>
            <a:pPr lvl="1">
              <a:buClr>
                <a:schemeClr val="tx1"/>
              </a:buClr>
              <a:defRPr/>
            </a:pPr>
            <a:r>
              <a:rPr lang="en-US" b="0" dirty="0" smtClean="0">
                <a:solidFill>
                  <a:srgbClr val="000000"/>
                </a:solidFill>
                <a:latin typeface="+mn-lt"/>
              </a:rPr>
              <a:t>3D Interconnect link status</a:t>
            </a:r>
          </a:p>
          <a:p>
            <a:pPr lvl="1">
              <a:buClr>
                <a:schemeClr val="tx1"/>
              </a:buClr>
              <a:defRPr/>
            </a:pPr>
            <a:r>
              <a:rPr lang="en-US" b="0" dirty="0">
                <a:solidFill>
                  <a:srgbClr val="000000"/>
                </a:solidFill>
                <a:latin typeface="+mn-lt"/>
              </a:rPr>
              <a:t>Sampled periodically at the </a:t>
            </a:r>
            <a:r>
              <a:rPr lang="en-US" b="0" dirty="0" err="1">
                <a:solidFill>
                  <a:srgbClr val="000000"/>
                </a:solidFill>
                <a:latin typeface="+mn-lt"/>
              </a:rPr>
              <a:t>SeaStar</a:t>
            </a:r>
            <a:r>
              <a:rPr lang="en-US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0" dirty="0" smtClean="0">
                <a:solidFill>
                  <a:srgbClr val="000000"/>
                </a:solidFill>
                <a:latin typeface="+mn-lt"/>
              </a:rPr>
              <a:t>interconnect</a:t>
            </a:r>
          </a:p>
          <a:p>
            <a:pPr lvl="1">
              <a:buClr>
                <a:schemeClr val="tx1"/>
              </a:buClr>
              <a:defRPr/>
            </a:pPr>
            <a:r>
              <a:rPr lang="en-US" b="0" dirty="0" err="1" smtClean="0">
                <a:solidFill>
                  <a:srgbClr val="000000"/>
                </a:solidFill>
                <a:latin typeface="+mn-lt"/>
              </a:rPr>
              <a:t>uPacket</a:t>
            </a:r>
            <a:r>
              <a:rPr lang="en-US" b="0" dirty="0" smtClean="0">
                <a:solidFill>
                  <a:srgbClr val="000000"/>
                </a:solidFill>
                <a:latin typeface="+mn-lt"/>
              </a:rPr>
              <a:t> squash error</a:t>
            </a:r>
          </a:p>
          <a:p>
            <a:pPr lvl="2">
              <a:buClr>
                <a:schemeClr val="tx1"/>
              </a:buClr>
              <a:defRPr/>
            </a:pPr>
            <a:r>
              <a:rPr lang="en-US" b="0" dirty="0" smtClean="0">
                <a:solidFill>
                  <a:srgbClr val="000000"/>
                </a:solidFill>
                <a:latin typeface="+mn-lt"/>
              </a:rPr>
              <a:t>Link</a:t>
            </a:r>
            <a:r>
              <a:rPr lang="en-US" b="0" dirty="0">
                <a:solidFill>
                  <a:srgbClr val="000000"/>
                </a:solidFill>
                <a:latin typeface="+mn-lt"/>
              </a:rPr>
              <a:t>-layer </a:t>
            </a:r>
            <a:r>
              <a:rPr lang="en-US" b="0" dirty="0" smtClean="0">
                <a:solidFill>
                  <a:srgbClr val="000000"/>
                </a:solidFill>
                <a:latin typeface="+mn-lt"/>
              </a:rPr>
              <a:t>message</a:t>
            </a:r>
            <a:endParaRPr lang="en-US" sz="1800" b="0" dirty="0" smtClean="0">
              <a:solidFill>
                <a:srgbClr val="000000"/>
              </a:solidFill>
              <a:latin typeface="+mn-lt"/>
            </a:endParaRPr>
          </a:p>
          <a:p>
            <a:pPr lvl="2">
              <a:buClr>
                <a:schemeClr val="tx1"/>
              </a:buClr>
              <a:defRPr/>
            </a:pPr>
            <a:r>
              <a:rPr lang="en-US" b="0" dirty="0" smtClean="0">
                <a:solidFill>
                  <a:srgbClr val="000000"/>
                </a:solidFill>
                <a:latin typeface="+mn-lt"/>
              </a:rPr>
              <a:t>Indicative of number of retransmissions on a link</a:t>
            </a:r>
          </a:p>
          <a:p>
            <a:pPr lvl="2">
              <a:buClr>
                <a:schemeClr val="tx1"/>
              </a:buClr>
              <a:defRPr/>
            </a:pPr>
            <a:r>
              <a:rPr lang="en-US" b="0" dirty="0" smtClean="0">
                <a:solidFill>
                  <a:srgbClr val="000000"/>
                </a:solidFill>
                <a:latin typeface="+mn-lt"/>
              </a:rPr>
              <a:t>Reported for data loss, data corruption</a:t>
            </a:r>
          </a:p>
          <a:p>
            <a:pPr lvl="2">
              <a:buClr>
                <a:schemeClr val="tx1"/>
              </a:buClr>
              <a:defRPr/>
            </a:pPr>
            <a:r>
              <a:rPr lang="en-US" b="0" dirty="0" smtClean="0">
                <a:solidFill>
                  <a:srgbClr val="000000"/>
                </a:solidFill>
                <a:latin typeface="+mn-lt"/>
              </a:rPr>
              <a:t>Bad Link (Hardware error)</a:t>
            </a:r>
          </a:p>
          <a:p>
            <a:pPr lvl="3">
              <a:buClr>
                <a:schemeClr val="tx1"/>
              </a:buClr>
              <a:defRPr/>
            </a:pPr>
            <a:r>
              <a:rPr lang="en-US" b="0" dirty="0" smtClean="0">
                <a:solidFill>
                  <a:srgbClr val="000000"/>
                </a:solidFill>
                <a:latin typeface="+mn-lt"/>
              </a:rPr>
              <a:t>Links reporting errors over long periods are replaced</a:t>
            </a:r>
            <a:endParaRPr lang="en-US" b="0" dirty="0" smtClean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388" y="4849592"/>
            <a:ext cx="7368289" cy="15005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732616" y="6337328"/>
            <a:ext cx="3502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 </a:t>
            </a:r>
            <a:r>
              <a:rPr lang="en-US" i="1" dirty="0" smtClean="0"/>
              <a:t>netwatch</a:t>
            </a:r>
            <a:r>
              <a:rPr lang="en-US" dirty="0" smtClean="0"/>
              <a:t> log entries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11125" y="152400"/>
            <a:ext cx="8229600" cy="469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latin typeface="Arial Black" charset="0"/>
                <a:ea typeface="ＭＳ Ｐゴシック" charset="0"/>
              </a:rPr>
              <a:t>Application Runtime Characteristics</a:t>
            </a:r>
            <a:endParaRPr lang="en-US" sz="2800" dirty="0">
              <a:latin typeface="Arial Black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64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E0CB-3D5B-5B4C-AF75-38EA9ED50287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981" y="3932804"/>
            <a:ext cx="4891087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63525" y="690563"/>
            <a:ext cx="8229600" cy="445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>
            <a:spAutoFit/>
          </a:bodyPr>
          <a:lstStyle>
            <a:lvl1pPr marL="230188" indent="-230188" algn="l" rtl="0" eaLnBrk="0" fontAlgn="base" hangingPunct="0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b="1" kern="1200">
                <a:solidFill>
                  <a:srgbClr val="404040"/>
                </a:solidFill>
                <a:latin typeface="Arial Narrow" pitchFamily="34" charset="0"/>
                <a:ea typeface="ＭＳ Ｐゴシック" charset="-128"/>
                <a:cs typeface="Arial" pitchFamily="34" charset="0"/>
              </a:defRPr>
            </a:lvl1pPr>
            <a:lvl2pPr marL="625475" indent="-2794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b="1" kern="1200">
                <a:solidFill>
                  <a:srgbClr val="404040"/>
                </a:solidFill>
                <a:latin typeface="Arial Narrow" pitchFamily="34" charset="0"/>
                <a:ea typeface="ＭＳ Ｐゴシック" charset="-128"/>
                <a:cs typeface="Arial" pitchFamily="34" charset="0"/>
              </a:defRPr>
            </a:lvl2pPr>
            <a:lvl3pPr marL="914400" indent="-230188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b="1" kern="1200">
                <a:solidFill>
                  <a:srgbClr val="404040"/>
                </a:solidFill>
                <a:latin typeface="Arial Narrow" pitchFamily="34" charset="0"/>
                <a:ea typeface="ＭＳ Ｐゴシック" charset="-128"/>
                <a:cs typeface="Arial" pitchFamily="34" charset="0"/>
              </a:defRPr>
            </a:lvl3pPr>
            <a:lvl4pPr marL="1144588" indent="-173038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b="1" kern="1200">
                <a:solidFill>
                  <a:srgbClr val="404040"/>
                </a:solidFill>
                <a:latin typeface="Arial Narrow" pitchFamily="34" charset="0"/>
                <a:ea typeface="ＭＳ Ｐゴシック" charset="-128"/>
                <a:cs typeface="Arial" pitchFamily="34" charset="0"/>
              </a:defRPr>
            </a:lvl4pPr>
            <a:lvl5pPr marL="1482725" indent="-22225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b="1" kern="1200">
                <a:solidFill>
                  <a:srgbClr val="404040"/>
                </a:solidFill>
                <a:latin typeface="Arial Narrow" pitchFamily="34" charset="0"/>
                <a:ea typeface="ＭＳ Ｐゴシック" charset="-128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defRPr/>
            </a:pPr>
            <a:r>
              <a:rPr lang="en-US" b="0" dirty="0" smtClean="0">
                <a:solidFill>
                  <a:srgbClr val="000000"/>
                </a:solidFill>
                <a:latin typeface="+mn-lt"/>
              </a:rPr>
              <a:t>Netwatch(RAS) log</a:t>
            </a:r>
          </a:p>
          <a:p>
            <a:pPr lvl="1">
              <a:buClrTx/>
              <a:defRPr/>
            </a:pPr>
            <a:r>
              <a:rPr lang="en-US" b="0" dirty="0" smtClean="0">
                <a:solidFill>
                  <a:srgbClr val="000000"/>
                </a:solidFill>
                <a:latin typeface="+mn-lt"/>
              </a:rPr>
              <a:t>Strong </a:t>
            </a:r>
            <a:r>
              <a:rPr lang="en-US" b="0" dirty="0">
                <a:solidFill>
                  <a:srgbClr val="000000"/>
                </a:solidFill>
                <a:latin typeface="+mn-lt"/>
              </a:rPr>
              <a:t>correlation between packet squash and </a:t>
            </a:r>
            <a:r>
              <a:rPr lang="en-US" b="0" dirty="0" smtClean="0">
                <a:solidFill>
                  <a:srgbClr val="000000"/>
                </a:solidFill>
                <a:latin typeface="+mn-lt"/>
              </a:rPr>
              <a:t>applications</a:t>
            </a:r>
          </a:p>
          <a:p>
            <a:pPr lvl="1">
              <a:buClrTx/>
              <a:defRPr/>
            </a:pPr>
            <a:r>
              <a:rPr lang="en-US" b="0" dirty="0" smtClean="0">
                <a:solidFill>
                  <a:srgbClr val="000000"/>
                </a:solidFill>
                <a:latin typeface="+mn-lt"/>
              </a:rPr>
              <a:t>Observation from 3 different applications</a:t>
            </a:r>
            <a:endParaRPr lang="en-US" b="0" dirty="0">
              <a:solidFill>
                <a:srgbClr val="000000"/>
              </a:solidFill>
            </a:endParaRPr>
          </a:p>
          <a:p>
            <a:pPr lvl="2">
              <a:buClr>
                <a:schemeClr val="tx1"/>
              </a:buClr>
              <a:defRPr/>
            </a:pPr>
            <a:r>
              <a:rPr lang="en-US" b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0" dirty="0">
                <a:solidFill>
                  <a:srgbClr val="000000"/>
                </a:solidFill>
                <a:latin typeface="+mn-lt"/>
              </a:rPr>
              <a:t>App-1 – I/O intensive</a:t>
            </a:r>
          </a:p>
          <a:p>
            <a:pPr lvl="2">
              <a:buClr>
                <a:schemeClr val="tx1"/>
              </a:buClr>
              <a:defRPr/>
            </a:pPr>
            <a:r>
              <a:rPr lang="en-US" b="0" dirty="0">
                <a:solidFill>
                  <a:srgbClr val="000000"/>
                </a:solidFill>
                <a:latin typeface="+mn-lt"/>
              </a:rPr>
              <a:t>App-3 – MPI</a:t>
            </a:r>
          </a:p>
          <a:p>
            <a:pPr lvl="2">
              <a:buClr>
                <a:schemeClr val="tx1"/>
              </a:buClr>
              <a:defRPr/>
            </a:pPr>
            <a:r>
              <a:rPr lang="en-US" b="0" dirty="0">
                <a:solidFill>
                  <a:srgbClr val="000000"/>
                </a:solidFill>
                <a:latin typeface="+mn-lt"/>
              </a:rPr>
              <a:t>App-4 –  Global Arrays</a:t>
            </a:r>
          </a:p>
          <a:p>
            <a:pPr marL="684212" lvl="2" indent="0">
              <a:buClr>
                <a:schemeClr val="tx1"/>
              </a:buClr>
              <a:buNone/>
              <a:defRPr/>
            </a:pPr>
            <a:r>
              <a:rPr lang="en-US" b="0" dirty="0">
                <a:solidFill>
                  <a:srgbClr val="000000"/>
                </a:solidFill>
                <a:latin typeface="+mn-lt"/>
              </a:rPr>
              <a:t>(App-3 and App-4 heavy inter-process communication</a:t>
            </a:r>
            <a:r>
              <a:rPr lang="en-US" b="0" dirty="0" smtClean="0">
                <a:solidFill>
                  <a:srgbClr val="000000"/>
                </a:solidFill>
                <a:latin typeface="+mn-lt"/>
              </a:rPr>
              <a:t>)</a:t>
            </a:r>
          </a:p>
          <a:p>
            <a:pPr lvl="1">
              <a:buClr>
                <a:schemeClr val="tx1"/>
              </a:buClr>
              <a:defRPr/>
            </a:pPr>
            <a:r>
              <a:rPr lang="en-US" b="0" dirty="0" smtClean="0">
                <a:solidFill>
                  <a:srgbClr val="000000"/>
                </a:solidFill>
                <a:latin typeface="+mn-lt"/>
              </a:rPr>
              <a:t>Conclusion: Able to observe know application behavior from error logs </a:t>
            </a:r>
          </a:p>
          <a:p>
            <a:pPr marL="684212" lvl="2" indent="0">
              <a:buClr>
                <a:schemeClr val="tx1"/>
              </a:buClr>
              <a:buNone/>
              <a:defRPr/>
            </a:pPr>
            <a:endParaRPr lang="en-US" b="0" dirty="0">
              <a:solidFill>
                <a:srgbClr val="000000"/>
              </a:solidFill>
              <a:latin typeface="+mn-lt"/>
            </a:endParaRPr>
          </a:p>
          <a:p>
            <a:pPr lvl="1">
              <a:buClrTx/>
              <a:defRPr/>
            </a:pPr>
            <a:endParaRPr lang="en-US" b="0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8079" y="6382921"/>
            <a:ext cx="5492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Netwatch log stats for 3 different applications</a:t>
            </a:r>
            <a:endParaRPr lang="en-US" sz="16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1125" y="146818"/>
            <a:ext cx="8229600" cy="469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latin typeface="Arial Black" charset="0"/>
                <a:ea typeface="ＭＳ Ｐゴシック" charset="0"/>
              </a:rPr>
              <a:t>Application Runtime Characteristics</a:t>
            </a:r>
            <a:endParaRPr lang="en-US" sz="2800" dirty="0">
              <a:latin typeface="Arial Black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14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739775"/>
            <a:ext cx="5153025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3910375"/>
            <a:ext cx="3675062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8"/>
          <p:cNvSpPr txBox="1">
            <a:spLocks noChangeArrowheads="1"/>
          </p:cNvSpPr>
          <p:nvPr/>
        </p:nvSpPr>
        <p:spPr bwMode="auto">
          <a:xfrm>
            <a:off x="4589463" y="6284913"/>
            <a:ext cx="41846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Typical file system write bandwidth utilization in a day</a:t>
            </a:r>
          </a:p>
        </p:txBody>
      </p:sp>
      <p:sp>
        <p:nvSpPr>
          <p:cNvPr id="18437" name="TextBox 9"/>
          <p:cNvSpPr txBox="1">
            <a:spLocks noChangeArrowheads="1"/>
          </p:cNvSpPr>
          <p:nvPr/>
        </p:nvSpPr>
        <p:spPr bwMode="auto">
          <a:xfrm>
            <a:off x="282575" y="6061058"/>
            <a:ext cx="3743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CDF of  I/O utilization of a specific user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41288" y="1075393"/>
            <a:ext cx="3905959" cy="1999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>
            <a:spAutoFit/>
          </a:bodyPr>
          <a:lstStyle>
            <a:lvl1pPr marL="230188" indent="-230188" algn="l" rtl="0" eaLnBrk="0" fontAlgn="base" hangingPunct="0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b="1" kern="1200">
                <a:solidFill>
                  <a:srgbClr val="404040"/>
                </a:solidFill>
                <a:latin typeface="Arial Narrow" pitchFamily="34" charset="0"/>
                <a:ea typeface="ＭＳ Ｐゴシック" charset="-128"/>
                <a:cs typeface="Arial" pitchFamily="34" charset="0"/>
              </a:defRPr>
            </a:lvl1pPr>
            <a:lvl2pPr marL="625475" indent="-2794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b="1" kern="1200">
                <a:solidFill>
                  <a:srgbClr val="404040"/>
                </a:solidFill>
                <a:latin typeface="Arial Narrow" pitchFamily="34" charset="0"/>
                <a:ea typeface="ＭＳ Ｐゴシック" charset="-128"/>
                <a:cs typeface="Arial" pitchFamily="34" charset="0"/>
              </a:defRPr>
            </a:lvl2pPr>
            <a:lvl3pPr marL="914400" indent="-230188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b="1" kern="1200">
                <a:solidFill>
                  <a:srgbClr val="404040"/>
                </a:solidFill>
                <a:latin typeface="Arial Narrow" pitchFamily="34" charset="0"/>
                <a:ea typeface="ＭＳ Ｐゴシック" charset="-128"/>
                <a:cs typeface="Arial" pitchFamily="34" charset="0"/>
              </a:defRPr>
            </a:lvl3pPr>
            <a:lvl4pPr marL="1144588" indent="-173038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b="1" kern="1200">
                <a:solidFill>
                  <a:srgbClr val="404040"/>
                </a:solidFill>
                <a:latin typeface="Arial Narrow" pitchFamily="34" charset="0"/>
                <a:ea typeface="ＭＳ Ｐゴシック" charset="-128"/>
                <a:cs typeface="Arial" pitchFamily="34" charset="0"/>
              </a:defRPr>
            </a:lvl4pPr>
            <a:lvl5pPr marL="1482725" indent="-22225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b="1" kern="1200">
                <a:solidFill>
                  <a:srgbClr val="404040"/>
                </a:solidFill>
                <a:latin typeface="Arial Narrow" pitchFamily="34" charset="0"/>
                <a:ea typeface="ＭＳ Ｐゴシック" charset="-128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0" dirty="0" smtClean="0">
                <a:solidFill>
                  <a:srgbClr val="000000"/>
                </a:solidFill>
                <a:latin typeface="+mn-lt"/>
              </a:rPr>
              <a:t>File System Utilization</a:t>
            </a:r>
            <a:endParaRPr lang="en-US" b="0" dirty="0">
              <a:latin typeface="+mn-lt"/>
            </a:endParaRPr>
          </a:p>
          <a:p>
            <a:pPr>
              <a:buClr>
                <a:schemeClr val="tx1"/>
              </a:buClr>
              <a:defRPr/>
            </a:pPr>
            <a:r>
              <a:rPr lang="en-US" sz="2000" b="0" dirty="0" smtClean="0">
                <a:solidFill>
                  <a:srgbClr val="000000"/>
                </a:solidFill>
                <a:latin typeface="+mn-lt"/>
              </a:rPr>
              <a:t>Usage stats from RAID controller</a:t>
            </a:r>
          </a:p>
          <a:p>
            <a:pPr>
              <a:buClr>
                <a:schemeClr val="tx1"/>
              </a:buClr>
              <a:defRPr/>
            </a:pPr>
            <a:r>
              <a:rPr lang="en-US" sz="2000" b="0" dirty="0" smtClean="0">
                <a:solidFill>
                  <a:srgbClr val="000000"/>
                </a:solidFill>
                <a:latin typeface="+mn-lt"/>
              </a:rPr>
              <a:t>Zero overhead </a:t>
            </a:r>
          </a:p>
          <a:p>
            <a:pPr marL="346075" lvl="1" indent="0">
              <a:buClr>
                <a:schemeClr val="tx1"/>
              </a:buClr>
              <a:buNone/>
              <a:defRPr/>
            </a:pPr>
            <a:r>
              <a:rPr lang="en-US" sz="1800" b="0" dirty="0" smtClean="0">
                <a:solidFill>
                  <a:srgbClr val="000000"/>
                </a:solidFill>
                <a:latin typeface="+mn-lt"/>
              </a:rPr>
              <a:t>Stats captured over the system’s management network (</a:t>
            </a:r>
            <a:r>
              <a:rPr lang="en-US" sz="1800" b="0" dirty="0" err="1" smtClean="0">
                <a:solidFill>
                  <a:srgbClr val="000000"/>
                </a:solidFill>
                <a:latin typeface="+mn-lt"/>
              </a:rPr>
              <a:t>ethernet</a:t>
            </a:r>
            <a:r>
              <a:rPr lang="en-US" sz="1800" b="0" dirty="0" smtClean="0">
                <a:solidFill>
                  <a:srgbClr val="000000"/>
                </a:solidFill>
                <a:latin typeface="+mn-lt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E0CB-3D5B-5B4C-AF75-38EA9ED50287}" type="slidenum">
              <a:rPr lang="en-US" smtClean="0"/>
              <a:t>9</a:t>
            </a:fld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11125" y="152400"/>
            <a:ext cx="8229600" cy="469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latin typeface="Arial Black" charset="0"/>
                <a:ea typeface="ＭＳ Ｐゴシック" charset="0"/>
              </a:rPr>
              <a:t>Application Runtime Characteristics</a:t>
            </a:r>
            <a:endParaRPr lang="en-US" sz="2800" dirty="0">
              <a:latin typeface="Arial Black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78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2178</TotalTime>
  <Words>929</Words>
  <Application>Microsoft Macintosh PowerPoint</Application>
  <PresentationFormat>On-screen Show (4:3)</PresentationFormat>
  <Paragraphs>196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Characterizing Applications  Runtime Behavior from  System Logs and Metrics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Characterizing Application  Runtime Behavior from  System Logs and Metrics</dc:title>
  <dc:creator>Gunasekaran, Raghul</dc:creator>
  <cp:lastModifiedBy>Gunasekaran, Raghul</cp:lastModifiedBy>
  <cp:revision>70</cp:revision>
  <dcterms:created xsi:type="dcterms:W3CDTF">2011-06-03T05:20:00Z</dcterms:created>
  <dcterms:modified xsi:type="dcterms:W3CDTF">2011-06-04T21:04:13Z</dcterms:modified>
</cp:coreProperties>
</file>