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emf" ContentType="image/x-emf"/>
  <Default Extension="rels" ContentType="application/vnd.openxmlformats-package.relationships+xml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0"/>
  </p:notesMasterIdLst>
  <p:sldIdLst>
    <p:sldId id="256" r:id="rId2"/>
    <p:sldId id="280" r:id="rId3"/>
    <p:sldId id="281" r:id="rId4"/>
    <p:sldId id="271" r:id="rId5"/>
    <p:sldId id="272" r:id="rId6"/>
    <p:sldId id="257" r:id="rId7"/>
    <p:sldId id="286" r:id="rId8"/>
    <p:sldId id="259" r:id="rId9"/>
    <p:sldId id="260" r:id="rId10"/>
    <p:sldId id="261" r:id="rId11"/>
    <p:sldId id="262" r:id="rId12"/>
    <p:sldId id="263" r:id="rId13"/>
    <p:sldId id="264" r:id="rId14"/>
    <p:sldId id="285" r:id="rId15"/>
    <p:sldId id="265" r:id="rId16"/>
    <p:sldId id="266" r:id="rId17"/>
    <p:sldId id="284" r:id="rId18"/>
    <p:sldId id="278" r:id="rId19"/>
    <p:sldId id="267" r:id="rId20"/>
    <p:sldId id="277" r:id="rId21"/>
    <p:sldId id="268" r:id="rId22"/>
    <p:sldId id="282" r:id="rId23"/>
    <p:sldId id="274" r:id="rId24"/>
    <p:sldId id="283" r:id="rId25"/>
    <p:sldId id="269" r:id="rId26"/>
    <p:sldId id="270" r:id="rId27"/>
    <p:sldId id="275" r:id="rId28"/>
    <p:sldId id="276" r:id="rId2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65354" autoAdjust="0"/>
  </p:normalViewPr>
  <p:slideViewPr>
    <p:cSldViewPr snapToGrid="0" snapToObjects="1">
      <p:cViewPr varScale="1">
        <p:scale>
          <a:sx n="87" d="100"/>
          <a:sy n="87" d="100"/>
        </p:scale>
        <p:origin x="-207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37" d="100"/>
        <a:sy n="137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notesMaster" Target="notesMasters/notesMaster1.xml"/><Relationship Id="rId31" Type="http://schemas.openxmlformats.org/officeDocument/2006/relationships/printerSettings" Target="printerSettings/printerSettings1.bin"/><Relationship Id="rId32" Type="http://schemas.openxmlformats.org/officeDocument/2006/relationships/presProps" Target="pres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viewProps" Target="viewProps.xml"/><Relationship Id="rId34" Type="http://schemas.openxmlformats.org/officeDocument/2006/relationships/theme" Target="theme/theme1.xml"/><Relationship Id="rId3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D35EBE-4139-944A-9A5A-D7552498FA57}" type="datetimeFigureOut">
              <a:rPr lang="en-US" smtClean="0"/>
              <a:t>6/9/11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517134-FAF3-DB42-BEBD-17840620FE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4519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work was done in 2008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517134-FAF3-DB42-BEBD-17840620FEA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1497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dirty="0" smtClean="0">
                <a:latin typeface="Calibri" charset="0"/>
                <a:ea typeface="ＭＳ Ｐゴシック" charset="0"/>
                <a:cs typeface="ＭＳ Ｐゴシック" charset="0"/>
              </a:rPr>
              <a:t>Multiply</a:t>
            </a:r>
            <a:r>
              <a:rPr lang="en-US" baseline="0" dirty="0" smtClean="0">
                <a:latin typeface="Calibri" charset="0"/>
                <a:ea typeface="ＭＳ Ｐゴシック" charset="0"/>
                <a:cs typeface="ＭＳ Ｐゴシック" charset="0"/>
              </a:rPr>
              <a:t> with global twiddle factors, the extra term.</a:t>
            </a:r>
          </a:p>
          <a:p>
            <a:pPr eaLnBrk="1" hangingPunct="1">
              <a:spcBef>
                <a:spcPct val="0"/>
              </a:spcBef>
            </a:pPr>
            <a:r>
              <a:rPr lang="en-US" baseline="0" dirty="0" smtClean="0">
                <a:latin typeface="Calibri" charset="0"/>
                <a:ea typeface="ＭＳ Ｐゴシック" charset="0"/>
                <a:cs typeface="ＭＳ Ｐゴシック" charset="0"/>
              </a:rPr>
              <a:t>Looks like the original </a:t>
            </a:r>
            <a:r>
              <a:rPr lang="en-US" baseline="0" dirty="0" err="1" smtClean="0">
                <a:latin typeface="Calibri" charset="0"/>
                <a:ea typeface="ＭＳ Ｐゴシック" charset="0"/>
                <a:cs typeface="ＭＳ Ｐゴシック" charset="0"/>
              </a:rPr>
              <a:t>unfactorized</a:t>
            </a:r>
            <a:r>
              <a:rPr lang="en-US" baseline="0" dirty="0" smtClean="0">
                <a:latin typeface="Calibri" charset="0"/>
                <a:ea typeface="ＭＳ Ｐゴシック" charset="0"/>
                <a:cs typeface="ＭＳ Ｐゴシック" charset="0"/>
              </a:rPr>
              <a:t> DFT.</a:t>
            </a:r>
          </a:p>
          <a:p>
            <a:pPr eaLnBrk="1" hangingPunct="1">
              <a:spcBef>
                <a:spcPct val="0"/>
              </a:spcBef>
            </a:pPr>
            <a:endParaRPr lang="en-US" dirty="0">
              <a:latin typeface="Calibri" charset="0"/>
              <a:ea typeface="ＭＳ Ｐゴシック" charset="0"/>
              <a:cs typeface="ＭＳ Ｐゴシック" charset="0"/>
            </a:endParaRPr>
          </a:p>
          <a:p>
            <a:pPr eaLnBrk="1" hangingPunct="1">
              <a:spcBef>
                <a:spcPct val="0"/>
              </a:spcBef>
            </a:pPr>
            <a:endParaRPr lang="en-US" dirty="0">
              <a:latin typeface="Calibri" charset="0"/>
              <a:ea typeface="ＭＳ Ｐゴシック" charset="0"/>
              <a:cs typeface="ＭＳ Ｐゴシック" charset="0"/>
            </a:endParaRPr>
          </a:p>
          <a:p>
            <a:pPr eaLnBrk="1" hangingPunct="1">
              <a:spcBef>
                <a:spcPct val="0"/>
              </a:spcBef>
            </a:pPr>
            <a:endParaRPr lang="en-US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FC115013-8FFF-F449-87B4-8AFF90353C62}" type="slidenum">
              <a:rPr lang="en-US" sz="1200">
                <a:latin typeface="Calibri" charset="0"/>
              </a:rPr>
              <a:pPr eaLnBrk="1" hangingPunct="1"/>
              <a:t>11</a:t>
            </a:fld>
            <a:endParaRPr lang="en-US" sz="120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dirty="0" smtClean="0">
                <a:latin typeface="Calibri" charset="0"/>
                <a:ea typeface="ＭＳ Ｐゴシック" charset="0"/>
                <a:cs typeface="ＭＳ Ｐゴシック" charset="0"/>
              </a:rPr>
              <a:t>Unfortunately,</a:t>
            </a:r>
            <a:r>
              <a:rPr lang="en-US" baseline="0" dirty="0" smtClean="0">
                <a:latin typeface="Calibri" charset="0"/>
                <a:ea typeface="ＭＳ Ｐゴシック" charset="0"/>
                <a:cs typeface="ＭＳ Ｐゴシック" charset="0"/>
              </a:rPr>
              <a:t> this now requires another blocking transpose, because you had just gathered up the columns.  </a:t>
            </a:r>
          </a:p>
          <a:p>
            <a:pPr eaLnBrk="1" hangingPunct="1">
              <a:spcBef>
                <a:spcPct val="0"/>
              </a:spcBef>
            </a:pPr>
            <a:r>
              <a:rPr lang="en-US" baseline="0" dirty="0" smtClean="0">
                <a:latin typeface="Calibri" charset="0"/>
                <a:ea typeface="ＭＳ Ｐゴシック" charset="0"/>
                <a:cs typeface="ＭＳ Ｐゴシック" charset="0"/>
              </a:rPr>
              <a:t>This is the all-to-all communication step in a parallel FFT.</a:t>
            </a:r>
          </a:p>
          <a:p>
            <a:pPr eaLnBrk="1" hangingPunct="1">
              <a:spcBef>
                <a:spcPct val="0"/>
              </a:spcBef>
            </a:pPr>
            <a:endParaRPr lang="en-US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5B17011D-6E35-FF4C-B5A3-92A5EFAC376B}" type="slidenum">
              <a:rPr lang="en-US" sz="1200">
                <a:latin typeface="Calibri" charset="0"/>
              </a:rPr>
              <a:pPr eaLnBrk="1" hangingPunct="1"/>
              <a:t>12</a:t>
            </a:fld>
            <a:endParaRPr lang="en-US" sz="120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dirty="0" smtClean="0">
                <a:latin typeface="Calibri" charset="0"/>
                <a:ea typeface="ＭＳ Ｐゴシック" charset="0"/>
                <a:cs typeface="ＭＳ Ｐゴシック" charset="0"/>
              </a:rPr>
              <a:t>Because in</a:t>
            </a:r>
            <a:r>
              <a:rPr lang="en-US" baseline="0" dirty="0" smtClean="0">
                <a:latin typeface="Calibri" charset="0"/>
                <a:ea typeface="ＭＳ Ｐゴシック" charset="0"/>
                <a:cs typeface="ＭＳ Ｐゴシック" charset="0"/>
              </a:rPr>
              <a:t> initial equation, the answer was in reverse stride</a:t>
            </a:r>
          </a:p>
          <a:p>
            <a:pPr eaLnBrk="1" hangingPunct="1">
              <a:spcBef>
                <a:spcPct val="0"/>
              </a:spcBef>
            </a:pPr>
            <a:r>
              <a:rPr lang="en-US" baseline="0" dirty="0" smtClean="0">
                <a:latin typeface="Calibri" charset="0"/>
                <a:ea typeface="ＭＳ Ｐゴシック" charset="0"/>
                <a:cs typeface="ＭＳ Ｐゴシック" charset="0"/>
              </a:rPr>
              <a:t>Why 4 instead of 6 steps?  Because in parallel version two synchronizations must be done to make sure data has arrived before next FFTs can begin. </a:t>
            </a:r>
            <a:endParaRPr lang="en-US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7D7F217-B7BE-5743-93F0-B2DF230B0759}" type="slidenum">
              <a:rPr lang="en-US" sz="1200">
                <a:latin typeface="Calibri" charset="0"/>
              </a:rPr>
              <a:pPr eaLnBrk="1" hangingPunct="1"/>
              <a:t>13</a:t>
            </a:fld>
            <a:endParaRPr lang="en-US" sz="120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What’s hard?  What’s end to end?</a:t>
            </a:r>
          </a:p>
          <a:p>
            <a:r>
              <a:rPr lang="en-US" dirty="0" smtClean="0"/>
              <a:t>How does it compare to GPUs and emerging</a:t>
            </a:r>
            <a:r>
              <a:rPr lang="en-US" baseline="0" dirty="0" smtClean="0"/>
              <a:t> HMC, what features help with FFT?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517134-FAF3-DB42-BEBD-17840620FEA5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8088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Well ahead of time.  Mention</a:t>
            </a:r>
            <a:r>
              <a:rPr lang="en-US" baseline="0" dirty="0" smtClean="0"/>
              <a:t> use in </a:t>
            </a:r>
            <a:r>
              <a:rPr lang="en-US" baseline="0" dirty="0" err="1" smtClean="0"/>
              <a:t>RoadRunner</a:t>
            </a:r>
            <a:r>
              <a:rPr lang="en-US" baseline="0" dirty="0" smtClean="0"/>
              <a:t>.  </a:t>
            </a:r>
            <a:r>
              <a:rPr lang="en-US" dirty="0" smtClean="0"/>
              <a:t>Point about Cell2 cancellation in 2008, </a:t>
            </a:r>
            <a:r>
              <a:rPr lang="en-US" dirty="0" err="1" smtClean="0"/>
              <a:t>cmp</a:t>
            </a:r>
            <a:r>
              <a:rPr lang="en-US" dirty="0" smtClean="0"/>
              <a:t> with GeForce 7800</a:t>
            </a:r>
          </a:p>
          <a:p>
            <a:r>
              <a:rPr lang="en-US" dirty="0" smtClean="0"/>
              <a:t>Compare with GPU -&gt; emphasize</a:t>
            </a:r>
            <a:r>
              <a:rPr lang="en-US" baseline="0" dirty="0" smtClean="0"/>
              <a:t> this is a high frequency, low latency throughput architecture, needs just 6 threads to cover latency, use explicit ILP, more powerful ISA, much more efficient than GPU</a:t>
            </a:r>
          </a:p>
          <a:p>
            <a:r>
              <a:rPr lang="en-US" baseline="0" dirty="0" smtClean="0"/>
              <a:t>Need less threads, more resources per thread.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517134-FAF3-DB42-BEBD-17840620FEA5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98919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Same blade used in </a:t>
            </a:r>
            <a:r>
              <a:rPr lang="en-US" dirty="0" err="1" smtClean="0"/>
              <a:t>RoadRunner</a:t>
            </a:r>
            <a:r>
              <a:rPr lang="en-US" dirty="0" smtClean="0"/>
              <a:t> Supercomputer</a:t>
            </a:r>
          </a:p>
          <a:p>
            <a:r>
              <a:rPr lang="en-US" dirty="0" smtClean="0"/>
              <a:t>Double precision enhanced</a:t>
            </a:r>
          </a:p>
          <a:p>
            <a:r>
              <a:rPr lang="en-US" dirty="0" smtClean="0"/>
              <a:t>Show</a:t>
            </a:r>
            <a:r>
              <a:rPr lang="en-US" baseline="0" dirty="0" smtClean="0"/>
              <a:t> </a:t>
            </a:r>
            <a:r>
              <a:rPr lang="en-US" baseline="0" dirty="0" smtClean="0"/>
              <a:t>ring bus </a:t>
            </a:r>
            <a:r>
              <a:rPr lang="en-US" baseline="0" dirty="0" smtClean="0"/>
              <a:t>is logically extended over a direct link to create 16 SPUs.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517134-FAF3-DB42-BEBD-17840620FEA5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0703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What’s hard?  What’s end to end?</a:t>
            </a:r>
          </a:p>
          <a:p>
            <a:r>
              <a:rPr lang="en-US" dirty="0" smtClean="0"/>
              <a:t>How does it compare to GPUs and emerging</a:t>
            </a:r>
            <a:r>
              <a:rPr lang="en-US" baseline="0" dirty="0" smtClean="0"/>
              <a:t> HMC, what features help with FFT?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517134-FAF3-DB42-BEBD-17840620FEA5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8088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Briefly</a:t>
            </a:r>
            <a:r>
              <a:rPr lang="en-US" baseline="0" dirty="0" smtClean="0"/>
              <a:t> </a:t>
            </a:r>
            <a:r>
              <a:rPr lang="en-US" baseline="0" dirty="0" smtClean="0"/>
              <a:t>highlight three </a:t>
            </a:r>
            <a:r>
              <a:rPr lang="en-US" baseline="0" dirty="0" smtClean="0"/>
              <a:t>issues</a:t>
            </a:r>
            <a:endParaRPr lang="en-US" dirty="0" smtClean="0"/>
          </a:p>
          <a:p>
            <a:r>
              <a:rPr lang="en-US" dirty="0" smtClean="0"/>
              <a:t>Continually</a:t>
            </a:r>
            <a:r>
              <a:rPr lang="en-US" baseline="0" dirty="0" smtClean="0"/>
              <a:t> found that winning design points were very different from classic architectures</a:t>
            </a:r>
          </a:p>
          <a:p>
            <a:r>
              <a:rPr lang="en-US" baseline="0" dirty="0" smtClean="0"/>
              <a:t>Note prior publication in IPDPS 2009: “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 performance model for fast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fourier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transform.”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517134-FAF3-DB42-BEBD-17840620FEA5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47834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Accelerator</a:t>
            </a:r>
            <a:r>
              <a:rPr lang="en-US" baseline="0" dirty="0" smtClean="0"/>
              <a:t> </a:t>
            </a:r>
            <a:r>
              <a:rPr lang="en-US" baseline="0" dirty="0" smtClean="0"/>
              <a:t>paradigm of having fat core give out work to accelerators and collect results was </a:t>
            </a:r>
            <a:r>
              <a:rPr lang="en-US" baseline="0" dirty="0" smtClean="0"/>
              <a:t>inferior</a:t>
            </a:r>
            <a:endParaRPr lang="en-US" dirty="0" smtClean="0"/>
          </a:p>
          <a:p>
            <a:r>
              <a:rPr lang="en-US" dirty="0" smtClean="0"/>
              <a:t>Peer to peer strategy</a:t>
            </a:r>
            <a:r>
              <a:rPr lang="en-US" baseline="0" dirty="0" smtClean="0"/>
              <a:t> a</a:t>
            </a:r>
            <a:r>
              <a:rPr lang="en-US" dirty="0" smtClean="0"/>
              <a:t>bout</a:t>
            </a:r>
            <a:r>
              <a:rPr lang="en-US" baseline="0" dirty="0" smtClean="0"/>
              <a:t> </a:t>
            </a:r>
            <a:r>
              <a:rPr lang="en-US" baseline="0" dirty="0" smtClean="0"/>
              <a:t>11% </a:t>
            </a:r>
            <a:r>
              <a:rPr lang="en-US" baseline="0" dirty="0" smtClean="0"/>
              <a:t>faster… example where it’s good to have autonomous thin cores</a:t>
            </a:r>
            <a:endParaRPr lang="en-US" baseline="0" dirty="0" smtClean="0"/>
          </a:p>
          <a:p>
            <a:r>
              <a:rPr lang="en-US" dirty="0" smtClean="0"/>
              <a:t>Going with P2P leads</a:t>
            </a:r>
            <a:r>
              <a:rPr lang="en-US" baseline="0" dirty="0" smtClean="0"/>
              <a:t> us to a novel factorization strategy…</a:t>
            </a:r>
          </a:p>
          <a:p>
            <a:r>
              <a:rPr lang="en-US" baseline="0" dirty="0" smtClean="0"/>
              <a:t>Next issue – Factorization </a:t>
            </a:r>
            <a:r>
              <a:rPr lang="en-US" baseline="0" dirty="0" smtClean="0"/>
              <a:t>strategy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517134-FAF3-DB42-BEBD-17840620FEA5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74958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Nominally just 1 row</a:t>
            </a:r>
            <a:r>
              <a:rPr lang="en-US" baseline="0" dirty="0" smtClean="0"/>
              <a:t> per SPU, but we use SIMD to</a:t>
            </a:r>
            <a:r>
              <a:rPr lang="en-US" dirty="0" smtClean="0"/>
              <a:t> </a:t>
            </a:r>
            <a:r>
              <a:rPr lang="en-US" dirty="0" smtClean="0"/>
              <a:t>4 rows at same </a:t>
            </a:r>
            <a:r>
              <a:rPr lang="en-US" dirty="0" smtClean="0"/>
              <a:t>time starting at consecutive addresses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517134-FAF3-DB42-BEBD-17840620FEA5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201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Just focused on throughput</a:t>
            </a:r>
            <a:r>
              <a:rPr lang="en-US" baseline="0" dirty="0" smtClean="0"/>
              <a:t> speed of inner kernel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517134-FAF3-DB42-BEBD-17840620FEA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27222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 often wish to do many FFTs at the same time.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517134-FAF3-DB42-BEBD-17840620FEA5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47358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Situation worse than conventional case with separate instruction cache</a:t>
            </a:r>
          </a:p>
          <a:p>
            <a:r>
              <a:rPr lang="en-US" dirty="0" smtClean="0"/>
              <a:t>How do we</a:t>
            </a:r>
            <a:r>
              <a:rPr lang="en-US" baseline="0" dirty="0" smtClean="0"/>
              <a:t> fit the remaining 184KB into less than 64KB?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517134-FAF3-DB42-BEBD-17840620FEA5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10832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What’s hard?  What’s end to end?</a:t>
            </a:r>
          </a:p>
          <a:p>
            <a:r>
              <a:rPr lang="en-US" dirty="0" smtClean="0"/>
              <a:t>How does it compare to GPUs and emerging</a:t>
            </a:r>
            <a:r>
              <a:rPr lang="en-US" baseline="0" dirty="0" smtClean="0"/>
              <a:t> HMC, what features help with FFT?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517134-FAF3-DB42-BEBD-17840620FEA5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8088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On average, </a:t>
            </a:r>
            <a:r>
              <a:rPr lang="en-US" dirty="0" err="1" smtClean="0"/>
              <a:t>xfer</a:t>
            </a:r>
            <a:r>
              <a:rPr lang="en-US" dirty="0" smtClean="0"/>
              <a:t> takes 42% more time. Off-chip transfer is 5x slower</a:t>
            </a:r>
            <a:r>
              <a:rPr lang="en-US" baseline="0" dirty="0" smtClean="0"/>
              <a:t> if user didn’t initialize his output array</a:t>
            </a:r>
            <a:r>
              <a:rPr lang="en-US" baseline="0" dirty="0" smtClean="0"/>
              <a:t>. (Get TLB initialization page misses)</a:t>
            </a:r>
            <a:endParaRPr lang="en-US" baseline="0" dirty="0" smtClean="0"/>
          </a:p>
          <a:p>
            <a:r>
              <a:rPr lang="en-US" baseline="0" dirty="0" smtClean="0"/>
              <a:t>Another example where implementation differs from traditional.  Certainly didn’t need to optimize kernel further…)</a:t>
            </a:r>
          </a:p>
          <a:p>
            <a:r>
              <a:rPr lang="en-US" baseline="0" dirty="0" smtClean="0"/>
              <a:t>Point about the most important part of the operation occurring outside of your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517134-FAF3-DB42-BEBD-17840620FEA5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378216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“end to end performance” -&gt; POINT OUT POWER OF 2 speeds extra</a:t>
            </a:r>
            <a:r>
              <a:rPr lang="en-US" baseline="0" dirty="0" smtClean="0"/>
              <a:t> high compared with cache based systems like Power7</a:t>
            </a:r>
            <a:endParaRPr lang="en-US" dirty="0" smtClean="0"/>
          </a:p>
          <a:p>
            <a:r>
              <a:rPr lang="en-US" dirty="0" err="1" smtClean="0"/>
              <a:t>Avg</a:t>
            </a:r>
            <a:r>
              <a:rPr lang="en-US" dirty="0" smtClean="0"/>
              <a:t> performance</a:t>
            </a:r>
            <a:r>
              <a:rPr lang="en-US" baseline="0" dirty="0" smtClean="0"/>
              <a:t> FFT GFLOPS 28.87	9.01	18.63, </a:t>
            </a:r>
            <a:r>
              <a:rPr lang="en-US" baseline="0" dirty="0" err="1" smtClean="0"/>
              <a:t>avg</a:t>
            </a:r>
            <a:r>
              <a:rPr lang="en-US" baseline="0" dirty="0" smtClean="0"/>
              <a:t> speedup was 220.33%	55.01%</a:t>
            </a:r>
            <a:endParaRPr lang="en-US" dirty="0" smtClean="0"/>
          </a:p>
          <a:p>
            <a:r>
              <a:rPr lang="en-US" dirty="0" smtClean="0"/>
              <a:t>Comparing with version of FFTW specially optimized to exploit the features</a:t>
            </a:r>
            <a:r>
              <a:rPr lang="en-US" baseline="0" dirty="0" smtClean="0"/>
              <a:t> of the Cell.  3.1.1 was half the speed!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517134-FAF3-DB42-BEBD-17840620FEA5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42969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 future must</a:t>
            </a:r>
            <a:r>
              <a:rPr lang="en-US" baseline="0" dirty="0" smtClean="0"/>
              <a:t> focus on off chip memory bottleneck by reducing latencies throughout chip to reduce thread count and add on-</a:t>
            </a:r>
            <a:r>
              <a:rPr lang="en-US" baseline="0" smtClean="0"/>
              <a:t>chip memory.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517134-FAF3-DB42-BEBD-17840620FEA5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9510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High performance</a:t>
            </a:r>
          </a:p>
          <a:p>
            <a:r>
              <a:rPr lang="en-US" dirty="0" smtClean="0"/>
              <a:t>Explain </a:t>
            </a:r>
            <a:r>
              <a:rPr lang="en-US" dirty="0" smtClean="0"/>
              <a:t>that FFTW </a:t>
            </a:r>
            <a:r>
              <a:rPr lang="en-US" dirty="0" smtClean="0"/>
              <a:t>3.1.2</a:t>
            </a:r>
            <a:r>
              <a:rPr lang="en-US" baseline="0" dirty="0" smtClean="0"/>
              <a:t> is </a:t>
            </a:r>
            <a:r>
              <a:rPr lang="en-US" baseline="0" dirty="0" smtClean="0"/>
              <a:t>version super optimized for Cell.</a:t>
            </a:r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517134-FAF3-DB42-BEBD-17840620FEA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6157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That was the introduction</a:t>
            </a:r>
          </a:p>
          <a:p>
            <a:r>
              <a:rPr lang="en-US" dirty="0" smtClean="0"/>
              <a:t>What’s hard?  What’s end to end?</a:t>
            </a:r>
          </a:p>
          <a:p>
            <a:r>
              <a:rPr lang="en-US" dirty="0" smtClean="0"/>
              <a:t>How does it compare to GPUs and emerging</a:t>
            </a:r>
            <a:r>
              <a:rPr lang="en-US" baseline="0" dirty="0" smtClean="0"/>
              <a:t> HMC, what features help with FFT?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517134-FAF3-DB42-BEBD-17840620FEA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808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What to convert a quantity</a:t>
            </a:r>
            <a:r>
              <a:rPr lang="en-US" baseline="0" dirty="0" smtClean="0"/>
              <a:t> like time and amplitude into another quantity like frequency and amplitude…</a:t>
            </a:r>
          </a:p>
          <a:p>
            <a:r>
              <a:rPr lang="en-US" baseline="0" dirty="0" smtClean="0"/>
              <a:t>How do you find the component of a vector in a given direction?  Dot product.</a:t>
            </a:r>
          </a:p>
          <a:p>
            <a:r>
              <a:rPr lang="en-US" baseline="0" dirty="0" smtClean="0"/>
              <a:t>Dot product works for a static vector, it also works for continuous and discrete </a:t>
            </a:r>
            <a:r>
              <a:rPr lang="en-US" baseline="0" dirty="0" err="1" smtClean="0"/>
              <a:t>functi</a:t>
            </a:r>
            <a:r>
              <a:rPr lang="en-US" baseline="0" dirty="0" smtClean="0"/>
              <a:t> on.  Here we get a single point mapped onto a single angle…</a:t>
            </a:r>
          </a:p>
          <a:p>
            <a:r>
              <a:rPr lang="en-US" baseline="0" dirty="0" smtClean="0"/>
              <a:t>We can express frequencies as the coordinates of an imaginary unit circle and express it compactly as an imaginary exponent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517134-FAF3-DB42-BEBD-17840620FEA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2624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There’s a normalization factor we’re not showing…</a:t>
            </a:r>
          </a:p>
          <a:p>
            <a:r>
              <a:rPr lang="en-US" dirty="0" smtClean="0"/>
              <a:t>Look at the k factor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517134-FAF3-DB42-BEBD-17840620FEA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45639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J. Cooley and J.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Tukey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An algorithm for the machine computation of the complex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fourier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series. Mathematics of Computation, 19:297–301, 1965.  Can show with basic algebra.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Note that you’re doing this for each Y point as a function of k1 and k2.  Y is frequency domain.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Inner parenthesis is an ordinary DFT of size n1.  Note the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strided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acess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Outer edges are just a normal DFT of size n2 using the results of the earlier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fourier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transform.  Note that each of the outer DFTs start in consecutive locations in memory (j2)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One term doesn’t fit – unity factors based on the original n.  These are called twiddle factors.  (Fudge factors.)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Note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strided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and sequential access -&gt; we can view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strided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access as across the rows of a matrix.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Note how the inside and far right term looks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just like another FFT of size n2, but there was one extra term over all n called the twiddle.</a:t>
            </a:r>
          </a:p>
          <a:p>
            <a:r>
              <a:rPr lang="en-US" dirty="0" smtClean="0"/>
              <a:t>We can express</a:t>
            </a:r>
            <a:r>
              <a:rPr lang="en-US" baseline="0" dirty="0" smtClean="0"/>
              <a:t> this kind of </a:t>
            </a:r>
            <a:r>
              <a:rPr lang="en-US" baseline="0" dirty="0" err="1" smtClean="0"/>
              <a:t>strided</a:t>
            </a:r>
            <a:r>
              <a:rPr lang="en-US" baseline="0" dirty="0" smtClean="0"/>
              <a:t> access in the form of a 2-D matrix.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517134-FAF3-DB42-BEBD-17840620FEA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35130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dirty="0" smtClean="0">
                <a:latin typeface="Calibri" charset="0"/>
                <a:ea typeface="ＭＳ Ｐゴシック" charset="0"/>
                <a:cs typeface="ＭＳ Ｐゴシック" charset="0"/>
              </a:rPr>
              <a:t>Viewing</a:t>
            </a:r>
            <a:r>
              <a:rPr lang="en-US" baseline="0" dirty="0" smtClean="0">
                <a:latin typeface="Calibri" charset="0"/>
                <a:ea typeface="ＭＳ Ｐゴシック" charset="0"/>
                <a:cs typeface="ＭＳ Ｐゴシック" charset="0"/>
              </a:rPr>
              <a:t> a 1D set of points as a 2D matrix of dimensions n1 and n2, which are 5 and 7. Imagine them laid out in row major order sequentially in memory,</a:t>
            </a:r>
          </a:p>
          <a:p>
            <a:pPr eaLnBrk="1" hangingPunct="1">
              <a:spcBef>
                <a:spcPct val="0"/>
              </a:spcBef>
            </a:pPr>
            <a:endParaRPr lang="en-US" baseline="0" dirty="0" smtClean="0">
              <a:latin typeface="Calibri" charset="0"/>
              <a:ea typeface="ＭＳ Ｐゴシック" charset="0"/>
              <a:cs typeface="ＭＳ Ｐゴシック" charset="0"/>
            </a:endParaRPr>
          </a:p>
          <a:p>
            <a:pPr eaLnBrk="1" hangingPunct="1">
              <a:spcBef>
                <a:spcPct val="0"/>
              </a:spcBef>
            </a:pPr>
            <a:endParaRPr lang="en-US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7C1F6F4F-8C3E-2B45-A313-4855559B7E93}" type="slidenum">
              <a:rPr lang="en-US" sz="1200">
                <a:latin typeface="Calibri" charset="0"/>
              </a:rPr>
              <a:pPr eaLnBrk="1" hangingPunct="1"/>
              <a:t>9</a:t>
            </a:fld>
            <a:endParaRPr lang="en-US" sz="120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dirty="0" smtClean="0">
                <a:latin typeface="Calibri" charset="0"/>
                <a:ea typeface="ＭＳ Ｐゴシック" charset="0"/>
                <a:cs typeface="ＭＳ Ｐゴシック" charset="0"/>
              </a:rPr>
              <a:t>Need</a:t>
            </a:r>
            <a:r>
              <a:rPr lang="en-US" baseline="0" dirty="0" smtClean="0">
                <a:latin typeface="Calibri" charset="0"/>
                <a:ea typeface="ＭＳ Ｐゴシック" charset="0"/>
                <a:cs typeface="ＭＳ Ｐゴシック" charset="0"/>
              </a:rPr>
              <a:t> to do a gather for each column, then do an FFT on it.  This now leaves these columns sequential in local memory.</a:t>
            </a:r>
          </a:p>
          <a:p>
            <a:pPr eaLnBrk="1" hangingPunct="1">
              <a:spcBef>
                <a:spcPct val="0"/>
              </a:spcBef>
            </a:pPr>
            <a:endParaRPr lang="en-US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7E3607F4-1718-7842-9403-8F4BAE4030E1}" type="slidenum">
              <a:rPr lang="en-US" sz="1200">
                <a:latin typeface="Calibri" charset="0"/>
              </a:rPr>
              <a:pPr eaLnBrk="1" hangingPunct="1"/>
              <a:t>10</a:t>
            </a:fld>
            <a:endParaRPr lang="en-US" sz="1200">
              <a:latin typeface="Calibri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12B4E4-98C3-EB41-948B-6AF962E5704A}" type="datetimeFigureOut">
              <a:rPr lang="en-US" smtClean="0"/>
              <a:t>6/9/11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DE9D67-5B55-B045-9272-25D167E7708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12B4E4-98C3-EB41-948B-6AF962E5704A}" type="datetimeFigureOut">
              <a:rPr lang="en-US" smtClean="0"/>
              <a:t>6/9/11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DE9D67-5B55-B045-9272-25D167E770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12B4E4-98C3-EB41-948B-6AF962E5704A}" type="datetimeFigureOut">
              <a:rPr lang="en-US" smtClean="0"/>
              <a:t>6/9/11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DE9D67-5B55-B045-9272-25D167E770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12B4E4-98C3-EB41-948B-6AF962E5704A}" type="datetimeFigureOut">
              <a:rPr lang="en-US" smtClean="0"/>
              <a:t>6/9/11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DE9D67-5B55-B045-9272-25D167E770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12B4E4-98C3-EB41-948B-6AF962E5704A}" type="datetimeFigureOut">
              <a:rPr lang="en-US" smtClean="0"/>
              <a:t>6/9/11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DE9D67-5B55-B045-9272-25D167E77084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12B4E4-98C3-EB41-948B-6AF962E5704A}" type="datetimeFigureOut">
              <a:rPr lang="en-US" smtClean="0"/>
              <a:t>6/9/11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DE9D67-5B55-B045-9272-25D167E770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12B4E4-98C3-EB41-948B-6AF962E5704A}" type="datetimeFigureOut">
              <a:rPr lang="en-US" smtClean="0"/>
              <a:t>6/9/11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DE9D67-5B55-B045-9272-25D167E770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12B4E4-98C3-EB41-948B-6AF962E5704A}" type="datetimeFigureOut">
              <a:rPr lang="en-US" smtClean="0"/>
              <a:t>6/9/11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DE9D67-5B55-B045-9272-25D167E770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12B4E4-98C3-EB41-948B-6AF962E5704A}" type="datetimeFigureOut">
              <a:rPr lang="en-US" smtClean="0"/>
              <a:t>6/9/11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DE9D67-5B55-B045-9272-25D167E77084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12B4E4-98C3-EB41-948B-6AF962E5704A}" type="datetimeFigureOut">
              <a:rPr lang="en-US" smtClean="0"/>
              <a:t>6/9/11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DE9D67-5B55-B045-9272-25D167E770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12B4E4-98C3-EB41-948B-6AF962E5704A}" type="datetimeFigureOut">
              <a:rPr lang="en-US" smtClean="0"/>
              <a:t>6/9/11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DE9D67-5B55-B045-9272-25D167E7708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Drag picture to placeholder or click icon to add</a:t>
            </a:r>
            <a:endParaRPr kumimoji="0" lang="en-US" dirty="0"/>
          </a:p>
        </p:txBody>
      </p:sp>
      <p:sp>
        <p:nvSpPr>
          <p:cNvPr id="9" name="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7E12B4E4-98C3-EB41-948B-6AF962E5704A}" type="datetimeFigureOut">
              <a:rPr lang="en-US" smtClean="0"/>
              <a:t>6/9/11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69DE9D67-5B55-B045-9272-25D167E77084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4" Type="http://schemas.openxmlformats.org/officeDocument/2006/relationships/image" Target="../media/image8.jp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9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10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11.emf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Relationship Id="rId3" Type="http://schemas.openxmlformats.org/officeDocument/2006/relationships/image" Target="../media/image12.emf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Relationship Id="rId3" Type="http://schemas.openxmlformats.org/officeDocument/2006/relationships/image" Target="../media/image13.emf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946784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Implementing Large Scale FFTs on </a:t>
            </a:r>
            <a:br>
              <a:rPr lang="en-US" dirty="0" smtClean="0"/>
            </a:br>
            <a:r>
              <a:rPr lang="en-US" dirty="0" smtClean="0"/>
              <a:t>Heterogeneous Multicore Systems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32560" y="2306682"/>
            <a:ext cx="7406640" cy="4073192"/>
          </a:xfrm>
        </p:spPr>
        <p:txBody>
          <a:bodyPr>
            <a:normAutofit lnSpcReduction="10000"/>
          </a:bodyPr>
          <a:lstStyle/>
          <a:p>
            <a:pPr algn="ctr"/>
            <a:endParaRPr lang="en-US" sz="2800" dirty="0" smtClean="0"/>
          </a:p>
          <a:p>
            <a:pPr algn="ctr"/>
            <a:endParaRPr lang="en-US" sz="2800" dirty="0" smtClean="0"/>
          </a:p>
          <a:p>
            <a:pPr algn="ctr"/>
            <a:r>
              <a:rPr lang="en-US" sz="2800" dirty="0" smtClean="0"/>
              <a:t>Yan Li</a:t>
            </a:r>
            <a:r>
              <a:rPr lang="en-US" sz="2800" baseline="30000" dirty="0" smtClean="0"/>
              <a:t>1</a:t>
            </a:r>
            <a:r>
              <a:rPr lang="en-US" sz="2800" dirty="0" smtClean="0"/>
              <a:t>, Jeff Diamond</a:t>
            </a:r>
            <a:r>
              <a:rPr lang="en-US" sz="2800" baseline="30000" dirty="0" smtClean="0"/>
              <a:t>2</a:t>
            </a:r>
            <a:r>
              <a:rPr lang="en-US" sz="2800" dirty="0" smtClean="0"/>
              <a:t>, </a:t>
            </a:r>
            <a:r>
              <a:rPr lang="en-US" sz="2800" dirty="0" err="1" smtClean="0"/>
              <a:t>Haibo</a:t>
            </a:r>
            <a:r>
              <a:rPr lang="en-US" sz="2800" dirty="0" smtClean="0"/>
              <a:t> Lin</a:t>
            </a:r>
            <a:r>
              <a:rPr lang="en-US" sz="2800" baseline="30000" dirty="0" smtClean="0"/>
              <a:t>1</a:t>
            </a:r>
            <a:r>
              <a:rPr lang="en-US" sz="2800" dirty="0" smtClean="0"/>
              <a:t>,</a:t>
            </a:r>
          </a:p>
          <a:p>
            <a:pPr algn="ctr"/>
            <a:r>
              <a:rPr lang="en-US" sz="2800" dirty="0" smtClean="0"/>
              <a:t> </a:t>
            </a:r>
            <a:r>
              <a:rPr lang="en-US" sz="2800" dirty="0" err="1" smtClean="0"/>
              <a:t>Yudong</a:t>
            </a:r>
            <a:r>
              <a:rPr lang="en-US" sz="2800" dirty="0" smtClean="0"/>
              <a:t> Yang</a:t>
            </a:r>
            <a:r>
              <a:rPr lang="en-US" sz="2800" baseline="30000" dirty="0" smtClean="0"/>
              <a:t>3</a:t>
            </a:r>
            <a:r>
              <a:rPr lang="en-US" sz="2800" dirty="0" smtClean="0"/>
              <a:t>, </a:t>
            </a:r>
            <a:r>
              <a:rPr lang="en-US" sz="2800" dirty="0" err="1"/>
              <a:t>Zhenxing</a:t>
            </a:r>
            <a:r>
              <a:rPr lang="en-US" sz="2800" dirty="0"/>
              <a:t> </a:t>
            </a:r>
            <a:r>
              <a:rPr lang="en-US" sz="2800" dirty="0" smtClean="0"/>
              <a:t>Han</a:t>
            </a:r>
            <a:r>
              <a:rPr lang="en-US" sz="2800" baseline="30000" dirty="0" smtClean="0"/>
              <a:t>3</a:t>
            </a:r>
          </a:p>
          <a:p>
            <a:pPr algn="ctr"/>
            <a:endParaRPr lang="en-US" sz="2800" baseline="30000" dirty="0"/>
          </a:p>
          <a:p>
            <a:pPr algn="ctr"/>
            <a:endParaRPr lang="en-US" sz="2800" baseline="30000" dirty="0" smtClean="0"/>
          </a:p>
          <a:p>
            <a:pPr algn="ctr"/>
            <a:r>
              <a:rPr lang="en-US" sz="2800" dirty="0" smtClean="0"/>
              <a:t>June 4</a:t>
            </a:r>
            <a:r>
              <a:rPr lang="en-US" sz="2800" baseline="30000" dirty="0" smtClean="0"/>
              <a:t>th</a:t>
            </a:r>
            <a:r>
              <a:rPr lang="en-US" sz="2800" dirty="0" smtClean="0"/>
              <a:t>, 2011</a:t>
            </a:r>
            <a:endParaRPr lang="en-US" sz="2800" baseline="30000" dirty="0"/>
          </a:p>
          <a:p>
            <a:pPr algn="ctr"/>
            <a:endParaRPr lang="en-US" sz="2800" baseline="30000" dirty="0" smtClean="0"/>
          </a:p>
          <a:p>
            <a:r>
              <a:rPr lang="en-US" sz="1800" baseline="30000" dirty="0" smtClean="0"/>
              <a:t>1</a:t>
            </a:r>
            <a:r>
              <a:rPr lang="en-US" sz="1800" dirty="0" smtClean="0"/>
              <a:t>IBM </a:t>
            </a:r>
            <a:r>
              <a:rPr lang="en-US" sz="1800" dirty="0"/>
              <a:t>China Research </a:t>
            </a:r>
            <a:r>
              <a:rPr lang="en-US" sz="1800" dirty="0" smtClean="0"/>
              <a:t>Lab, </a:t>
            </a:r>
            <a:r>
              <a:rPr lang="en-US" sz="1800" baseline="30000" dirty="0" smtClean="0"/>
              <a:t>2</a:t>
            </a:r>
            <a:r>
              <a:rPr lang="en-US" sz="1800" dirty="0" smtClean="0"/>
              <a:t>University </a:t>
            </a:r>
            <a:r>
              <a:rPr lang="en-US" sz="1800" dirty="0"/>
              <a:t>of Texas at </a:t>
            </a:r>
            <a:r>
              <a:rPr lang="en-US" sz="1800" dirty="0" smtClean="0"/>
              <a:t>Austin, </a:t>
            </a:r>
            <a:r>
              <a:rPr lang="en-US" sz="1800" baseline="30000" dirty="0" smtClean="0"/>
              <a:t>3</a:t>
            </a:r>
            <a:r>
              <a:rPr lang="en-US" sz="1800" dirty="0" smtClean="0"/>
              <a:t>IBM </a:t>
            </a:r>
            <a:r>
              <a:rPr lang="en-US" sz="1800" dirty="0"/>
              <a:t>Systems Technology Group</a:t>
            </a:r>
          </a:p>
          <a:p>
            <a:pPr algn="r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534607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Gill Sans MT" charset="0"/>
                <a:ea typeface="ＭＳ Ｐゴシック" charset="0"/>
                <a:cs typeface="ＭＳ Ｐゴシック" charset="0"/>
              </a:rPr>
              <a:t>Cooley-</a:t>
            </a:r>
            <a:r>
              <a:rPr lang="en-US" dirty="0" err="1">
                <a:effectLst>
                  <a:outerShdw blurRad="38100" dist="38100" dir="2700000" algn="tl">
                    <a:srgbClr val="DDDDDD"/>
                  </a:outerShdw>
                </a:effectLst>
                <a:latin typeface="Gill Sans MT" charset="0"/>
                <a:ea typeface="ＭＳ Ｐゴシック" charset="0"/>
                <a:cs typeface="ＭＳ Ｐゴシック" charset="0"/>
              </a:rPr>
              <a:t>Tukey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Gill Sans MT" charset="0"/>
                <a:ea typeface="ＭＳ Ｐゴシック" charset="0"/>
                <a:cs typeface="ＭＳ Ｐゴシック" charset="0"/>
              </a:rPr>
              <a:t> Example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1222375" y="4749800"/>
            <a:ext cx="7391400" cy="685800"/>
          </a:xfrm>
        </p:spPr>
        <p:txBody>
          <a:bodyPr/>
          <a:lstStyle/>
          <a:p>
            <a:pPr algn="ctr" eaLnBrk="1" hangingPunct="1">
              <a:buFont typeface="Wingdings 2" charset="0"/>
              <a:buNone/>
            </a:pPr>
            <a:r>
              <a:rPr lang="en-US" sz="2400">
                <a:latin typeface="Gill Sans MT" charset="0"/>
                <a:ea typeface="ＭＳ Ｐゴシック" charset="0"/>
                <a:cs typeface="ＭＳ Ｐゴシック" charset="0"/>
              </a:rPr>
              <a:t>Replaces columns with all new values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6396AFF5-E919-3345-8AB9-CFEF51C9E1F4}" type="slidenum">
              <a:rPr lang="en-US" sz="1200">
                <a:solidFill>
                  <a:srgbClr val="B5A788"/>
                </a:solidFill>
                <a:latin typeface="Gill Sans MT" charset="0"/>
              </a:rPr>
              <a:pPr eaLnBrk="1" hangingPunct="1"/>
              <a:t>10</a:t>
            </a:fld>
            <a:endParaRPr lang="en-US" sz="1200">
              <a:solidFill>
                <a:srgbClr val="B5A788"/>
              </a:solidFill>
              <a:latin typeface="Gill Sans MT" charset="0"/>
            </a:endParaRPr>
          </a:p>
        </p:txBody>
      </p:sp>
      <p:sp>
        <p:nvSpPr>
          <p:cNvPr id="21509" name="Content Placeholder 2"/>
          <p:cNvSpPr txBox="1">
            <a:spLocks/>
          </p:cNvSpPr>
          <p:nvPr/>
        </p:nvSpPr>
        <p:spPr bwMode="auto">
          <a:xfrm>
            <a:off x="1587500" y="1600200"/>
            <a:ext cx="749935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65125" indent="-2825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914400" eaLnBrk="1" hangingPunct="1">
              <a:spcBef>
                <a:spcPts val="600"/>
              </a:spcBef>
              <a:buClr>
                <a:schemeClr val="accent1"/>
              </a:buClr>
              <a:buSzPct val="80000"/>
              <a:buFont typeface="Wingdings 2" charset="0"/>
              <a:buChar char=""/>
            </a:pPr>
            <a:r>
              <a:rPr lang="en-US" sz="3200">
                <a:latin typeface="Gill Sans MT" charset="0"/>
              </a:rPr>
              <a:t>Step 1: strided 1-D FFT across columns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905000" y="2895600"/>
          <a:ext cx="6096000" cy="1857375"/>
        </p:xfrm>
        <a:graphic>
          <a:graphicData uri="http://schemas.openxmlformats.org/drawingml/2006/table">
            <a:tbl>
              <a:tblPr/>
              <a:tblGrid>
                <a:gridCol w="871538"/>
                <a:gridCol w="869950"/>
                <a:gridCol w="871537"/>
                <a:gridCol w="869950"/>
                <a:gridCol w="871538"/>
                <a:gridCol w="869950"/>
                <a:gridCol w="871537"/>
              </a:tblGrid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charset="0"/>
                          <a:ea typeface="ＭＳ Ｐゴシック" charset="0"/>
                          <a:cs typeface="ＭＳ Ｐゴシック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charset="0"/>
                          <a:ea typeface="ＭＳ Ｐゴシック" charset="0"/>
                          <a:cs typeface="ＭＳ Ｐゴシック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charset="0"/>
                          <a:ea typeface="ＭＳ Ｐゴシック" charset="0"/>
                          <a:cs typeface="ＭＳ Ｐゴシック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charset="0"/>
                          <a:ea typeface="ＭＳ Ｐゴシック" charset="0"/>
                          <a:cs typeface="ＭＳ Ｐゴシック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charset="0"/>
                          <a:ea typeface="ＭＳ Ｐゴシック" charset="0"/>
                          <a:cs typeface="ＭＳ Ｐゴシック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charset="0"/>
                          <a:ea typeface="ＭＳ Ｐゴシック" charset="0"/>
                          <a:cs typeface="ＭＳ Ｐゴシック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charset="0"/>
                          <a:ea typeface="ＭＳ Ｐゴシック" charset="0"/>
                          <a:cs typeface="ＭＳ Ｐゴシック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7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charset="0"/>
                          <a:ea typeface="ＭＳ Ｐゴシック" charset="0"/>
                          <a:cs typeface="ＭＳ Ｐゴシック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charset="0"/>
                          <a:ea typeface="ＭＳ Ｐゴシック" charset="0"/>
                          <a:cs typeface="ＭＳ Ｐゴシック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charset="0"/>
                          <a:ea typeface="ＭＳ Ｐゴシック" charset="0"/>
                          <a:cs typeface="ＭＳ Ｐゴシック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charset="0"/>
                          <a:ea typeface="ＭＳ Ｐゴシック" charset="0"/>
                          <a:cs typeface="ＭＳ Ｐゴシック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charset="0"/>
                          <a:ea typeface="ＭＳ Ｐゴシック" charset="0"/>
                          <a:cs typeface="ＭＳ Ｐゴシック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charset="0"/>
                          <a:ea typeface="ＭＳ Ｐゴシック" charset="0"/>
                          <a:cs typeface="ＭＳ Ｐゴシック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charset="0"/>
                          <a:ea typeface="ＭＳ Ｐゴシック" charset="0"/>
                          <a:cs typeface="ＭＳ Ｐゴシック" charset="0"/>
                        </a:rPr>
                        <a:t>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6CC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charset="0"/>
                          <a:ea typeface="ＭＳ Ｐゴシック" charset="0"/>
                          <a:cs typeface="ＭＳ Ｐゴシック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charset="0"/>
                          <a:ea typeface="ＭＳ Ｐゴシック" charset="0"/>
                          <a:cs typeface="ＭＳ Ｐゴシック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charset="0"/>
                          <a:ea typeface="ＭＳ Ｐゴシック" charset="0"/>
                          <a:cs typeface="ＭＳ Ｐゴシック" charset="0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charset="0"/>
                          <a:ea typeface="ＭＳ Ｐゴシック" charset="0"/>
                          <a:cs typeface="ＭＳ Ｐゴシック" charset="0"/>
                        </a:rPr>
                        <a:t>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charset="0"/>
                          <a:ea typeface="ＭＳ Ｐゴシック" charset="0"/>
                          <a:cs typeface="ＭＳ Ｐゴシック" charset="0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charset="0"/>
                          <a:ea typeface="ＭＳ Ｐゴシック" charset="0"/>
                          <a:cs typeface="ＭＳ Ｐゴシック" charset="0"/>
                        </a:rPr>
                        <a:t>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charset="0"/>
                          <a:ea typeface="ＭＳ Ｐゴシック" charset="0"/>
                          <a:cs typeface="ＭＳ Ｐゴシック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7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charset="0"/>
                          <a:ea typeface="ＭＳ Ｐゴシック" charset="0"/>
                          <a:cs typeface="ＭＳ Ｐゴシック" charset="0"/>
                        </a:rPr>
                        <a:t>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charset="0"/>
                          <a:ea typeface="ＭＳ Ｐゴシック" charset="0"/>
                          <a:cs typeface="ＭＳ Ｐゴシック" charset="0"/>
                        </a:rPr>
                        <a:t>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charset="0"/>
                          <a:ea typeface="ＭＳ Ｐゴシック" charset="0"/>
                          <a:cs typeface="ＭＳ Ｐゴシック" charset="0"/>
                        </a:rPr>
                        <a:t>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charset="0"/>
                          <a:ea typeface="ＭＳ Ｐゴシック" charset="0"/>
                          <a:cs typeface="ＭＳ Ｐゴシック" charset="0"/>
                        </a:rPr>
                        <a:t>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charset="0"/>
                          <a:ea typeface="ＭＳ Ｐゴシック" charset="0"/>
                          <a:cs typeface="ＭＳ Ｐゴシック" charset="0"/>
                        </a:rPr>
                        <a:t>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charset="0"/>
                          <a:ea typeface="ＭＳ Ｐゴシック" charset="0"/>
                          <a:cs typeface="ＭＳ Ｐゴシック" charset="0"/>
                        </a:rPr>
                        <a:t>26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charset="0"/>
                          <a:ea typeface="ＭＳ Ｐゴシック" charset="0"/>
                          <a:cs typeface="ＭＳ Ｐゴシック" charset="0"/>
                        </a:rPr>
                        <a:t>27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6CC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charset="0"/>
                          <a:ea typeface="ＭＳ Ｐゴシック" charset="0"/>
                          <a:cs typeface="ＭＳ Ｐゴシック" charset="0"/>
                        </a:rPr>
                        <a:t>28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charset="0"/>
                          <a:ea typeface="ＭＳ Ｐゴシック" charset="0"/>
                          <a:cs typeface="ＭＳ Ｐゴシック" charset="0"/>
                        </a:rPr>
                        <a:t>29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charset="0"/>
                          <a:ea typeface="ＭＳ Ｐゴシック" charset="0"/>
                          <a:cs typeface="ＭＳ Ｐゴシック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charset="0"/>
                          <a:ea typeface="ＭＳ Ｐゴシック" charset="0"/>
                          <a:cs typeface="ＭＳ Ｐゴシック" charset="0"/>
                        </a:rPr>
                        <a:t>31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charset="0"/>
                          <a:ea typeface="ＭＳ Ｐゴシック" charset="0"/>
                          <a:cs typeface="ＭＳ Ｐゴシック" charset="0"/>
                        </a:rPr>
                        <a:t>32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charset="0"/>
                          <a:ea typeface="ＭＳ Ｐゴシック" charset="0"/>
                          <a:cs typeface="ＭＳ Ｐゴシック" charset="0"/>
                        </a:rPr>
                        <a:t>33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charset="0"/>
                          <a:ea typeface="ＭＳ Ｐゴシック" charset="0"/>
                          <a:cs typeface="ＭＳ Ｐゴシック" charset="0"/>
                        </a:rPr>
                        <a:t>34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7"/>
                    </a:solidFill>
                  </a:tcPr>
                </a:tc>
              </a:tr>
            </a:tbl>
          </a:graphicData>
        </a:graphic>
      </p:graphicFrame>
      <p:sp>
        <p:nvSpPr>
          <p:cNvPr id="7" name="Oval 6"/>
          <p:cNvSpPr/>
          <p:nvPr/>
        </p:nvSpPr>
        <p:spPr>
          <a:xfrm>
            <a:off x="2209800" y="2895600"/>
            <a:ext cx="304800" cy="1854200"/>
          </a:xfrm>
          <a:prstGeom prst="ellipse">
            <a:avLst/>
          </a:prstGeom>
          <a:solidFill>
            <a:schemeClr val="accent5">
              <a:alpha val="46000"/>
            </a:schemeClr>
          </a:solidFill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8" name="Oval 7"/>
          <p:cNvSpPr/>
          <p:nvPr/>
        </p:nvSpPr>
        <p:spPr>
          <a:xfrm>
            <a:off x="3066540" y="2895600"/>
            <a:ext cx="304800" cy="1854200"/>
          </a:xfrm>
          <a:prstGeom prst="ellipse">
            <a:avLst/>
          </a:prstGeom>
          <a:solidFill>
            <a:schemeClr val="accent5">
              <a:alpha val="46000"/>
            </a:schemeClr>
          </a:solidFill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9" name="Oval 8"/>
          <p:cNvSpPr/>
          <p:nvPr/>
        </p:nvSpPr>
        <p:spPr>
          <a:xfrm>
            <a:off x="3943860" y="2895600"/>
            <a:ext cx="304800" cy="1854200"/>
          </a:xfrm>
          <a:prstGeom prst="ellipse">
            <a:avLst/>
          </a:prstGeom>
          <a:solidFill>
            <a:schemeClr val="accent5">
              <a:alpha val="46000"/>
            </a:schemeClr>
          </a:solidFill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10" name="Oval 9"/>
          <p:cNvSpPr/>
          <p:nvPr/>
        </p:nvSpPr>
        <p:spPr>
          <a:xfrm>
            <a:off x="4800600" y="2895600"/>
            <a:ext cx="304800" cy="1854200"/>
          </a:xfrm>
          <a:prstGeom prst="ellipse">
            <a:avLst/>
          </a:prstGeom>
          <a:solidFill>
            <a:schemeClr val="accent5">
              <a:alpha val="46000"/>
            </a:schemeClr>
          </a:solidFill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11" name="Oval 10"/>
          <p:cNvSpPr/>
          <p:nvPr/>
        </p:nvSpPr>
        <p:spPr>
          <a:xfrm>
            <a:off x="5675880" y="2895600"/>
            <a:ext cx="304800" cy="1854200"/>
          </a:xfrm>
          <a:prstGeom prst="ellipse">
            <a:avLst/>
          </a:prstGeom>
          <a:solidFill>
            <a:schemeClr val="accent5">
              <a:alpha val="46000"/>
            </a:schemeClr>
          </a:solidFill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12" name="Oval 11"/>
          <p:cNvSpPr/>
          <p:nvPr/>
        </p:nvSpPr>
        <p:spPr>
          <a:xfrm>
            <a:off x="6553200" y="2895600"/>
            <a:ext cx="304800" cy="1854200"/>
          </a:xfrm>
          <a:prstGeom prst="ellipse">
            <a:avLst/>
          </a:prstGeom>
          <a:solidFill>
            <a:schemeClr val="accent5">
              <a:alpha val="46000"/>
            </a:schemeClr>
          </a:solidFill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13" name="Oval 12"/>
          <p:cNvSpPr/>
          <p:nvPr/>
        </p:nvSpPr>
        <p:spPr>
          <a:xfrm>
            <a:off x="7428480" y="2895600"/>
            <a:ext cx="304800" cy="1854200"/>
          </a:xfrm>
          <a:prstGeom prst="ellipse">
            <a:avLst/>
          </a:prstGeom>
          <a:solidFill>
            <a:schemeClr val="accent5">
              <a:alpha val="46000"/>
            </a:schemeClr>
          </a:solidFill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15876654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Gill Sans MT" charset="0"/>
                <a:ea typeface="ＭＳ Ｐゴシック" charset="0"/>
                <a:cs typeface="ＭＳ Ｐゴシック" charset="0"/>
              </a:rPr>
              <a:t>Cooley-</a:t>
            </a:r>
            <a:r>
              <a:rPr lang="en-US" dirty="0" err="1">
                <a:effectLst>
                  <a:outerShdw blurRad="38100" dist="38100" dir="2700000" algn="tl">
                    <a:srgbClr val="DDDDDD"/>
                  </a:outerShdw>
                </a:effectLst>
                <a:latin typeface="Gill Sans MT" charset="0"/>
                <a:ea typeface="ＭＳ Ｐゴシック" charset="0"/>
                <a:cs typeface="ＭＳ Ｐゴシック" charset="0"/>
              </a:rPr>
              <a:t>Tukey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Gill Sans MT" charset="0"/>
                <a:ea typeface="ＭＳ Ｐゴシック" charset="0"/>
                <a:cs typeface="ＭＳ Ｐゴシック" charset="0"/>
              </a:rPr>
              <a:t> Example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>
          <a:xfrm>
            <a:off x="1435100" y="5619750"/>
            <a:ext cx="7499350" cy="685800"/>
          </a:xfrm>
        </p:spPr>
        <p:txBody>
          <a:bodyPr/>
          <a:lstStyle/>
          <a:p>
            <a:pPr eaLnBrk="1" hangingPunct="1"/>
            <a:r>
              <a:rPr lang="en-US">
                <a:latin typeface="Gill Sans MT" charset="0"/>
                <a:ea typeface="ＭＳ Ｐゴシック" charset="0"/>
                <a:cs typeface="ＭＳ Ｐゴシック" charset="0"/>
              </a:rPr>
              <a:t>Exponents are product of coordinates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4E6C0DC5-7E9F-AF4A-88C9-46C6D349529F}" type="slidenum">
              <a:rPr lang="en-US" sz="1200">
                <a:solidFill>
                  <a:srgbClr val="B5A788"/>
                </a:solidFill>
                <a:latin typeface="Gill Sans MT" charset="0"/>
              </a:rPr>
              <a:pPr eaLnBrk="1" hangingPunct="1"/>
              <a:t>11</a:t>
            </a:fld>
            <a:endParaRPr lang="en-US" sz="1200">
              <a:solidFill>
                <a:srgbClr val="B5A788"/>
              </a:solidFill>
              <a:latin typeface="Gill Sans MT" charset="0"/>
            </a:endParaRPr>
          </a:p>
        </p:txBody>
      </p:sp>
      <p:sp>
        <p:nvSpPr>
          <p:cNvPr id="23557" name="Content Placeholder 2"/>
          <p:cNvSpPr txBox="1">
            <a:spLocks/>
          </p:cNvSpPr>
          <p:nvPr/>
        </p:nvSpPr>
        <p:spPr bwMode="auto">
          <a:xfrm>
            <a:off x="1587500" y="1600200"/>
            <a:ext cx="749935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65125" indent="-2825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914400" eaLnBrk="1" hangingPunct="1">
              <a:spcBef>
                <a:spcPts val="600"/>
              </a:spcBef>
              <a:buClr>
                <a:schemeClr val="accent1"/>
              </a:buClr>
              <a:buSzPct val="80000"/>
              <a:buFont typeface="Wingdings 2" charset="0"/>
              <a:buChar char=""/>
            </a:pPr>
            <a:r>
              <a:rPr lang="en-US" sz="3200">
                <a:latin typeface="Gill Sans MT" charset="0"/>
              </a:rPr>
              <a:t>Step 2: multiply by twiddle factors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905000" y="2895600"/>
          <a:ext cx="6096000" cy="1857375"/>
        </p:xfrm>
        <a:graphic>
          <a:graphicData uri="http://schemas.openxmlformats.org/drawingml/2006/table">
            <a:tbl>
              <a:tblPr/>
              <a:tblGrid>
                <a:gridCol w="871538"/>
                <a:gridCol w="869950"/>
                <a:gridCol w="871537"/>
                <a:gridCol w="869950"/>
                <a:gridCol w="871538"/>
                <a:gridCol w="869950"/>
                <a:gridCol w="871537"/>
              </a:tblGrid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charset="0"/>
                          <a:ea typeface="ＭＳ Ｐゴシック" charset="0"/>
                          <a:cs typeface="ＭＳ Ｐゴシック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charset="0"/>
                          <a:ea typeface="ＭＳ Ｐゴシック" charset="0"/>
                          <a:cs typeface="ＭＳ Ｐゴシック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charset="0"/>
                          <a:ea typeface="ＭＳ Ｐゴシック" charset="0"/>
                          <a:cs typeface="ＭＳ Ｐゴシック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charset="0"/>
                          <a:ea typeface="ＭＳ Ｐゴシック" charset="0"/>
                          <a:cs typeface="ＭＳ Ｐゴシック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charset="0"/>
                          <a:ea typeface="ＭＳ Ｐゴシック" charset="0"/>
                          <a:cs typeface="ＭＳ Ｐゴシック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charset="0"/>
                          <a:ea typeface="ＭＳ Ｐゴシック" charset="0"/>
                          <a:cs typeface="ＭＳ Ｐゴシック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charset="0"/>
                          <a:ea typeface="ＭＳ Ｐゴシック" charset="0"/>
                          <a:cs typeface="ＭＳ Ｐゴシック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7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charset="0"/>
                          <a:ea typeface="ＭＳ Ｐゴシック" charset="0"/>
                          <a:cs typeface="ＭＳ Ｐゴシック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charset="0"/>
                          <a:ea typeface="ＭＳ Ｐゴシック" charset="0"/>
                          <a:cs typeface="ＭＳ Ｐゴシック" charset="0"/>
                        </a:rPr>
                        <a:t>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charset="0"/>
                          <a:ea typeface="ＭＳ Ｐゴシック" charset="0"/>
                          <a:cs typeface="ＭＳ Ｐゴシック" charset="0"/>
                        </a:rPr>
                        <a:t>W</a:t>
                      </a:r>
                      <a:r>
                        <a:rPr kumimoji="0" lang="en-US" sz="1800" b="0" i="0" u="none" strike="noStrike" cap="none" normalizeH="0" baseline="300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charset="0"/>
                          <a:ea typeface="ＭＳ Ｐゴシック" charset="0"/>
                          <a:cs typeface="ＭＳ Ｐゴシック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charset="0"/>
                          <a:ea typeface="ＭＳ Ｐゴシック" charset="0"/>
                          <a:cs typeface="ＭＳ Ｐゴシック" charset="0"/>
                        </a:rPr>
                        <a:t>W</a:t>
                      </a:r>
                      <a:r>
                        <a:rPr kumimoji="0" lang="en-US" sz="1800" b="0" i="0" u="none" strike="noStrike" cap="none" normalizeH="0" baseline="300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charset="0"/>
                          <a:ea typeface="ＭＳ Ｐゴシック" charset="0"/>
                          <a:cs typeface="ＭＳ Ｐゴシック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charset="0"/>
                          <a:ea typeface="ＭＳ Ｐゴシック" charset="0"/>
                          <a:cs typeface="ＭＳ Ｐゴシック" charset="0"/>
                        </a:rPr>
                        <a:t>W</a:t>
                      </a:r>
                      <a:r>
                        <a:rPr kumimoji="0" lang="en-US" sz="1800" b="0" i="0" u="none" strike="noStrike" cap="none" normalizeH="0" baseline="300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charset="0"/>
                          <a:ea typeface="ＭＳ Ｐゴシック" charset="0"/>
                          <a:cs typeface="ＭＳ Ｐゴシック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charset="0"/>
                          <a:ea typeface="ＭＳ Ｐゴシック" charset="0"/>
                          <a:cs typeface="ＭＳ Ｐゴシック" charset="0"/>
                        </a:rPr>
                        <a:t>W</a:t>
                      </a:r>
                      <a:r>
                        <a:rPr kumimoji="0" lang="en-US" sz="1800" b="0" i="0" u="none" strike="noStrike" cap="none" normalizeH="0" baseline="300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charset="0"/>
                          <a:ea typeface="ＭＳ Ｐゴシック" charset="0"/>
                          <a:cs typeface="ＭＳ Ｐゴシック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charset="0"/>
                          <a:ea typeface="ＭＳ Ｐゴシック" charset="0"/>
                          <a:cs typeface="ＭＳ Ｐゴシック" charset="0"/>
                        </a:rPr>
                        <a:t>W</a:t>
                      </a:r>
                      <a:r>
                        <a:rPr kumimoji="0" lang="en-US" sz="1800" b="0" i="0" u="none" strike="noStrike" cap="none" normalizeH="0" baseline="300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charset="0"/>
                          <a:ea typeface="ＭＳ Ｐゴシック" charset="0"/>
                          <a:cs typeface="ＭＳ Ｐゴシック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6CC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charset="0"/>
                          <a:ea typeface="ＭＳ Ｐゴシック" charset="0"/>
                          <a:cs typeface="ＭＳ Ｐゴシック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charset="0"/>
                          <a:ea typeface="ＭＳ Ｐゴシック" charset="0"/>
                          <a:cs typeface="ＭＳ Ｐゴシック" charset="0"/>
                        </a:rPr>
                        <a:t>W</a:t>
                      </a:r>
                      <a:r>
                        <a:rPr kumimoji="0" lang="en-US" sz="1800" b="0" i="0" u="none" strike="noStrike" cap="none" normalizeH="0" baseline="300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charset="0"/>
                          <a:ea typeface="ＭＳ Ｐゴシック" charset="0"/>
                          <a:cs typeface="ＭＳ Ｐゴシック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charset="0"/>
                          <a:ea typeface="ＭＳ Ｐゴシック" charset="0"/>
                          <a:cs typeface="ＭＳ Ｐゴシック" charset="0"/>
                        </a:rPr>
                        <a:t>W</a:t>
                      </a:r>
                      <a:r>
                        <a:rPr kumimoji="0" lang="en-US" sz="1800" b="0" i="0" u="none" strike="noStrike" cap="none" normalizeH="0" baseline="300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charset="0"/>
                          <a:ea typeface="ＭＳ Ｐゴシック" charset="0"/>
                          <a:cs typeface="ＭＳ Ｐゴシック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charset="0"/>
                          <a:ea typeface="ＭＳ Ｐゴシック" charset="0"/>
                          <a:cs typeface="ＭＳ Ｐゴシック" charset="0"/>
                        </a:rPr>
                        <a:t>W</a:t>
                      </a:r>
                      <a:r>
                        <a:rPr kumimoji="0" lang="en-US" sz="1800" b="0" i="0" u="none" strike="noStrike" cap="none" normalizeH="0" baseline="300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charset="0"/>
                          <a:ea typeface="ＭＳ Ｐゴシック" charset="0"/>
                          <a:cs typeface="ＭＳ Ｐゴシック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charset="0"/>
                          <a:ea typeface="ＭＳ Ｐゴシック" charset="0"/>
                          <a:cs typeface="ＭＳ Ｐゴシック" charset="0"/>
                        </a:rPr>
                        <a:t>W</a:t>
                      </a:r>
                      <a:r>
                        <a:rPr kumimoji="0" lang="en-US" sz="1800" b="0" i="0" u="none" strike="noStrike" cap="none" normalizeH="0" baseline="300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charset="0"/>
                          <a:ea typeface="ＭＳ Ｐゴシック" charset="0"/>
                          <a:cs typeface="ＭＳ Ｐゴシック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charset="0"/>
                          <a:ea typeface="ＭＳ Ｐゴシック" charset="0"/>
                          <a:cs typeface="ＭＳ Ｐゴシック" charset="0"/>
                        </a:rPr>
                        <a:t>W</a:t>
                      </a:r>
                      <a:r>
                        <a:rPr kumimoji="0" lang="en-US" sz="1800" b="0" i="0" u="none" strike="noStrike" cap="none" normalizeH="0" baseline="300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charset="0"/>
                          <a:ea typeface="ＭＳ Ｐゴシック" charset="0"/>
                          <a:cs typeface="ＭＳ Ｐゴシック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charset="0"/>
                          <a:ea typeface="ＭＳ Ｐゴシック" charset="0"/>
                          <a:cs typeface="ＭＳ Ｐゴシック" charset="0"/>
                        </a:rPr>
                        <a:t>W</a:t>
                      </a:r>
                      <a:r>
                        <a:rPr kumimoji="0" lang="en-US" sz="1800" b="0" i="0" u="none" strike="noStrike" cap="none" normalizeH="0" baseline="300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charset="0"/>
                          <a:ea typeface="ＭＳ Ｐゴシック" charset="0"/>
                          <a:cs typeface="ＭＳ Ｐゴシック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7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charset="0"/>
                          <a:ea typeface="ＭＳ Ｐゴシック" charset="0"/>
                          <a:cs typeface="ＭＳ Ｐゴシック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charset="0"/>
                          <a:ea typeface="ＭＳ Ｐゴシック" charset="0"/>
                          <a:cs typeface="ＭＳ Ｐゴシック" charset="0"/>
                        </a:rPr>
                        <a:t>W</a:t>
                      </a:r>
                      <a:r>
                        <a:rPr kumimoji="0" lang="en-US" sz="1800" b="0" i="0" u="none" strike="noStrike" cap="none" normalizeH="0" baseline="300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charset="0"/>
                          <a:ea typeface="ＭＳ Ｐゴシック" charset="0"/>
                          <a:cs typeface="ＭＳ Ｐゴシック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charset="0"/>
                          <a:ea typeface="ＭＳ Ｐゴシック" charset="0"/>
                          <a:cs typeface="ＭＳ Ｐゴシック" charset="0"/>
                        </a:rPr>
                        <a:t>W</a:t>
                      </a:r>
                      <a:r>
                        <a:rPr kumimoji="0" lang="en-US" sz="1800" b="0" i="0" u="none" strike="noStrike" cap="none" normalizeH="0" baseline="300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charset="0"/>
                          <a:ea typeface="ＭＳ Ｐゴシック" charset="0"/>
                          <a:cs typeface="ＭＳ Ｐゴシック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charset="0"/>
                          <a:ea typeface="ＭＳ Ｐゴシック" charset="0"/>
                          <a:cs typeface="ＭＳ Ｐゴシック" charset="0"/>
                        </a:rPr>
                        <a:t>W</a:t>
                      </a:r>
                      <a:r>
                        <a:rPr kumimoji="0" lang="en-US" sz="1800" b="0" i="0" u="none" strike="noStrike" cap="none" normalizeH="0" baseline="300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charset="0"/>
                          <a:ea typeface="ＭＳ Ｐゴシック" charset="0"/>
                          <a:cs typeface="ＭＳ Ｐゴシック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charset="0"/>
                          <a:ea typeface="ＭＳ Ｐゴシック" charset="0"/>
                          <a:cs typeface="ＭＳ Ｐゴシック" charset="0"/>
                        </a:rPr>
                        <a:t>W</a:t>
                      </a:r>
                      <a:r>
                        <a:rPr kumimoji="0" lang="en-US" sz="1800" b="0" i="0" u="none" strike="noStrike" cap="none" normalizeH="0" baseline="300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charset="0"/>
                          <a:ea typeface="ＭＳ Ｐゴシック" charset="0"/>
                          <a:cs typeface="ＭＳ Ｐゴシック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charset="0"/>
                          <a:ea typeface="ＭＳ Ｐゴシック" charset="0"/>
                          <a:cs typeface="ＭＳ Ｐゴシック" charset="0"/>
                        </a:rPr>
                        <a:t>W</a:t>
                      </a:r>
                      <a:r>
                        <a:rPr kumimoji="0" lang="en-US" sz="1800" b="0" i="0" u="none" strike="noStrike" cap="none" normalizeH="0" baseline="300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charset="0"/>
                          <a:ea typeface="ＭＳ Ｐゴシック" charset="0"/>
                          <a:cs typeface="ＭＳ Ｐゴシック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charset="0"/>
                          <a:ea typeface="ＭＳ Ｐゴシック" charset="0"/>
                          <a:cs typeface="ＭＳ Ｐゴシック" charset="0"/>
                        </a:rPr>
                        <a:t>W</a:t>
                      </a:r>
                      <a:r>
                        <a:rPr kumimoji="0" lang="en-US" sz="1800" b="0" i="0" u="none" strike="noStrike" cap="none" normalizeH="0" baseline="300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charset="0"/>
                          <a:ea typeface="ＭＳ Ｐゴシック" charset="0"/>
                          <a:cs typeface="ＭＳ Ｐゴシック" charset="0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6CC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charset="0"/>
                          <a:ea typeface="ＭＳ Ｐゴシック" charset="0"/>
                          <a:cs typeface="ＭＳ Ｐゴシック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charset="0"/>
                          <a:ea typeface="ＭＳ Ｐゴシック" charset="0"/>
                          <a:cs typeface="ＭＳ Ｐゴシック" charset="0"/>
                        </a:rPr>
                        <a:t>W</a:t>
                      </a:r>
                      <a:r>
                        <a:rPr kumimoji="0" lang="en-US" sz="1800" b="0" i="0" u="none" strike="noStrike" cap="none" normalizeH="0" baseline="300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charset="0"/>
                          <a:ea typeface="ＭＳ Ｐゴシック" charset="0"/>
                          <a:cs typeface="ＭＳ Ｐゴシック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charset="0"/>
                          <a:ea typeface="ＭＳ Ｐゴシック" charset="0"/>
                          <a:cs typeface="ＭＳ Ｐゴシック" charset="0"/>
                        </a:rPr>
                        <a:t>W</a:t>
                      </a:r>
                      <a:r>
                        <a:rPr kumimoji="0" lang="en-US" sz="1800" b="0" i="0" u="none" strike="noStrike" cap="none" normalizeH="0" baseline="300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charset="0"/>
                          <a:ea typeface="ＭＳ Ｐゴシック" charset="0"/>
                          <a:cs typeface="ＭＳ Ｐゴシック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charset="0"/>
                          <a:ea typeface="ＭＳ Ｐゴシック" charset="0"/>
                          <a:cs typeface="ＭＳ Ｐゴシック" charset="0"/>
                        </a:rPr>
                        <a:t>W</a:t>
                      </a:r>
                      <a:r>
                        <a:rPr kumimoji="0" lang="en-US" sz="1800" b="0" i="0" u="none" strike="noStrike" cap="none" normalizeH="0" baseline="300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charset="0"/>
                          <a:ea typeface="ＭＳ Ｐゴシック" charset="0"/>
                          <a:cs typeface="ＭＳ Ｐゴシック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charset="0"/>
                          <a:ea typeface="ＭＳ Ｐゴシック" charset="0"/>
                          <a:cs typeface="ＭＳ Ｐゴシック" charset="0"/>
                        </a:rPr>
                        <a:t>W</a:t>
                      </a:r>
                      <a:r>
                        <a:rPr kumimoji="0" lang="en-US" sz="1800" b="0" i="0" u="none" strike="noStrike" cap="none" normalizeH="0" baseline="300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charset="0"/>
                          <a:ea typeface="ＭＳ Ｐゴシック" charset="0"/>
                          <a:cs typeface="ＭＳ Ｐゴシック" charset="0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charset="0"/>
                          <a:ea typeface="ＭＳ Ｐゴシック" charset="0"/>
                          <a:cs typeface="ＭＳ Ｐゴシック" charset="0"/>
                        </a:rPr>
                        <a:t>W</a:t>
                      </a:r>
                      <a:r>
                        <a:rPr kumimoji="0" lang="en-US" sz="1800" b="0" i="0" u="none" strike="noStrike" cap="none" normalizeH="0" baseline="300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charset="0"/>
                          <a:ea typeface="ＭＳ Ｐゴシック" charset="0"/>
                          <a:cs typeface="ＭＳ Ｐゴシック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charset="0"/>
                          <a:ea typeface="ＭＳ Ｐゴシック" charset="0"/>
                          <a:cs typeface="ＭＳ Ｐゴシック" charset="0"/>
                        </a:rPr>
                        <a:t>W</a:t>
                      </a:r>
                      <a:r>
                        <a:rPr kumimoji="0" lang="en-US" sz="1800" b="0" i="0" u="none" strike="noStrike" cap="none" normalizeH="0" baseline="300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charset="0"/>
                          <a:ea typeface="ＭＳ Ｐゴシック" charset="0"/>
                          <a:cs typeface="ＭＳ Ｐゴシック" charset="0"/>
                        </a:rPr>
                        <a:t>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7"/>
                    </a:solidFill>
                  </a:tcPr>
                </a:tc>
              </a:tr>
            </a:tbl>
          </a:graphicData>
        </a:graphic>
      </p:graphicFrame>
      <p:sp>
        <p:nvSpPr>
          <p:cNvPr id="23608" name="TextBox 6"/>
          <p:cNvSpPr txBox="1">
            <a:spLocks noChangeArrowheads="1"/>
          </p:cNvSpPr>
          <p:nvPr/>
        </p:nvSpPr>
        <p:spPr bwMode="auto">
          <a:xfrm>
            <a:off x="4038599" y="4749800"/>
            <a:ext cx="235996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dirty="0"/>
              <a:t>(</a:t>
            </a:r>
            <a:r>
              <a:rPr lang="en-US" sz="1800" dirty="0" err="1"/>
              <a:t>Ws</a:t>
            </a:r>
            <a:r>
              <a:rPr lang="en-US" sz="1800" dirty="0"/>
              <a:t> are base </a:t>
            </a:r>
            <a:r>
              <a:rPr lang="en-US" sz="1800" dirty="0" smtClean="0"/>
              <a:t>N=35</a:t>
            </a:r>
            <a:r>
              <a:rPr lang="en-US" sz="18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3255630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Gill Sans MT" charset="0"/>
                <a:ea typeface="ＭＳ Ｐゴシック" charset="0"/>
                <a:cs typeface="ＭＳ Ｐゴシック" charset="0"/>
              </a:rPr>
              <a:t>Cooley-</a:t>
            </a:r>
            <a:r>
              <a:rPr lang="en-US" dirty="0" err="1">
                <a:effectLst>
                  <a:outerShdw blurRad="38100" dist="38100" dir="2700000" algn="tl">
                    <a:srgbClr val="DDDDDD"/>
                  </a:outerShdw>
                </a:effectLst>
                <a:latin typeface="Gill Sans MT" charset="0"/>
                <a:ea typeface="ＭＳ Ｐゴシック" charset="0"/>
                <a:cs typeface="ＭＳ Ｐゴシック" charset="0"/>
              </a:rPr>
              <a:t>Tukey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Gill Sans MT" charset="0"/>
                <a:ea typeface="ＭＳ Ｐゴシック" charset="0"/>
                <a:cs typeface="ＭＳ Ｐゴシック" charset="0"/>
              </a:rPr>
              <a:t> Example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>
          <a:xfrm>
            <a:off x="1435100" y="5619750"/>
            <a:ext cx="7499350" cy="685800"/>
          </a:xfrm>
        </p:spPr>
        <p:txBody>
          <a:bodyPr/>
          <a:lstStyle/>
          <a:p>
            <a:pPr eaLnBrk="1" hangingPunct="1">
              <a:buFont typeface="Wingdings 2" charset="0"/>
              <a:buNone/>
            </a:pPr>
            <a:r>
              <a:rPr lang="en-US" dirty="0" smtClean="0">
                <a:latin typeface="Gill Sans MT" charset="0"/>
                <a:ea typeface="ＭＳ Ｐゴシック" charset="0"/>
                <a:cs typeface="ＭＳ Ｐゴシック" charset="0"/>
              </a:rPr>
              <a:t>This gather is all-to-all communication</a:t>
            </a:r>
            <a:endParaRPr lang="en-US" dirty="0">
              <a:latin typeface="Gill Sans MT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0FA8C078-D3DD-8F4A-99B9-2CBF677438A2}" type="slidenum">
              <a:rPr lang="en-US" sz="1200">
                <a:solidFill>
                  <a:srgbClr val="B5A788"/>
                </a:solidFill>
                <a:latin typeface="Gill Sans MT" charset="0"/>
              </a:rPr>
              <a:pPr eaLnBrk="1" hangingPunct="1"/>
              <a:t>12</a:t>
            </a:fld>
            <a:endParaRPr lang="en-US" sz="1200">
              <a:solidFill>
                <a:srgbClr val="B5A788"/>
              </a:solidFill>
              <a:latin typeface="Gill Sans MT" charset="0"/>
            </a:endParaRPr>
          </a:p>
        </p:txBody>
      </p:sp>
      <p:sp>
        <p:nvSpPr>
          <p:cNvPr id="25605" name="Content Placeholder 2"/>
          <p:cNvSpPr txBox="1">
            <a:spLocks/>
          </p:cNvSpPr>
          <p:nvPr/>
        </p:nvSpPr>
        <p:spPr bwMode="auto">
          <a:xfrm>
            <a:off x="1587500" y="1600200"/>
            <a:ext cx="749935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65125" indent="-2825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914400" eaLnBrk="1" hangingPunct="1">
              <a:spcBef>
                <a:spcPts val="600"/>
              </a:spcBef>
              <a:buClr>
                <a:schemeClr val="accent1"/>
              </a:buClr>
              <a:buSzPct val="80000"/>
              <a:buFont typeface="Wingdings 2" charset="0"/>
              <a:buChar char=""/>
            </a:pPr>
            <a:r>
              <a:rPr lang="en-US" sz="3200">
                <a:latin typeface="Gill Sans MT" charset="0"/>
              </a:rPr>
              <a:t>Step 3: 1-D FFT across rows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905000" y="2895600"/>
          <a:ext cx="6096000" cy="1857375"/>
        </p:xfrm>
        <a:graphic>
          <a:graphicData uri="http://schemas.openxmlformats.org/drawingml/2006/table">
            <a:tbl>
              <a:tblPr/>
              <a:tblGrid>
                <a:gridCol w="871538"/>
                <a:gridCol w="869950"/>
                <a:gridCol w="871537"/>
                <a:gridCol w="869950"/>
                <a:gridCol w="871538"/>
                <a:gridCol w="869950"/>
                <a:gridCol w="871537"/>
              </a:tblGrid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charset="0"/>
                          <a:ea typeface="ＭＳ Ｐゴシック" charset="0"/>
                          <a:cs typeface="ＭＳ Ｐゴシック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charset="0"/>
                          <a:ea typeface="ＭＳ Ｐゴシック" charset="0"/>
                          <a:cs typeface="ＭＳ Ｐゴシック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charset="0"/>
                          <a:ea typeface="ＭＳ Ｐゴシック" charset="0"/>
                          <a:cs typeface="ＭＳ Ｐゴシック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charset="0"/>
                          <a:ea typeface="ＭＳ Ｐゴシック" charset="0"/>
                          <a:cs typeface="ＭＳ Ｐゴシック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charset="0"/>
                          <a:ea typeface="ＭＳ Ｐゴシック" charset="0"/>
                          <a:cs typeface="ＭＳ Ｐゴシック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charset="0"/>
                          <a:ea typeface="ＭＳ Ｐゴシック" charset="0"/>
                          <a:cs typeface="ＭＳ Ｐゴシック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charset="0"/>
                          <a:ea typeface="ＭＳ Ｐゴシック" charset="0"/>
                          <a:cs typeface="ＭＳ Ｐゴシック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7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charset="0"/>
                          <a:ea typeface="ＭＳ Ｐゴシック" charset="0"/>
                          <a:cs typeface="ＭＳ Ｐゴシック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charset="0"/>
                          <a:ea typeface="ＭＳ Ｐゴシック" charset="0"/>
                          <a:cs typeface="ＭＳ Ｐゴシック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charset="0"/>
                          <a:ea typeface="ＭＳ Ｐゴシック" charset="0"/>
                          <a:cs typeface="ＭＳ Ｐゴシック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charset="0"/>
                          <a:ea typeface="ＭＳ Ｐゴシック" charset="0"/>
                          <a:cs typeface="ＭＳ Ｐゴシック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charset="0"/>
                          <a:ea typeface="ＭＳ Ｐゴシック" charset="0"/>
                          <a:cs typeface="ＭＳ Ｐゴシック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charset="0"/>
                          <a:ea typeface="ＭＳ Ｐゴシック" charset="0"/>
                          <a:cs typeface="ＭＳ Ｐゴシック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charset="0"/>
                          <a:ea typeface="ＭＳ Ｐゴシック" charset="0"/>
                          <a:cs typeface="ＭＳ Ｐゴシック" charset="0"/>
                        </a:rPr>
                        <a:t>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6CC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charset="0"/>
                          <a:ea typeface="ＭＳ Ｐゴシック" charset="0"/>
                          <a:cs typeface="ＭＳ Ｐゴシック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charset="0"/>
                          <a:ea typeface="ＭＳ Ｐゴシック" charset="0"/>
                          <a:cs typeface="ＭＳ Ｐゴシック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charset="0"/>
                          <a:ea typeface="ＭＳ Ｐゴシック" charset="0"/>
                          <a:cs typeface="ＭＳ Ｐゴシック" charset="0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charset="0"/>
                          <a:ea typeface="ＭＳ Ｐゴシック" charset="0"/>
                          <a:cs typeface="ＭＳ Ｐゴシック" charset="0"/>
                        </a:rPr>
                        <a:t>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charset="0"/>
                          <a:ea typeface="ＭＳ Ｐゴシック" charset="0"/>
                          <a:cs typeface="ＭＳ Ｐゴシック" charset="0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charset="0"/>
                          <a:ea typeface="ＭＳ Ｐゴシック" charset="0"/>
                          <a:cs typeface="ＭＳ Ｐゴシック" charset="0"/>
                        </a:rPr>
                        <a:t>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charset="0"/>
                          <a:ea typeface="ＭＳ Ｐゴシック" charset="0"/>
                          <a:cs typeface="ＭＳ Ｐゴシック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7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charset="0"/>
                          <a:ea typeface="ＭＳ Ｐゴシック" charset="0"/>
                          <a:cs typeface="ＭＳ Ｐゴシック" charset="0"/>
                        </a:rPr>
                        <a:t>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charset="0"/>
                          <a:ea typeface="ＭＳ Ｐゴシック" charset="0"/>
                          <a:cs typeface="ＭＳ Ｐゴシック" charset="0"/>
                        </a:rPr>
                        <a:t>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charset="0"/>
                          <a:ea typeface="ＭＳ Ｐゴシック" charset="0"/>
                          <a:cs typeface="ＭＳ Ｐゴシック" charset="0"/>
                        </a:rPr>
                        <a:t>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charset="0"/>
                          <a:ea typeface="ＭＳ Ｐゴシック" charset="0"/>
                          <a:cs typeface="ＭＳ Ｐゴシック" charset="0"/>
                        </a:rPr>
                        <a:t>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charset="0"/>
                          <a:ea typeface="ＭＳ Ｐゴシック" charset="0"/>
                          <a:cs typeface="ＭＳ Ｐゴシック" charset="0"/>
                        </a:rPr>
                        <a:t>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charset="0"/>
                          <a:ea typeface="ＭＳ Ｐゴシック" charset="0"/>
                          <a:cs typeface="ＭＳ Ｐゴシック" charset="0"/>
                        </a:rPr>
                        <a:t>26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charset="0"/>
                          <a:ea typeface="ＭＳ Ｐゴシック" charset="0"/>
                          <a:cs typeface="ＭＳ Ｐゴシック" charset="0"/>
                        </a:rPr>
                        <a:t>27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6CC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charset="0"/>
                          <a:ea typeface="ＭＳ Ｐゴシック" charset="0"/>
                          <a:cs typeface="ＭＳ Ｐゴシック" charset="0"/>
                        </a:rPr>
                        <a:t>28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charset="0"/>
                          <a:ea typeface="ＭＳ Ｐゴシック" charset="0"/>
                          <a:cs typeface="ＭＳ Ｐゴシック" charset="0"/>
                        </a:rPr>
                        <a:t>29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charset="0"/>
                          <a:ea typeface="ＭＳ Ｐゴシック" charset="0"/>
                          <a:cs typeface="ＭＳ Ｐゴシック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charset="0"/>
                          <a:ea typeface="ＭＳ Ｐゴシック" charset="0"/>
                          <a:cs typeface="ＭＳ Ｐゴシック" charset="0"/>
                        </a:rPr>
                        <a:t>31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charset="0"/>
                          <a:ea typeface="ＭＳ Ｐゴシック" charset="0"/>
                          <a:cs typeface="ＭＳ Ｐゴシック" charset="0"/>
                        </a:rPr>
                        <a:t>32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charset="0"/>
                          <a:ea typeface="ＭＳ Ｐゴシック" charset="0"/>
                          <a:cs typeface="ＭＳ Ｐゴシック" charset="0"/>
                        </a:rPr>
                        <a:t>33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charset="0"/>
                          <a:ea typeface="ＭＳ Ｐゴシック" charset="0"/>
                          <a:cs typeface="ＭＳ Ｐゴシック" charset="0"/>
                        </a:rPr>
                        <a:t>34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7"/>
                    </a:solidFill>
                  </a:tcPr>
                </a:tc>
              </a:tr>
            </a:tbl>
          </a:graphicData>
        </a:graphic>
      </p:graphicFrame>
      <p:sp>
        <p:nvSpPr>
          <p:cNvPr id="7" name="Oval 6"/>
          <p:cNvSpPr/>
          <p:nvPr/>
        </p:nvSpPr>
        <p:spPr>
          <a:xfrm>
            <a:off x="1905001" y="2985165"/>
            <a:ext cx="6095998" cy="194686"/>
          </a:xfrm>
          <a:prstGeom prst="ellipse">
            <a:avLst/>
          </a:prstGeom>
          <a:solidFill>
            <a:schemeClr val="accent5">
              <a:alpha val="46000"/>
            </a:schemeClr>
          </a:solidFill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8" name="Oval 7"/>
          <p:cNvSpPr/>
          <p:nvPr/>
        </p:nvSpPr>
        <p:spPr>
          <a:xfrm>
            <a:off x="1905001" y="3360064"/>
            <a:ext cx="6095998" cy="194686"/>
          </a:xfrm>
          <a:prstGeom prst="ellipse">
            <a:avLst/>
          </a:prstGeom>
          <a:solidFill>
            <a:schemeClr val="accent5">
              <a:alpha val="46000"/>
            </a:schemeClr>
          </a:solidFill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9" name="Oval 8"/>
          <p:cNvSpPr/>
          <p:nvPr/>
        </p:nvSpPr>
        <p:spPr>
          <a:xfrm>
            <a:off x="1905000" y="3733800"/>
            <a:ext cx="6095998" cy="194686"/>
          </a:xfrm>
          <a:prstGeom prst="ellipse">
            <a:avLst/>
          </a:prstGeom>
          <a:solidFill>
            <a:schemeClr val="accent5">
              <a:alpha val="46000"/>
            </a:schemeClr>
          </a:solidFill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10" name="Oval 9"/>
          <p:cNvSpPr/>
          <p:nvPr/>
        </p:nvSpPr>
        <p:spPr>
          <a:xfrm>
            <a:off x="1905000" y="4103497"/>
            <a:ext cx="6095998" cy="194686"/>
          </a:xfrm>
          <a:prstGeom prst="ellipse">
            <a:avLst/>
          </a:prstGeom>
          <a:solidFill>
            <a:schemeClr val="accent5">
              <a:alpha val="46000"/>
            </a:schemeClr>
          </a:solidFill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11" name="Oval 10"/>
          <p:cNvSpPr/>
          <p:nvPr/>
        </p:nvSpPr>
        <p:spPr>
          <a:xfrm>
            <a:off x="1905000" y="4475226"/>
            <a:ext cx="6095998" cy="194686"/>
          </a:xfrm>
          <a:prstGeom prst="ellipse">
            <a:avLst/>
          </a:prstGeom>
          <a:solidFill>
            <a:schemeClr val="accent5">
              <a:alpha val="46000"/>
            </a:schemeClr>
          </a:solidFill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25661" name="Content Placeholder 2"/>
          <p:cNvSpPr txBox="1">
            <a:spLocks/>
          </p:cNvSpPr>
          <p:nvPr/>
        </p:nvSpPr>
        <p:spPr bwMode="auto">
          <a:xfrm>
            <a:off x="1222375" y="4749800"/>
            <a:ext cx="73914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65125" indent="-2825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defTabSz="914400" eaLnBrk="1" hangingPunct="1">
              <a:spcBef>
                <a:spcPts val="600"/>
              </a:spcBef>
              <a:buClr>
                <a:schemeClr val="accent1"/>
              </a:buClr>
              <a:buSzPct val="80000"/>
              <a:buFont typeface="Wingdings 2" charset="0"/>
              <a:buNone/>
            </a:pPr>
            <a:r>
              <a:rPr lang="en-US">
                <a:latin typeface="Gill Sans MT" charset="0"/>
              </a:rPr>
              <a:t>Replaces rows with all new values</a:t>
            </a:r>
          </a:p>
        </p:txBody>
      </p:sp>
    </p:spTree>
    <p:extLst>
      <p:ext uri="{BB962C8B-B14F-4D97-AF65-F5344CB8AC3E}">
        <p14:creationId xmlns:p14="http://schemas.microsoft.com/office/powerpoint/2010/main" val="7184712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Gill Sans MT" charset="0"/>
                <a:ea typeface="ＭＳ Ｐゴシック" charset="0"/>
                <a:cs typeface="ＭＳ Ｐゴシック" charset="0"/>
              </a:rPr>
              <a:t>Cooley-</a:t>
            </a:r>
            <a:r>
              <a:rPr lang="en-US" dirty="0" err="1">
                <a:effectLst>
                  <a:outerShdw blurRad="38100" dist="38100" dir="2700000" algn="tl">
                    <a:srgbClr val="DDDDDD"/>
                  </a:outerShdw>
                </a:effectLst>
                <a:latin typeface="Gill Sans MT" charset="0"/>
                <a:ea typeface="ＭＳ Ｐゴシック" charset="0"/>
                <a:cs typeface="ＭＳ Ｐゴシック" charset="0"/>
              </a:rPr>
              <a:t>Tukey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Gill Sans MT" charset="0"/>
                <a:ea typeface="ＭＳ Ｐゴシック" charset="0"/>
                <a:cs typeface="ＭＳ Ｐゴシック" charset="0"/>
              </a:rPr>
              <a:t> Example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35740FF3-E518-B24F-AED8-F32064DDF480}" type="slidenum">
              <a:rPr lang="en-US" sz="1200">
                <a:solidFill>
                  <a:srgbClr val="B5A788"/>
                </a:solidFill>
                <a:latin typeface="Gill Sans MT" charset="0"/>
              </a:rPr>
              <a:pPr eaLnBrk="1" hangingPunct="1"/>
              <a:t>13</a:t>
            </a:fld>
            <a:endParaRPr lang="en-US" sz="1200">
              <a:solidFill>
                <a:srgbClr val="B5A788"/>
              </a:solidFill>
              <a:latin typeface="Gill Sans MT" charset="0"/>
            </a:endParaRPr>
          </a:p>
        </p:txBody>
      </p:sp>
      <p:sp>
        <p:nvSpPr>
          <p:cNvPr id="27652" name="Content Placeholder 2"/>
          <p:cNvSpPr txBox="1">
            <a:spLocks/>
          </p:cNvSpPr>
          <p:nvPr/>
        </p:nvSpPr>
        <p:spPr bwMode="auto">
          <a:xfrm>
            <a:off x="1587500" y="1600200"/>
            <a:ext cx="749935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65125" indent="-2825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279525" indent="-2825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914400" eaLnBrk="1" hangingPunct="1">
              <a:spcBef>
                <a:spcPts val="600"/>
              </a:spcBef>
              <a:buClr>
                <a:schemeClr val="accent1"/>
              </a:buClr>
              <a:buSzPct val="80000"/>
              <a:buFont typeface="Wingdings 2" charset="0"/>
              <a:buChar char=""/>
            </a:pPr>
            <a:r>
              <a:rPr lang="en-US" sz="2800" dirty="0" smtClean="0">
                <a:latin typeface="Gill Sans MT" charset="0"/>
              </a:rPr>
              <a:t>Frequencies </a:t>
            </a:r>
            <a:r>
              <a:rPr lang="en-US" sz="2800" dirty="0">
                <a:latin typeface="Gill Sans MT" charset="0"/>
              </a:rPr>
              <a:t>are in the wrong </a:t>
            </a:r>
            <a:r>
              <a:rPr lang="en-US" sz="2800" dirty="0" smtClean="0">
                <a:latin typeface="Gill Sans MT" charset="0"/>
              </a:rPr>
              <a:t>places.</a:t>
            </a:r>
            <a:endParaRPr lang="en-US" sz="2800" dirty="0">
              <a:latin typeface="Gill Sans MT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905000" y="2895600"/>
          <a:ext cx="6096000" cy="1857375"/>
        </p:xfrm>
        <a:graphic>
          <a:graphicData uri="http://schemas.openxmlformats.org/drawingml/2006/table">
            <a:tbl>
              <a:tblPr/>
              <a:tblGrid>
                <a:gridCol w="871538"/>
                <a:gridCol w="869950"/>
                <a:gridCol w="871537"/>
                <a:gridCol w="869950"/>
                <a:gridCol w="871538"/>
                <a:gridCol w="869950"/>
                <a:gridCol w="871537"/>
              </a:tblGrid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charset="0"/>
                          <a:ea typeface="ＭＳ Ｐゴシック" charset="0"/>
                          <a:cs typeface="ＭＳ Ｐゴシック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charset="0"/>
                          <a:ea typeface="ＭＳ Ｐゴシック" charset="0"/>
                          <a:cs typeface="ＭＳ Ｐゴシック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charset="0"/>
                          <a:ea typeface="ＭＳ Ｐゴシック" charset="0"/>
                          <a:cs typeface="ＭＳ Ｐゴシック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charset="0"/>
                          <a:ea typeface="ＭＳ Ｐゴシック" charset="0"/>
                          <a:cs typeface="ＭＳ Ｐゴシック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charset="0"/>
                          <a:ea typeface="ＭＳ Ｐゴシック" charset="0"/>
                          <a:cs typeface="ＭＳ Ｐゴシック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charset="0"/>
                          <a:ea typeface="ＭＳ Ｐゴシック" charset="0"/>
                          <a:cs typeface="ＭＳ Ｐゴシック" charset="0"/>
                        </a:rPr>
                        <a:t>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charset="0"/>
                          <a:ea typeface="ＭＳ Ｐゴシック" charset="0"/>
                          <a:cs typeface="ＭＳ Ｐゴシック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7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charset="0"/>
                          <a:ea typeface="ＭＳ Ｐゴシック" charset="0"/>
                          <a:cs typeface="ＭＳ Ｐゴシック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charset="0"/>
                          <a:ea typeface="ＭＳ Ｐゴシック" charset="0"/>
                          <a:cs typeface="ＭＳ Ｐゴシック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charset="0"/>
                          <a:ea typeface="ＭＳ Ｐゴシック" charset="0"/>
                          <a:cs typeface="ＭＳ Ｐゴシック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charset="0"/>
                          <a:ea typeface="ＭＳ Ｐゴシック" charset="0"/>
                          <a:cs typeface="ＭＳ Ｐゴシック" charset="0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charset="0"/>
                          <a:ea typeface="ＭＳ Ｐゴシック" charset="0"/>
                          <a:cs typeface="ＭＳ Ｐゴシック" charset="0"/>
                        </a:rPr>
                        <a:t>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charset="0"/>
                          <a:ea typeface="ＭＳ Ｐゴシック" charset="0"/>
                          <a:cs typeface="ＭＳ Ｐゴシック" charset="0"/>
                        </a:rPr>
                        <a:t>26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charset="0"/>
                          <a:ea typeface="ＭＳ Ｐゴシック" charset="0"/>
                          <a:cs typeface="ＭＳ Ｐゴシック" charset="0"/>
                        </a:rPr>
                        <a:t>31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6CC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charset="0"/>
                          <a:ea typeface="ＭＳ Ｐゴシック" charset="0"/>
                          <a:cs typeface="ＭＳ Ｐゴシック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charset="0"/>
                          <a:ea typeface="ＭＳ Ｐゴシック" charset="0"/>
                          <a:cs typeface="ＭＳ Ｐゴシック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charset="0"/>
                          <a:ea typeface="ＭＳ Ｐゴシック" charset="0"/>
                          <a:cs typeface="ＭＳ Ｐゴシック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charset="0"/>
                          <a:ea typeface="ＭＳ Ｐゴシック" charset="0"/>
                          <a:cs typeface="ＭＳ Ｐゴシック" charset="0"/>
                        </a:rPr>
                        <a:t>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charset="0"/>
                          <a:ea typeface="ＭＳ Ｐゴシック" charset="0"/>
                          <a:cs typeface="ＭＳ Ｐゴシック" charset="0"/>
                        </a:rPr>
                        <a:t>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charset="0"/>
                          <a:ea typeface="ＭＳ Ｐゴシック" charset="0"/>
                          <a:cs typeface="ＭＳ Ｐゴシック" charset="0"/>
                        </a:rPr>
                        <a:t>27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charset="0"/>
                          <a:ea typeface="ＭＳ Ｐゴシック" charset="0"/>
                          <a:cs typeface="ＭＳ Ｐゴシック" charset="0"/>
                        </a:rPr>
                        <a:t>32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7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charset="0"/>
                          <a:ea typeface="ＭＳ Ｐゴシック" charset="0"/>
                          <a:cs typeface="ＭＳ Ｐゴシック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charset="0"/>
                          <a:ea typeface="ＭＳ Ｐゴシック" charset="0"/>
                          <a:cs typeface="ＭＳ Ｐゴシック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charset="0"/>
                          <a:ea typeface="ＭＳ Ｐゴシック" charset="0"/>
                          <a:cs typeface="ＭＳ Ｐゴシック" charset="0"/>
                        </a:rPr>
                        <a:t>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charset="0"/>
                          <a:ea typeface="ＭＳ Ｐゴシック" charset="0"/>
                          <a:cs typeface="ＭＳ Ｐゴシック" charset="0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charset="0"/>
                          <a:ea typeface="ＭＳ Ｐゴシック" charset="0"/>
                          <a:cs typeface="ＭＳ Ｐゴシック" charset="0"/>
                        </a:rPr>
                        <a:t>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charset="0"/>
                          <a:ea typeface="ＭＳ Ｐゴシック" charset="0"/>
                          <a:cs typeface="ＭＳ Ｐゴシック" charset="0"/>
                        </a:rPr>
                        <a:t>28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charset="0"/>
                          <a:ea typeface="ＭＳ Ｐゴシック" charset="0"/>
                          <a:cs typeface="ＭＳ Ｐゴシック" charset="0"/>
                        </a:rPr>
                        <a:t>33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6CC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charset="0"/>
                          <a:ea typeface="ＭＳ Ｐゴシック" charset="0"/>
                          <a:cs typeface="ＭＳ Ｐゴシック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charset="0"/>
                          <a:ea typeface="ＭＳ Ｐゴシック" charset="0"/>
                          <a:cs typeface="ＭＳ Ｐゴシック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charset="0"/>
                          <a:ea typeface="ＭＳ Ｐゴシック" charset="0"/>
                          <a:cs typeface="ＭＳ Ｐゴシック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charset="0"/>
                          <a:ea typeface="ＭＳ Ｐゴシック" charset="0"/>
                          <a:cs typeface="ＭＳ Ｐゴシック" charset="0"/>
                        </a:rPr>
                        <a:t>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charset="0"/>
                          <a:ea typeface="ＭＳ Ｐゴシック" charset="0"/>
                          <a:cs typeface="ＭＳ Ｐゴシック" charset="0"/>
                        </a:rPr>
                        <a:t>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charset="0"/>
                          <a:ea typeface="ＭＳ Ｐゴシック" charset="0"/>
                          <a:cs typeface="ＭＳ Ｐゴシック" charset="0"/>
                        </a:rPr>
                        <a:t>29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charset="0"/>
                          <a:ea typeface="ＭＳ Ｐゴシック" charset="0"/>
                          <a:cs typeface="ＭＳ Ｐゴシック" charset="0"/>
                        </a:rPr>
                        <a:t>34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7"/>
                    </a:solidFill>
                  </a:tcPr>
                </a:tc>
              </a:tr>
            </a:tbl>
          </a:graphicData>
        </a:graphic>
      </p:graphicFrame>
      <p:sp>
        <p:nvSpPr>
          <p:cNvPr id="27703" name="Content Placeholder 2"/>
          <p:cNvSpPr txBox="1">
            <a:spLocks/>
          </p:cNvSpPr>
          <p:nvPr/>
        </p:nvSpPr>
        <p:spPr bwMode="auto">
          <a:xfrm>
            <a:off x="1568450" y="5181600"/>
            <a:ext cx="749935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65125" indent="-2825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822325" indent="-2825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914400" eaLnBrk="1" hangingPunct="1">
              <a:spcBef>
                <a:spcPts val="600"/>
              </a:spcBef>
              <a:buClr>
                <a:schemeClr val="accent1"/>
              </a:buClr>
              <a:buSzPct val="80000"/>
              <a:buFont typeface="Wingdings 2" charset="0"/>
              <a:buChar char=""/>
            </a:pPr>
            <a:r>
              <a:rPr lang="en-US" sz="3200" dirty="0">
                <a:latin typeface="Gill Sans MT" charset="0"/>
              </a:rPr>
              <a:t>Step 4: do </a:t>
            </a:r>
            <a:r>
              <a:rPr lang="en-US" sz="3200" dirty="0" smtClean="0">
                <a:latin typeface="Gill Sans MT" charset="0"/>
              </a:rPr>
              <a:t>final </a:t>
            </a:r>
            <a:r>
              <a:rPr lang="en-US" sz="3200" dirty="0">
                <a:latin typeface="Gill Sans MT" charset="0"/>
              </a:rPr>
              <a:t>logical transpose</a:t>
            </a:r>
          </a:p>
          <a:p>
            <a:pPr lvl="1" defTabSz="914400" eaLnBrk="1" hangingPunct="1">
              <a:spcBef>
                <a:spcPts val="600"/>
              </a:spcBef>
              <a:buClr>
                <a:schemeClr val="accent1"/>
              </a:buClr>
              <a:buSzPct val="40000"/>
              <a:buFont typeface="Wingdings" charset="0"/>
              <a:buChar char=""/>
            </a:pPr>
            <a:r>
              <a:rPr lang="en-US" sz="2800" dirty="0" smtClean="0">
                <a:latin typeface="Gill Sans MT" charset="0"/>
              </a:rPr>
              <a:t>Really a scatter</a:t>
            </a:r>
            <a:endParaRPr lang="en-US" sz="2800" dirty="0">
              <a:latin typeface="Gill Sans M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39422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Talk 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</a:p>
          <a:p>
            <a:r>
              <a:rPr lang="en-US" dirty="0" smtClean="0"/>
              <a:t>Background</a:t>
            </a:r>
          </a:p>
          <a:p>
            <a:pPr lvl="1"/>
            <a:r>
              <a:rPr lang="en-US" dirty="0" err="1" smtClean="0"/>
              <a:t>FourierTransform</a:t>
            </a:r>
            <a:endParaRPr lang="en-US" dirty="0" smtClean="0"/>
          </a:p>
          <a:p>
            <a:pPr lvl="1"/>
            <a:r>
              <a:rPr lang="en-US" b="1" dirty="0" smtClean="0">
                <a:effectLst>
                  <a:glow rad="101600">
                    <a:schemeClr val="accent2">
                      <a:lumMod val="20000"/>
                      <a:lumOff val="80000"/>
                      <a:alpha val="75000"/>
                    </a:schemeClr>
                  </a:glow>
                </a:effectLst>
              </a:rPr>
              <a:t>Cell Broadband Engine</a:t>
            </a:r>
          </a:p>
          <a:p>
            <a:r>
              <a:rPr lang="en-US" dirty="0" smtClean="0"/>
              <a:t>FFT Implementation</a:t>
            </a:r>
          </a:p>
          <a:p>
            <a:r>
              <a:rPr lang="en-US" dirty="0" smtClean="0"/>
              <a:t>Results</a:t>
            </a:r>
          </a:p>
          <a:p>
            <a:r>
              <a:rPr lang="en-US" dirty="0" smtClean="0"/>
              <a:t>Conclusion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61700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First Heterogeneous Multicore</a:t>
            </a:r>
            <a:endParaRPr lang="en-US" dirty="0"/>
          </a:p>
        </p:txBody>
      </p:sp>
      <p:pic>
        <p:nvPicPr>
          <p:cNvPr id="4" name="Picture 3" descr="BabyCellDie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3305" y="3723338"/>
            <a:ext cx="1812977" cy="2040738"/>
          </a:xfrm>
          <a:prstGeom prst="rect">
            <a:avLst/>
          </a:prstGeom>
        </p:spPr>
      </p:pic>
      <p:pic>
        <p:nvPicPr>
          <p:cNvPr id="5" name="Picture 4" descr="celldie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7984" y="2834585"/>
            <a:ext cx="4845117" cy="3520986"/>
          </a:xfrm>
          <a:prstGeom prst="rect">
            <a:avLst/>
          </a:prstGeom>
        </p:spPr>
      </p:pic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435608" y="1240932"/>
            <a:ext cx="7498080" cy="1641077"/>
          </a:xfrm>
        </p:spPr>
        <p:txBody>
          <a:bodyPr>
            <a:normAutofit fontScale="47500" lnSpcReduction="20000"/>
          </a:bodyPr>
          <a:lstStyle/>
          <a:p>
            <a:r>
              <a:rPr lang="en-US" sz="3300" dirty="0" smtClean="0"/>
              <a:t>Cell 2006 – </a:t>
            </a:r>
            <a:r>
              <a:rPr lang="en-US" sz="3300" dirty="0"/>
              <a:t>90nm, 3.2 </a:t>
            </a:r>
            <a:r>
              <a:rPr lang="en-US" sz="3300" dirty="0" smtClean="0"/>
              <a:t>GHz – a Low Latency Throughput Architecture</a:t>
            </a:r>
            <a:endParaRPr lang="en-US" sz="3300" dirty="0"/>
          </a:p>
          <a:p>
            <a:pPr lvl="1"/>
            <a:r>
              <a:rPr lang="en-US" dirty="0" smtClean="0"/>
              <a:t>234MT</a:t>
            </a:r>
            <a:r>
              <a:rPr lang="en-US" dirty="0"/>
              <a:t>, 235mm^2, 204 SP </a:t>
            </a:r>
            <a:r>
              <a:rPr lang="en-US" dirty="0" smtClean="0"/>
              <a:t>GFLOPS</a:t>
            </a:r>
          </a:p>
          <a:p>
            <a:r>
              <a:rPr lang="en-US" sz="3300" dirty="0" smtClean="0"/>
              <a:t>25.6 GB/sec bidirectional ring bus, 1 cycle hop</a:t>
            </a:r>
          </a:p>
          <a:p>
            <a:r>
              <a:rPr lang="en-US" sz="3300" dirty="0" smtClean="0"/>
              <a:t>256KB scratchpad per </a:t>
            </a:r>
            <a:r>
              <a:rPr lang="en-US" sz="3300" dirty="0"/>
              <a:t>SPE, 6-cycle </a:t>
            </a:r>
            <a:r>
              <a:rPr lang="en-US" sz="3300" dirty="0" smtClean="0"/>
              <a:t>latency</a:t>
            </a:r>
          </a:p>
          <a:p>
            <a:r>
              <a:rPr lang="en-US" sz="3300" dirty="0" smtClean="0"/>
              <a:t>4-wide, dual issue 128-bit SIMD, 128 registers</a:t>
            </a:r>
          </a:p>
          <a:p>
            <a:r>
              <a:rPr lang="en-US" sz="3300" dirty="0" smtClean="0"/>
              <a:t>SPE DMA control with true scatter/gather via address list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2950059" y="4543735"/>
            <a:ext cx="2232264" cy="1861668"/>
            <a:chOff x="2950059" y="4575287"/>
            <a:chExt cx="2232264" cy="1861668"/>
          </a:xfrm>
        </p:grpSpPr>
        <p:sp>
          <p:nvSpPr>
            <p:cNvPr id="9" name="Rounded Rectangle 8"/>
            <p:cNvSpPr/>
            <p:nvPr/>
          </p:nvSpPr>
          <p:spPr>
            <a:xfrm>
              <a:off x="3967593" y="4575287"/>
              <a:ext cx="1214730" cy="1861668"/>
            </a:xfrm>
            <a:prstGeom prst="roundRect">
              <a:avLst/>
            </a:prstGeom>
            <a:noFill/>
            <a:ln w="28575" cmpd="sng">
              <a:solidFill>
                <a:srgbClr val="C32D2E"/>
              </a:solidFill>
            </a:ln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" name="Straight Connector 10"/>
            <p:cNvCxnSpPr/>
            <p:nvPr/>
          </p:nvCxnSpPr>
          <p:spPr>
            <a:xfrm flipH="1">
              <a:off x="2950059" y="5979427"/>
              <a:ext cx="1017534" cy="391920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</p:grpSp>
      <p:sp>
        <p:nvSpPr>
          <p:cNvPr id="12" name="TextBox 11"/>
          <p:cNvSpPr txBox="1"/>
          <p:nvPr/>
        </p:nvSpPr>
        <p:spPr>
          <a:xfrm>
            <a:off x="1356969" y="6147241"/>
            <a:ext cx="1678652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64-bit PowerPC</a:t>
            </a:r>
            <a:endParaRPr lang="en-US" dirty="0"/>
          </a:p>
        </p:txBody>
      </p:sp>
      <p:sp>
        <p:nvSpPr>
          <p:cNvPr id="14" name="Rounded Rectangle 13"/>
          <p:cNvSpPr/>
          <p:nvPr/>
        </p:nvSpPr>
        <p:spPr>
          <a:xfrm>
            <a:off x="4922024" y="4472739"/>
            <a:ext cx="2894844" cy="299760"/>
          </a:xfrm>
          <a:prstGeom prst="roundRect">
            <a:avLst/>
          </a:prstGeom>
          <a:noFill/>
          <a:ln w="28575" cmpd="sng">
            <a:solidFill>
              <a:srgbClr val="0000FF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>
            <a:off x="7051746" y="2760950"/>
            <a:ext cx="765122" cy="1759121"/>
          </a:xfrm>
          <a:prstGeom prst="roundRect">
            <a:avLst/>
          </a:prstGeom>
          <a:noFill/>
          <a:ln w="28575" cmpd="sng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6365502" y="2035214"/>
            <a:ext cx="2057474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8 vector processors </a:t>
            </a:r>
            <a:endParaRPr lang="en-US" dirty="0"/>
          </a:p>
        </p:txBody>
      </p:sp>
      <p:cxnSp>
        <p:nvCxnSpPr>
          <p:cNvPr id="18" name="Straight Connector 17"/>
          <p:cNvCxnSpPr>
            <a:stCxn id="16" idx="2"/>
          </p:cNvCxnSpPr>
          <p:nvPr/>
        </p:nvCxnSpPr>
        <p:spPr>
          <a:xfrm flipH="1">
            <a:off x="7390923" y="2404546"/>
            <a:ext cx="3316" cy="356404"/>
          </a:xfrm>
          <a:prstGeom prst="line">
            <a:avLst/>
          </a:prstGeom>
          <a:ln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78359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4" grpId="0" animBg="1"/>
      <p:bldP spid="15" grpId="0" animBg="1"/>
      <p:bldP spid="1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IBM </a:t>
            </a:r>
            <a:r>
              <a:rPr lang="en-US" dirty="0" err="1"/>
              <a:t>BladeCenter</a:t>
            </a:r>
            <a:r>
              <a:rPr lang="en-US" dirty="0"/>
              <a:t> </a:t>
            </a:r>
            <a:r>
              <a:rPr lang="en-US" dirty="0" smtClean="0"/>
              <a:t>Blade</a:t>
            </a:r>
            <a:endParaRPr lang="en-US" dirty="0"/>
          </a:p>
        </p:txBody>
      </p:sp>
      <p:pic>
        <p:nvPicPr>
          <p:cNvPr id="4" name="Picture 3" descr="CellDiagramFromPaper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3067" y="3971913"/>
            <a:ext cx="4570286" cy="2445281"/>
          </a:xfrm>
          <a:prstGeom prst="rect">
            <a:avLst/>
          </a:prstGeom>
        </p:spPr>
      </p:pic>
      <p:pic>
        <p:nvPicPr>
          <p:cNvPr id="5" name="Picture 4" descr="CellDiagramFromPaper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2507" y="1679032"/>
            <a:ext cx="4570286" cy="2445281"/>
          </a:xfrm>
          <a:prstGeom prst="rect">
            <a:avLst/>
          </a:prstGeom>
        </p:spPr>
      </p:pic>
      <p:cxnSp>
        <p:nvCxnSpPr>
          <p:cNvPr id="7" name="Straight Arrow Connector 6"/>
          <p:cNvCxnSpPr/>
          <p:nvPr/>
        </p:nvCxnSpPr>
        <p:spPr>
          <a:xfrm flipH="1">
            <a:off x="4993014" y="2887164"/>
            <a:ext cx="7888" cy="2287643"/>
          </a:xfrm>
          <a:prstGeom prst="straightConnector1">
            <a:avLst/>
          </a:prstGeom>
          <a:ln w="12700" cap="flat" cmpd="sng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5813352" y="3088504"/>
            <a:ext cx="3120335" cy="1739124"/>
          </a:xfrm>
        </p:spPr>
        <p:txBody>
          <a:bodyPr>
            <a:normAutofit/>
          </a:bodyPr>
          <a:lstStyle/>
          <a:p>
            <a:r>
              <a:rPr lang="en-US" sz="2400" dirty="0" smtClean="0"/>
              <a:t>Dual 3.2 </a:t>
            </a:r>
            <a:r>
              <a:rPr lang="en-US" sz="2400" dirty="0" err="1" smtClean="0"/>
              <a:t>Gz</a:t>
            </a:r>
            <a:r>
              <a:rPr lang="en-US" sz="2400" dirty="0" smtClean="0"/>
              <a:t> </a:t>
            </a:r>
            <a:r>
              <a:rPr lang="en-US" sz="2400" dirty="0" err="1" smtClean="0"/>
              <a:t>PowerXCell</a:t>
            </a:r>
            <a:r>
              <a:rPr lang="en-US" sz="2400" dirty="0" smtClean="0"/>
              <a:t> 8i</a:t>
            </a:r>
          </a:p>
          <a:p>
            <a:r>
              <a:rPr lang="en-US" sz="2400" dirty="0" smtClean="0"/>
              <a:t>8GB DDR2 DRAM over XDR interface</a:t>
            </a:r>
          </a:p>
        </p:txBody>
      </p:sp>
    </p:spTree>
    <p:extLst>
      <p:ext uri="{BB962C8B-B14F-4D97-AF65-F5344CB8AC3E}">
        <p14:creationId xmlns:p14="http://schemas.microsoft.com/office/powerpoint/2010/main" val="26994963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Talk 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</a:p>
          <a:p>
            <a:r>
              <a:rPr lang="en-US" dirty="0" smtClean="0"/>
              <a:t>Background</a:t>
            </a:r>
          </a:p>
          <a:p>
            <a:pPr lvl="1"/>
            <a:r>
              <a:rPr lang="en-US" dirty="0" smtClean="0"/>
              <a:t>Fourier Transform</a:t>
            </a:r>
          </a:p>
          <a:p>
            <a:pPr lvl="1"/>
            <a:r>
              <a:rPr lang="en-US" dirty="0" smtClean="0"/>
              <a:t>Cell Broadband Engine</a:t>
            </a:r>
          </a:p>
          <a:p>
            <a:r>
              <a:rPr lang="en-US" b="1" dirty="0" smtClean="0">
                <a:effectLst>
                  <a:glow rad="101600">
                    <a:schemeClr val="accent2">
                      <a:lumMod val="20000"/>
                      <a:lumOff val="80000"/>
                      <a:alpha val="75000"/>
                    </a:schemeClr>
                  </a:glow>
                </a:effectLst>
              </a:rPr>
              <a:t>FFT Implementation</a:t>
            </a:r>
          </a:p>
          <a:p>
            <a:r>
              <a:rPr lang="en-US" dirty="0" smtClean="0"/>
              <a:t>Results</a:t>
            </a:r>
          </a:p>
          <a:p>
            <a:r>
              <a:rPr lang="en-US" dirty="0" smtClean="0"/>
              <a:t>Conclusion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89768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Implementation Issues*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3866329"/>
          </a:xfrm>
        </p:spPr>
        <p:txBody>
          <a:bodyPr/>
          <a:lstStyle/>
          <a:p>
            <a:r>
              <a:rPr lang="en-US" dirty="0" smtClean="0"/>
              <a:t>Communication Topology</a:t>
            </a:r>
          </a:p>
          <a:p>
            <a:pPr lvl="1"/>
            <a:r>
              <a:rPr lang="en-US" dirty="0" smtClean="0"/>
              <a:t>Centralized (classic accelerator)</a:t>
            </a:r>
          </a:p>
          <a:p>
            <a:pPr lvl="1"/>
            <a:r>
              <a:rPr lang="en-US" dirty="0" smtClean="0"/>
              <a:t>Peer to peer</a:t>
            </a:r>
          </a:p>
          <a:p>
            <a:r>
              <a:rPr lang="en-US" dirty="0" smtClean="0"/>
              <a:t>FFT factorization</a:t>
            </a:r>
          </a:p>
          <a:p>
            <a:r>
              <a:rPr lang="en-US" dirty="0" smtClean="0"/>
              <a:t>Scratchpad allocation</a:t>
            </a:r>
          </a:p>
          <a:p>
            <a:pPr lvl="1"/>
            <a:r>
              <a:rPr lang="en-US" dirty="0" smtClean="0"/>
              <a:t>Twiddle computation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435608" y="5979765"/>
            <a:ext cx="661020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* For additional implementation details, see IPDPS 2009 paper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5044074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Communication Topology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5608" y="1591318"/>
            <a:ext cx="6993192" cy="4758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42174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FFT Libraries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most important HPC application </a:t>
            </a:r>
          </a:p>
          <a:p>
            <a:pPr lvl="1"/>
            <a:r>
              <a:rPr lang="en-US" dirty="0" smtClean="0"/>
              <a:t>after dense matrix multiply</a:t>
            </a:r>
          </a:p>
          <a:p>
            <a:r>
              <a:rPr lang="en-US" dirty="0" smtClean="0"/>
              <a:t>Post-PC emerging applications</a:t>
            </a:r>
          </a:p>
          <a:p>
            <a:r>
              <a:rPr lang="en-US" dirty="0" smtClean="0"/>
              <a:t>Power efficiency</a:t>
            </a:r>
          </a:p>
          <a:p>
            <a:pPr lvl="1"/>
            <a:r>
              <a:rPr lang="en-US" dirty="0" smtClean="0"/>
              <a:t>custom VLSI / augmented DSPs</a:t>
            </a:r>
          </a:p>
          <a:p>
            <a:pPr lvl="1"/>
            <a:r>
              <a:rPr lang="en-US" dirty="0" smtClean="0"/>
              <a:t>Increasing interest in heterogeneous MC</a:t>
            </a:r>
          </a:p>
          <a:p>
            <a:r>
              <a:rPr lang="en-US" dirty="0" smtClean="0"/>
              <a:t>Target original HMC - IBM Cell B. E.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61152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2. Factorization Strategy (N1xN2)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Extreme aspect ratio – nearly 1-</a:t>
            </a:r>
            <a:r>
              <a:rPr lang="en-US" dirty="0" smtClean="0"/>
              <a:t>D</a:t>
            </a:r>
          </a:p>
          <a:p>
            <a:r>
              <a:rPr lang="en-US" dirty="0" smtClean="0"/>
              <a:t>Choose N1 = 4 x number of SPEs</a:t>
            </a:r>
          </a:p>
          <a:p>
            <a:pPr lvl="1"/>
            <a:r>
              <a:rPr lang="en-US" dirty="0" smtClean="0"/>
              <a:t>Each SPU has exactly 4 rows</a:t>
            </a:r>
          </a:p>
          <a:p>
            <a:pPr lvl="1"/>
            <a:r>
              <a:rPr lang="en-US" dirty="0" smtClean="0"/>
              <a:t>Each row starts on consecutive addresses</a:t>
            </a:r>
          </a:p>
          <a:p>
            <a:pPr lvl="2"/>
            <a:r>
              <a:rPr lang="en-US" dirty="0" smtClean="0"/>
              <a:t>Exact match for 4-wide SIMD</a:t>
            </a:r>
          </a:p>
          <a:p>
            <a:pPr lvl="2"/>
            <a:r>
              <a:rPr lang="en-US" dirty="0" smtClean="0"/>
              <a:t>Exact match for 128-bit random access and DMA</a:t>
            </a:r>
          </a:p>
          <a:p>
            <a:r>
              <a:rPr lang="en-US" dirty="0" smtClean="0"/>
              <a:t>Use DMA for scatters and gathers</a:t>
            </a:r>
          </a:p>
          <a:p>
            <a:pPr lvl="1"/>
            <a:r>
              <a:rPr lang="en-US" dirty="0" smtClean="0"/>
              <a:t>All-to-all exchange, initial gather, final scatter</a:t>
            </a:r>
          </a:p>
          <a:p>
            <a:pPr lvl="1"/>
            <a:r>
              <a:rPr lang="en-US" dirty="0" smtClean="0"/>
              <a:t>Need to store large DMA list of destinations</a:t>
            </a:r>
          </a:p>
        </p:txBody>
      </p:sp>
    </p:spTree>
    <p:extLst>
      <p:ext uri="{BB962C8B-B14F-4D97-AF65-F5344CB8AC3E}">
        <p14:creationId xmlns:p14="http://schemas.microsoft.com/office/powerpoint/2010/main" val="6221407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 SPEs Improves Throughput</a:t>
            </a:r>
            <a:endParaRPr lang="en-US" dirty="0"/>
          </a:p>
        </p:txBody>
      </p:sp>
      <p:pic>
        <p:nvPicPr>
          <p:cNvPr id="5" name="Picture 4" descr="MaximizeBlockSize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3844" y="1709624"/>
            <a:ext cx="6934192" cy="4718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83244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Allocating Scratchpad Memory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Need to store EVERYTHING in 256KB</a:t>
            </a:r>
          </a:p>
          <a:p>
            <a:pPr lvl="1"/>
            <a:r>
              <a:rPr lang="en-US" dirty="0" smtClean="0"/>
              <a:t>Code, stack, DMA address lists, buffers…</a:t>
            </a:r>
          </a:p>
          <a:p>
            <a:pPr lvl="1"/>
            <a:r>
              <a:rPr lang="en-US" dirty="0" smtClean="0"/>
              <a:t>64KB for 8,192 complex points</a:t>
            </a:r>
          </a:p>
          <a:p>
            <a:pPr lvl="1"/>
            <a:r>
              <a:rPr lang="en-US" dirty="0" smtClean="0"/>
              <a:t>64KB for output (FFT result) buffer</a:t>
            </a:r>
          </a:p>
          <a:p>
            <a:pPr lvl="1"/>
            <a:r>
              <a:rPr lang="en-US" dirty="0" smtClean="0"/>
              <a:t>64KB to overlap communication</a:t>
            </a:r>
          </a:p>
          <a:p>
            <a:r>
              <a:rPr lang="en-US" dirty="0" smtClean="0"/>
              <a:t>Only 64KB left to fit…</a:t>
            </a:r>
          </a:p>
          <a:p>
            <a:pPr lvl="1"/>
            <a:r>
              <a:rPr lang="en-US" dirty="0" smtClean="0"/>
              <a:t>120KB for kernel code</a:t>
            </a:r>
          </a:p>
          <a:p>
            <a:pPr lvl="1"/>
            <a:r>
              <a:rPr lang="en-US" dirty="0" smtClean="0"/>
              <a:t>64KB for twiddle factor storage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99599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Multimode Twiddle Buffers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Allocate 16KB in each SPU</a:t>
            </a:r>
          </a:p>
          <a:p>
            <a:pPr lvl="1"/>
            <a:r>
              <a:rPr lang="en-US" dirty="0" smtClean="0"/>
              <a:t>Supports local FFTs up to 2,048 points</a:t>
            </a:r>
          </a:p>
          <a:p>
            <a:r>
              <a:rPr lang="en-US" dirty="0" smtClean="0"/>
              <a:t>Three Kernel Modes</a:t>
            </a:r>
          </a:p>
          <a:p>
            <a:pPr lvl="1"/>
            <a:r>
              <a:rPr lang="en-US" dirty="0" smtClean="0"/>
              <a:t>&lt; 2KP, use twiddle factors directly</a:t>
            </a:r>
          </a:p>
          <a:p>
            <a:pPr lvl="1"/>
            <a:r>
              <a:rPr lang="en-US" dirty="0" smtClean="0"/>
              <a:t>2KP-4KP, store half and compute rest</a:t>
            </a:r>
          </a:p>
          <a:p>
            <a:pPr lvl="1"/>
            <a:r>
              <a:rPr lang="en-US" dirty="0" smtClean="0"/>
              <a:t>4KP-8KP, store ¼ and compute rest</a:t>
            </a:r>
          </a:p>
          <a:p>
            <a:r>
              <a:rPr lang="en-US" dirty="0" smtClean="0"/>
              <a:t>Only 0.5% performance drop</a:t>
            </a:r>
          </a:p>
          <a:p>
            <a:r>
              <a:rPr lang="en-US" dirty="0" smtClean="0"/>
              <a:t>Leaves 30KB for code</a:t>
            </a:r>
          </a:p>
          <a:p>
            <a:pPr lvl="1"/>
            <a:r>
              <a:rPr lang="en-US" dirty="0" smtClean="0"/>
              <a:t>Dynamic code overlays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10611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Talk 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</a:p>
          <a:p>
            <a:r>
              <a:rPr lang="en-US" dirty="0" smtClean="0"/>
              <a:t>Background</a:t>
            </a:r>
          </a:p>
          <a:p>
            <a:pPr lvl="1"/>
            <a:r>
              <a:rPr lang="en-US" dirty="0" smtClean="0"/>
              <a:t>Fourier Transform</a:t>
            </a:r>
          </a:p>
          <a:p>
            <a:pPr lvl="1"/>
            <a:r>
              <a:rPr lang="en-US" dirty="0" smtClean="0"/>
              <a:t>Cell Broadband Engine</a:t>
            </a:r>
          </a:p>
          <a:p>
            <a:r>
              <a:rPr lang="en-US" dirty="0" smtClean="0"/>
              <a:t>FFT Implementation</a:t>
            </a:r>
          </a:p>
          <a:p>
            <a:r>
              <a:rPr lang="en-US" b="1" dirty="0" smtClean="0">
                <a:effectLst>
                  <a:glow rad="101600">
                    <a:schemeClr val="accent2">
                      <a:lumMod val="20000"/>
                      <a:lumOff val="80000"/>
                      <a:alpha val="75000"/>
                    </a:schemeClr>
                  </a:glow>
                </a:effectLst>
              </a:rPr>
              <a:t>Results</a:t>
            </a:r>
          </a:p>
          <a:p>
            <a:r>
              <a:rPr lang="en-US" dirty="0" smtClean="0"/>
              <a:t>Conclusion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78877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FFT Is Memory Bound!</a:t>
            </a:r>
            <a:endParaRPr lang="en-US" dirty="0"/>
          </a:p>
        </p:txBody>
      </p:sp>
      <p:pic>
        <p:nvPicPr>
          <p:cNvPr id="4" name="Picture 3" descr="TransferVsCompute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5721" y="1252562"/>
            <a:ext cx="7449101" cy="506891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784107" y="6136811"/>
            <a:ext cx="45872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Transfer takes 42-400% longer than entire FFT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7124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67% faster than state of the art</a:t>
            </a:r>
            <a:endParaRPr lang="en-US" dirty="0"/>
          </a:p>
        </p:txBody>
      </p:sp>
      <p:pic>
        <p:nvPicPr>
          <p:cNvPr id="4" name="Content Placeholder 3" descr="Results.pdf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64" b="2964"/>
          <a:stretch>
            <a:fillRect/>
          </a:stretch>
        </p:blipFill>
        <p:spPr>
          <a:xfrm>
            <a:off x="1435608" y="1341139"/>
            <a:ext cx="7498080" cy="4800600"/>
          </a:xfrm>
        </p:spPr>
      </p:pic>
      <p:sp>
        <p:nvSpPr>
          <p:cNvPr id="3" name="TextBox 2"/>
          <p:cNvSpPr txBox="1"/>
          <p:nvPr/>
        </p:nvSpPr>
        <p:spPr>
          <a:xfrm>
            <a:off x="1435608" y="6141739"/>
            <a:ext cx="36856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Excellent power of two performance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7380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Best in class general purpose FFT library</a:t>
            </a:r>
          </a:p>
          <a:p>
            <a:pPr lvl="1"/>
            <a:r>
              <a:rPr lang="en-US" dirty="0" smtClean="0"/>
              <a:t>67% </a:t>
            </a:r>
            <a:r>
              <a:rPr lang="en-US" smtClean="0"/>
              <a:t>faster than FFTW 3.2.2</a:t>
            </a:r>
            <a:endParaRPr lang="en-US" dirty="0" smtClean="0"/>
          </a:p>
          <a:p>
            <a:r>
              <a:rPr lang="en-US" dirty="0" smtClean="0"/>
              <a:t>Heterogeneous MC effective platform</a:t>
            </a:r>
          </a:p>
          <a:p>
            <a:pPr lvl="1"/>
            <a:r>
              <a:rPr lang="en-US" dirty="0" smtClean="0"/>
              <a:t>Different implementation strategies</a:t>
            </a:r>
          </a:p>
          <a:p>
            <a:r>
              <a:rPr lang="en-US" dirty="0" smtClean="0"/>
              <a:t>Peer-to-peer communication superior</a:t>
            </a:r>
          </a:p>
          <a:p>
            <a:r>
              <a:rPr lang="en-US" dirty="0" smtClean="0"/>
              <a:t>Case for autonomous, low latency accelerators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14207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Any Questions?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85678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FFT on Cell Broadband Engine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Best implementations not general</a:t>
            </a:r>
          </a:p>
          <a:p>
            <a:pPr lvl="1"/>
            <a:r>
              <a:rPr lang="en-US" dirty="0" smtClean="0"/>
              <a:t>FFT must reside on single accelerator (SPE)</a:t>
            </a:r>
          </a:p>
          <a:p>
            <a:pPr lvl="2"/>
            <a:r>
              <a:rPr lang="en-US" dirty="0" smtClean="0"/>
              <a:t>Not “large scale”</a:t>
            </a:r>
          </a:p>
          <a:p>
            <a:pPr lvl="1"/>
            <a:r>
              <a:rPr lang="en-US" dirty="0" smtClean="0"/>
              <a:t>Only certain FFT sizes supported</a:t>
            </a:r>
          </a:p>
          <a:p>
            <a:pPr lvl="1"/>
            <a:r>
              <a:rPr lang="en-US" dirty="0" smtClean="0"/>
              <a:t>Not “end to end” performance</a:t>
            </a:r>
          </a:p>
          <a:p>
            <a:r>
              <a:rPr lang="en-US" dirty="0" smtClean="0"/>
              <a:t>First high performance general solution</a:t>
            </a:r>
          </a:p>
          <a:p>
            <a:pPr lvl="1"/>
            <a:r>
              <a:rPr lang="en-US" dirty="0" smtClean="0"/>
              <a:t>Any size FFT spanning all cores on two chips</a:t>
            </a:r>
          </a:p>
          <a:p>
            <a:pPr lvl="1"/>
            <a:r>
              <a:rPr lang="en-US" dirty="0" smtClean="0"/>
              <a:t>Extensible to any size</a:t>
            </a:r>
          </a:p>
          <a:p>
            <a:pPr lvl="1"/>
            <a:r>
              <a:rPr lang="en-US" dirty="0" smtClean="0"/>
              <a:t>Performance 50% greater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78837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Paper Contributions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First high performance, general FFT library on HMC</a:t>
            </a:r>
          </a:p>
          <a:p>
            <a:pPr lvl="1"/>
            <a:r>
              <a:rPr lang="en-US" dirty="0" smtClean="0"/>
              <a:t>67% faster than FFTW 3.1.2 “end to end”</a:t>
            </a:r>
          </a:p>
          <a:p>
            <a:pPr lvl="1"/>
            <a:r>
              <a:rPr lang="en-US" dirty="0" smtClean="0"/>
              <a:t>36 FFT </a:t>
            </a:r>
            <a:r>
              <a:rPr lang="en-US" dirty="0" err="1" smtClean="0"/>
              <a:t>Gflops</a:t>
            </a:r>
            <a:r>
              <a:rPr lang="en-US" dirty="0" smtClean="0"/>
              <a:t> for SP 1-D complex FFT</a:t>
            </a:r>
          </a:p>
          <a:p>
            <a:r>
              <a:rPr lang="en-US" dirty="0" smtClean="0"/>
              <a:t>Explore FFT design space on HMC</a:t>
            </a:r>
          </a:p>
          <a:p>
            <a:pPr lvl="1"/>
            <a:r>
              <a:rPr lang="en-US" dirty="0" smtClean="0"/>
              <a:t>Quantitative performance comparisons</a:t>
            </a:r>
          </a:p>
          <a:p>
            <a:pPr lvl="2"/>
            <a:r>
              <a:rPr lang="en-US" dirty="0" smtClean="0"/>
              <a:t>Nontraditional FFT solutions superior</a:t>
            </a:r>
          </a:p>
          <a:p>
            <a:pPr lvl="1"/>
            <a:r>
              <a:rPr lang="en-US" dirty="0" smtClean="0"/>
              <a:t>Novel factorization and buffer strategies</a:t>
            </a:r>
          </a:p>
          <a:p>
            <a:r>
              <a:rPr lang="en-US" dirty="0" smtClean="0"/>
              <a:t>Extrapolate lessons to general HMC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01119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Talk 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</a:p>
          <a:p>
            <a:r>
              <a:rPr lang="en-US" b="1" dirty="0" smtClean="0">
                <a:effectLst>
                  <a:glow rad="101600">
                    <a:schemeClr val="accent2">
                      <a:lumMod val="20000"/>
                      <a:lumOff val="80000"/>
                      <a:alpha val="75000"/>
                    </a:schemeClr>
                  </a:glow>
                </a:effectLst>
              </a:rPr>
              <a:t>Background</a:t>
            </a:r>
          </a:p>
          <a:p>
            <a:pPr lvl="1"/>
            <a:r>
              <a:rPr lang="en-US" b="1" dirty="0" smtClean="0">
                <a:effectLst>
                  <a:glow rad="101600">
                    <a:schemeClr val="accent2">
                      <a:lumMod val="20000"/>
                      <a:lumOff val="80000"/>
                      <a:alpha val="75000"/>
                    </a:schemeClr>
                  </a:glow>
                </a:effectLst>
              </a:rPr>
              <a:t>Fourier Transform </a:t>
            </a:r>
          </a:p>
          <a:p>
            <a:pPr lvl="1"/>
            <a:r>
              <a:rPr lang="en-US" dirty="0" smtClean="0"/>
              <a:t>Cell Broadband Engine</a:t>
            </a:r>
          </a:p>
          <a:p>
            <a:r>
              <a:rPr lang="en-US" dirty="0" smtClean="0"/>
              <a:t>FFT Implementation</a:t>
            </a:r>
          </a:p>
          <a:p>
            <a:r>
              <a:rPr lang="en-US" dirty="0" smtClean="0"/>
              <a:t>Results</a:t>
            </a:r>
          </a:p>
          <a:p>
            <a:r>
              <a:rPr lang="en-US" dirty="0" smtClean="0"/>
              <a:t>Conclusion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17323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Fourier Transform is a Change of Basis</a:t>
            </a:r>
            <a:endParaRPr lang="en-US" sz="3600" dirty="0"/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1970768" y="2073094"/>
            <a:ext cx="0" cy="283225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1970768" y="4905350"/>
            <a:ext cx="2700683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598461" y="4618491"/>
            <a:ext cx="44114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1"/>
                </a:solidFill>
              </a:rPr>
              <a:t>X</a:t>
            </a:r>
            <a:endParaRPr lang="en-US" sz="2800" dirty="0">
              <a:solidFill>
                <a:schemeClr val="accent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767657" y="1689163"/>
            <a:ext cx="4802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solidFill>
                  <a:srgbClr val="3891A7"/>
                </a:solidFill>
              </a:rPr>
              <a:t>iY</a:t>
            </a:r>
            <a:endParaRPr lang="en-US" sz="2800" dirty="0">
              <a:solidFill>
                <a:srgbClr val="3891A7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 flipV="1">
            <a:off x="1970768" y="1417638"/>
            <a:ext cx="1518222" cy="3487712"/>
          </a:xfrm>
          <a:prstGeom prst="line">
            <a:avLst/>
          </a:prstGeom>
          <a:ln>
            <a:prstDash val="dash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V="1">
            <a:off x="1970768" y="4226486"/>
            <a:ext cx="277159" cy="67886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1952798" y="4565217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θ</a:t>
            </a:r>
            <a:endParaRPr lang="en-US" dirty="0"/>
          </a:p>
        </p:txBody>
      </p:sp>
      <p:sp>
        <p:nvSpPr>
          <p:cNvPr id="19" name="Oval 18"/>
          <p:cNvSpPr/>
          <p:nvPr/>
        </p:nvSpPr>
        <p:spPr>
          <a:xfrm>
            <a:off x="3810152" y="3284832"/>
            <a:ext cx="116794" cy="116794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Connector 20"/>
          <p:cNvCxnSpPr/>
          <p:nvPr/>
        </p:nvCxnSpPr>
        <p:spPr>
          <a:xfrm flipH="1" flipV="1">
            <a:off x="2816669" y="2808737"/>
            <a:ext cx="964288" cy="476097"/>
          </a:xfrm>
          <a:prstGeom prst="line">
            <a:avLst/>
          </a:prstGeom>
          <a:ln>
            <a:solidFill>
              <a:srgbClr val="0000FF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3707965" y="3372432"/>
            <a:ext cx="13316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P</a:t>
            </a:r>
            <a:r>
              <a:rPr lang="en-US" sz="2800" dirty="0" smtClean="0"/>
              <a:t>(</a:t>
            </a:r>
            <a:r>
              <a:rPr lang="en-US" sz="2800" dirty="0" err="1" smtClean="0"/>
              <a:t>x,y</a:t>
            </a:r>
            <a:r>
              <a:rPr lang="en-US" sz="2800" dirty="0" smtClean="0"/>
              <a:t>)</a:t>
            </a:r>
            <a:endParaRPr lang="en-US" sz="28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2992651" y="2365084"/>
            <a:ext cx="38698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P</a:t>
            </a:r>
            <a:r>
              <a:rPr lang="en-US" sz="2800" dirty="0" smtClean="0">
                <a:latin typeface="Wingdings"/>
                <a:ea typeface="Wingdings"/>
                <a:cs typeface="Wingdings"/>
                <a:sym typeface="Wingdings"/>
              </a:rPr>
              <a:t></a:t>
            </a:r>
            <a:r>
              <a:rPr lang="en-US" sz="2800" dirty="0" smtClean="0">
                <a:ea typeface="Wingdings"/>
                <a:cs typeface="Wingdings"/>
                <a:sym typeface="Wingdings"/>
              </a:rPr>
              <a:t>(</a:t>
            </a:r>
            <a:r>
              <a:rPr lang="en-US" sz="2800" dirty="0" err="1" smtClean="0">
                <a:ea typeface="Wingdings"/>
                <a:cs typeface="Wingdings"/>
                <a:sym typeface="Wingdings"/>
              </a:rPr>
              <a:t>cos</a:t>
            </a:r>
            <a:r>
              <a:rPr lang="en-US" sz="2800" dirty="0" smtClean="0">
                <a:ea typeface="Wingdings"/>
                <a:cs typeface="Wingdings"/>
                <a:sym typeface="Wingdings"/>
              </a:rPr>
              <a:t> </a:t>
            </a:r>
            <a:r>
              <a:rPr lang="en-US" sz="2800" dirty="0" err="1"/>
              <a:t>θ</a:t>
            </a:r>
            <a:r>
              <a:rPr lang="en-US" sz="2800" dirty="0" smtClean="0">
                <a:ea typeface="Wingdings"/>
                <a:cs typeface="Wingdings"/>
                <a:sym typeface="Wingdings"/>
              </a:rPr>
              <a:t>, </a:t>
            </a:r>
            <a:r>
              <a:rPr lang="en-US" sz="2800" dirty="0" err="1" smtClean="0">
                <a:ea typeface="Wingdings"/>
                <a:cs typeface="Wingdings"/>
                <a:sym typeface="Wingdings"/>
              </a:rPr>
              <a:t>i</a:t>
            </a:r>
            <a:r>
              <a:rPr lang="en-US" sz="2800" dirty="0" smtClean="0">
                <a:ea typeface="Wingdings"/>
                <a:cs typeface="Wingdings"/>
                <a:sym typeface="Wingdings"/>
              </a:rPr>
              <a:t> sin </a:t>
            </a:r>
            <a:r>
              <a:rPr lang="en-US" sz="2800" dirty="0" err="1"/>
              <a:t>θ</a:t>
            </a:r>
            <a:r>
              <a:rPr lang="en-US" sz="2800" dirty="0" smtClean="0">
                <a:ea typeface="Wingdings"/>
                <a:cs typeface="Wingdings"/>
                <a:sym typeface="Wingdings"/>
              </a:rPr>
              <a:t>) = </a:t>
            </a:r>
            <a:r>
              <a:rPr lang="en-US" sz="2800" i="1" dirty="0" smtClean="0">
                <a:ea typeface="Wingdings"/>
                <a:cs typeface="Wingdings"/>
                <a:sym typeface="Wingdings"/>
              </a:rPr>
              <a:t>P</a:t>
            </a:r>
            <a:r>
              <a:rPr lang="en-US" sz="2800" dirty="0" smtClean="0">
                <a:ea typeface="Wingdings"/>
                <a:cs typeface="Wingdings"/>
                <a:sym typeface="Wingdings"/>
              </a:rPr>
              <a:t>e</a:t>
            </a:r>
            <a:r>
              <a:rPr lang="en-US" sz="2800" baseline="30000" dirty="0" smtClean="0">
                <a:ea typeface="Wingdings"/>
                <a:cs typeface="Wingdings"/>
                <a:sym typeface="Wingdings"/>
              </a:rPr>
              <a:t>i</a:t>
            </a:r>
            <a:r>
              <a:rPr lang="el-GR" sz="2800" baseline="30000" dirty="0">
                <a:ea typeface="Wingdings"/>
                <a:cs typeface="Wingdings"/>
                <a:sym typeface="Wingdings"/>
              </a:rPr>
              <a:t>θ</a:t>
            </a:r>
            <a:endParaRPr lang="en-US" sz="2800" baseline="30000" dirty="0"/>
          </a:p>
        </p:txBody>
      </p:sp>
      <p:cxnSp>
        <p:nvCxnSpPr>
          <p:cNvPr id="25" name="Straight Arrow Connector 24"/>
          <p:cNvCxnSpPr>
            <a:endCxn id="19" idx="3"/>
          </p:cNvCxnSpPr>
          <p:nvPr/>
        </p:nvCxnSpPr>
        <p:spPr>
          <a:xfrm flipV="1">
            <a:off x="1970768" y="3384522"/>
            <a:ext cx="1856488" cy="1520828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Oval 30"/>
          <p:cNvSpPr/>
          <p:nvPr/>
        </p:nvSpPr>
        <p:spPr>
          <a:xfrm>
            <a:off x="1291903" y="4226485"/>
            <a:ext cx="1357730" cy="1357730"/>
          </a:xfrm>
          <a:prstGeom prst="ellipse">
            <a:avLst/>
          </a:prstGeom>
          <a:noFill/>
          <a:ln w="12700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288630" y="5399549"/>
            <a:ext cx="21420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Complex Unit Circle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87580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Discrete Fourier Transform</a:t>
            </a:r>
          </a:p>
        </p:txBody>
      </p:sp>
      <p:pic>
        <p:nvPicPr>
          <p:cNvPr id="7" name="Picture 6" descr="DF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1875" y="1417639"/>
            <a:ext cx="2918430" cy="1171582"/>
          </a:xfrm>
          <a:prstGeom prst="rect">
            <a:avLst/>
          </a:prstGeom>
        </p:spPr>
      </p:pic>
      <p:grpSp>
        <p:nvGrpSpPr>
          <p:cNvPr id="8" name="Group 7"/>
          <p:cNvGrpSpPr/>
          <p:nvPr/>
        </p:nvGrpSpPr>
        <p:grpSpPr>
          <a:xfrm>
            <a:off x="5595404" y="1711217"/>
            <a:ext cx="1623013" cy="531698"/>
            <a:chOff x="876465" y="3566498"/>
            <a:chExt cx="3225651" cy="1056723"/>
          </a:xfrm>
        </p:grpSpPr>
        <p:sp>
          <p:nvSpPr>
            <p:cNvPr id="9" name="TextBox 8"/>
            <p:cNvSpPr txBox="1"/>
            <p:nvPr/>
          </p:nvSpPr>
          <p:spPr>
            <a:xfrm>
              <a:off x="876465" y="3705685"/>
              <a:ext cx="1767607" cy="91753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/>
                <a:t>ω</a:t>
              </a:r>
              <a:r>
                <a:rPr lang="en-US" sz="2400" baseline="-25000" dirty="0" err="1" smtClean="0"/>
                <a:t>N</a:t>
              </a:r>
              <a:r>
                <a:rPr lang="en-US" sz="2400" baseline="-25000" dirty="0" smtClean="0"/>
                <a:t> </a:t>
              </a:r>
              <a:r>
                <a:rPr lang="en-US" sz="2400" dirty="0" smtClean="0"/>
                <a:t>=</a:t>
              </a:r>
              <a:endParaRPr lang="en-US" sz="2400" dirty="0"/>
            </a:p>
          </p:txBody>
        </p:sp>
        <p:pic>
          <p:nvPicPr>
            <p:cNvPr id="14" name="Picture 13" descr="ExpImage.png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468066" y="3566498"/>
              <a:ext cx="1634050" cy="871678"/>
            </a:xfrm>
            <a:prstGeom prst="rect">
              <a:avLst/>
            </a:prstGeom>
          </p:spPr>
        </p:pic>
      </p:grpSp>
      <p:pic>
        <p:nvPicPr>
          <p:cNvPr id="3" name="Picture 2" descr="DFT-MatrixCompact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7143" y="3148892"/>
            <a:ext cx="5168900" cy="20955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309383" y="4007331"/>
            <a:ext cx="10202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Y</a:t>
            </a:r>
            <a:r>
              <a:rPr lang="en-US" sz="2400" dirty="0" smtClean="0"/>
              <a:t>[k] = 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7396043" y="4099664"/>
            <a:ext cx="6822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Wingdings"/>
                <a:ea typeface="Wingdings"/>
                <a:cs typeface="Wingdings"/>
                <a:sym typeface="Wingdings"/>
              </a:rPr>
              <a:t></a:t>
            </a:r>
            <a:r>
              <a:rPr lang="en-US" b="1" dirty="0">
                <a:sym typeface="Wingdings"/>
              </a:rPr>
              <a:t>X</a:t>
            </a:r>
            <a:r>
              <a:rPr lang="en-US" dirty="0" smtClean="0"/>
              <a:t>[j]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2227143" y="3234254"/>
            <a:ext cx="5168900" cy="244542"/>
          </a:xfrm>
          <a:prstGeom prst="roundRect">
            <a:avLst/>
          </a:prstGeom>
          <a:noFill/>
          <a:ln w="28575" cmpd="sng"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>
            <a:off x="2229671" y="3528638"/>
            <a:ext cx="5168900" cy="244542"/>
          </a:xfrm>
          <a:prstGeom prst="roundRect">
            <a:avLst/>
          </a:prstGeom>
          <a:noFill/>
          <a:ln w="28575" cmpd="sng"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>
            <a:off x="2227143" y="3831458"/>
            <a:ext cx="5168900" cy="244542"/>
          </a:xfrm>
          <a:prstGeom prst="roundRect">
            <a:avLst/>
          </a:prstGeom>
          <a:noFill/>
          <a:ln w="28575" cmpd="sng"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1579289" y="5877995"/>
            <a:ext cx="29010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Cost is Order(N</a:t>
            </a:r>
            <a:r>
              <a:rPr lang="en-US" sz="2800" baseline="30000" dirty="0" smtClean="0"/>
              <a:t>2</a:t>
            </a:r>
            <a:r>
              <a:rPr lang="en-US" sz="2800" dirty="0" smtClean="0"/>
              <a:t>)</a:t>
            </a:r>
            <a:endParaRPr lang="en-US" sz="2800" dirty="0"/>
          </a:p>
        </p:txBody>
      </p:sp>
      <p:pic>
        <p:nvPicPr>
          <p:cNvPr id="11" name="Picture 10" descr="WikiDFT-MatrixCompact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7673" y="2758795"/>
            <a:ext cx="5325456" cy="3024557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4572497" y="6047272"/>
            <a:ext cx="382458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* Graphs from Wikipedia entry “DT-matrix”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3644792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5" grpId="0" animBg="1"/>
      <p:bldP spid="16" grpId="0" animBg="1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Fast Fourier Transfor</a:t>
            </a:r>
            <a:r>
              <a:rPr lang="en-US" dirty="0"/>
              <a:t>m</a:t>
            </a:r>
          </a:p>
        </p:txBody>
      </p:sp>
      <p:pic>
        <p:nvPicPr>
          <p:cNvPr id="4" name="Picture 3" descr="DFT-factored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5908" y="2305515"/>
            <a:ext cx="5781783" cy="1525506"/>
          </a:xfrm>
          <a:prstGeom prst="rect">
            <a:avLst/>
          </a:prstGeom>
        </p:spPr>
      </p:pic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745182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J. Cooley and J </a:t>
            </a:r>
            <a:r>
              <a:rPr lang="en-US" dirty="0" err="1" smtClean="0"/>
              <a:t>Tukey</a:t>
            </a:r>
            <a:r>
              <a:rPr lang="en-US" dirty="0" smtClean="0"/>
              <a:t>, 1965</a:t>
            </a:r>
          </a:p>
          <a:p>
            <a:r>
              <a:rPr lang="en-US" dirty="0" smtClean="0"/>
              <a:t>n = n1 * n2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3005274" y="3455125"/>
            <a:ext cx="268187" cy="276095"/>
          </a:xfrm>
          <a:prstGeom prst="ellipse">
            <a:avLst/>
          </a:prstGeom>
          <a:gradFill flip="none" rotWithShape="1">
            <a:gsLst>
              <a:gs pos="0">
                <a:schemeClr val="accent1">
                  <a:tint val="92000"/>
                  <a:satMod val="170000"/>
                  <a:alpha val="30000"/>
                </a:schemeClr>
              </a:gs>
              <a:gs pos="15000">
                <a:schemeClr val="accent1">
                  <a:tint val="92000"/>
                  <a:shade val="99000"/>
                  <a:satMod val="170000"/>
                  <a:alpha val="30000"/>
                </a:schemeClr>
              </a:gs>
              <a:gs pos="62000">
                <a:schemeClr val="accent1">
                  <a:tint val="96000"/>
                  <a:shade val="80000"/>
                  <a:satMod val="170000"/>
                  <a:alpha val="30000"/>
                </a:schemeClr>
              </a:gs>
              <a:gs pos="97000">
                <a:schemeClr val="accent1">
                  <a:tint val="98000"/>
                  <a:shade val="63000"/>
                  <a:satMod val="170000"/>
                  <a:alpha val="30000"/>
                </a:schemeClr>
              </a:gs>
              <a:gs pos="100000">
                <a:schemeClr val="accent1">
                  <a:shade val="62000"/>
                  <a:satMod val="170000"/>
                  <a:alpha val="3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2029710" y="3455125"/>
            <a:ext cx="268187" cy="276095"/>
          </a:xfrm>
          <a:prstGeom prst="ellipse">
            <a:avLst/>
          </a:prstGeom>
          <a:gradFill flip="none" rotWithShape="1">
            <a:gsLst>
              <a:gs pos="0">
                <a:schemeClr val="accent4">
                  <a:tint val="92000"/>
                  <a:satMod val="170000"/>
                  <a:alpha val="18000"/>
                </a:schemeClr>
              </a:gs>
              <a:gs pos="15000">
                <a:schemeClr val="accent4">
                  <a:tint val="92000"/>
                  <a:shade val="99000"/>
                  <a:satMod val="170000"/>
                  <a:alpha val="18000"/>
                </a:schemeClr>
              </a:gs>
              <a:gs pos="62000">
                <a:schemeClr val="accent4">
                  <a:tint val="96000"/>
                  <a:shade val="80000"/>
                  <a:satMod val="170000"/>
                  <a:alpha val="18000"/>
                </a:schemeClr>
              </a:gs>
              <a:gs pos="97000">
                <a:schemeClr val="accent4">
                  <a:tint val="98000"/>
                  <a:shade val="63000"/>
                  <a:satMod val="170000"/>
                  <a:alpha val="18000"/>
                </a:schemeClr>
              </a:gs>
              <a:gs pos="100000">
                <a:schemeClr val="accent4">
                  <a:shade val="62000"/>
                  <a:satMod val="170000"/>
                  <a:alpha val="18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5218936" y="3009100"/>
            <a:ext cx="268187" cy="276095"/>
          </a:xfrm>
          <a:prstGeom prst="ellipse">
            <a:avLst/>
          </a:prstGeom>
          <a:gradFill flip="none" rotWithShape="1">
            <a:gsLst>
              <a:gs pos="0">
                <a:schemeClr val="accent1">
                  <a:tint val="92000"/>
                  <a:satMod val="170000"/>
                  <a:alpha val="30000"/>
                </a:schemeClr>
              </a:gs>
              <a:gs pos="15000">
                <a:schemeClr val="accent1">
                  <a:tint val="92000"/>
                  <a:shade val="99000"/>
                  <a:satMod val="170000"/>
                  <a:alpha val="30000"/>
                </a:schemeClr>
              </a:gs>
              <a:gs pos="62000">
                <a:schemeClr val="accent1">
                  <a:tint val="96000"/>
                  <a:shade val="80000"/>
                  <a:satMod val="170000"/>
                  <a:alpha val="30000"/>
                </a:schemeClr>
              </a:gs>
              <a:gs pos="97000">
                <a:schemeClr val="accent1">
                  <a:tint val="98000"/>
                  <a:shade val="63000"/>
                  <a:satMod val="170000"/>
                  <a:alpha val="30000"/>
                </a:schemeClr>
              </a:gs>
              <a:gs pos="100000">
                <a:schemeClr val="accent1">
                  <a:shade val="62000"/>
                  <a:satMod val="170000"/>
                  <a:alpha val="3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3888418" y="3107708"/>
            <a:ext cx="268187" cy="276095"/>
          </a:xfrm>
          <a:prstGeom prst="ellipse">
            <a:avLst/>
          </a:prstGeom>
          <a:gradFill flip="none" rotWithShape="1">
            <a:gsLst>
              <a:gs pos="0">
                <a:schemeClr val="accent1">
                  <a:tint val="92000"/>
                  <a:satMod val="170000"/>
                  <a:alpha val="30000"/>
                </a:schemeClr>
              </a:gs>
              <a:gs pos="15000">
                <a:schemeClr val="accent1">
                  <a:tint val="92000"/>
                  <a:shade val="99000"/>
                  <a:satMod val="170000"/>
                  <a:alpha val="30000"/>
                </a:schemeClr>
              </a:gs>
              <a:gs pos="62000">
                <a:schemeClr val="accent1">
                  <a:tint val="96000"/>
                  <a:shade val="80000"/>
                  <a:satMod val="170000"/>
                  <a:alpha val="30000"/>
                </a:schemeClr>
              </a:gs>
              <a:gs pos="97000">
                <a:schemeClr val="accent1">
                  <a:tint val="98000"/>
                  <a:shade val="63000"/>
                  <a:satMod val="170000"/>
                  <a:alpha val="30000"/>
                </a:schemeClr>
              </a:gs>
              <a:gs pos="100000">
                <a:schemeClr val="accent1">
                  <a:shade val="62000"/>
                  <a:satMod val="170000"/>
                  <a:alpha val="3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4763971" y="3107708"/>
            <a:ext cx="268187" cy="276095"/>
          </a:xfrm>
          <a:prstGeom prst="ellipse">
            <a:avLst/>
          </a:prstGeom>
          <a:gradFill flip="none" rotWithShape="1">
            <a:gsLst>
              <a:gs pos="0">
                <a:schemeClr val="accent4">
                  <a:tint val="92000"/>
                  <a:satMod val="170000"/>
                  <a:alpha val="18000"/>
                </a:schemeClr>
              </a:gs>
              <a:gs pos="15000">
                <a:schemeClr val="accent4">
                  <a:tint val="92000"/>
                  <a:shade val="99000"/>
                  <a:satMod val="170000"/>
                  <a:alpha val="18000"/>
                </a:schemeClr>
              </a:gs>
              <a:gs pos="62000">
                <a:schemeClr val="accent4">
                  <a:tint val="96000"/>
                  <a:shade val="80000"/>
                  <a:satMod val="170000"/>
                  <a:alpha val="18000"/>
                </a:schemeClr>
              </a:gs>
              <a:gs pos="97000">
                <a:schemeClr val="accent4">
                  <a:tint val="98000"/>
                  <a:shade val="63000"/>
                  <a:satMod val="170000"/>
                  <a:alpha val="18000"/>
                </a:schemeClr>
              </a:gs>
              <a:gs pos="100000">
                <a:schemeClr val="accent4">
                  <a:shade val="62000"/>
                  <a:satMod val="170000"/>
                  <a:alpha val="18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6977928" y="2993324"/>
            <a:ext cx="268187" cy="276095"/>
          </a:xfrm>
          <a:prstGeom prst="ellipse">
            <a:avLst/>
          </a:prstGeom>
          <a:gradFill flip="none" rotWithShape="1">
            <a:gsLst>
              <a:gs pos="0">
                <a:schemeClr val="accent4">
                  <a:tint val="92000"/>
                  <a:satMod val="170000"/>
                  <a:alpha val="18000"/>
                </a:schemeClr>
              </a:gs>
              <a:gs pos="15000">
                <a:schemeClr val="accent4">
                  <a:tint val="92000"/>
                  <a:shade val="99000"/>
                  <a:satMod val="170000"/>
                  <a:alpha val="18000"/>
                </a:schemeClr>
              </a:gs>
              <a:gs pos="62000">
                <a:schemeClr val="accent4">
                  <a:tint val="96000"/>
                  <a:shade val="80000"/>
                  <a:satMod val="170000"/>
                  <a:alpha val="18000"/>
                </a:schemeClr>
              </a:gs>
              <a:gs pos="97000">
                <a:schemeClr val="accent4">
                  <a:tint val="98000"/>
                  <a:shade val="63000"/>
                  <a:satMod val="170000"/>
                  <a:alpha val="18000"/>
                </a:schemeClr>
              </a:gs>
              <a:gs pos="100000">
                <a:schemeClr val="accent4">
                  <a:shade val="62000"/>
                  <a:satMod val="170000"/>
                  <a:alpha val="18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5908006" y="2887164"/>
            <a:ext cx="733571" cy="670516"/>
          </a:xfrm>
          <a:prstGeom prst="ellipse">
            <a:avLst/>
          </a:prstGeom>
          <a:solidFill>
            <a:schemeClr val="lt1">
              <a:alpha val="0"/>
            </a:schemeClr>
          </a:solidFill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1588008" y="4412562"/>
            <a:ext cx="7498080" cy="1604527"/>
          </a:xfrm>
          <a:prstGeom prst="rect">
            <a:avLst/>
          </a:prstGeom>
        </p:spPr>
        <p:txBody>
          <a:bodyPr>
            <a:no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en-US" sz="2400" dirty="0"/>
              <a:t>Can do this recursively, factoring n1 and n2 further…</a:t>
            </a:r>
          </a:p>
          <a:p>
            <a:r>
              <a:rPr lang="en-US" sz="2400" dirty="0" smtClean="0"/>
              <a:t>For prime sizes, can use Rader’s algorithm:</a:t>
            </a:r>
          </a:p>
          <a:p>
            <a:pPr lvl="1"/>
            <a:r>
              <a:rPr lang="en-US" sz="2000" dirty="0" smtClean="0"/>
              <a:t>Increase FFT size to next power of 2</a:t>
            </a:r>
          </a:p>
          <a:p>
            <a:pPr lvl="1"/>
            <a:r>
              <a:rPr lang="en-US" sz="2000" dirty="0" smtClean="0"/>
              <a:t>Perform two FFTs and one inverse FFT to get answer</a:t>
            </a:r>
          </a:p>
          <a:p>
            <a:pPr lvl="1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7617924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4" grpId="0" animBg="1"/>
      <p:bldP spid="15" grpId="0" animBg="1"/>
      <p:bldP spid="1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Gill Sans MT" charset="0"/>
                <a:ea typeface="ＭＳ Ｐゴシック" charset="0"/>
                <a:cs typeface="ＭＳ Ｐゴシック" charset="0"/>
              </a:rPr>
              <a:t>Cooley-</a:t>
            </a:r>
            <a:r>
              <a:rPr lang="en-US" dirty="0" err="1">
                <a:effectLst>
                  <a:outerShdw blurRad="38100" dist="38100" dir="2700000" algn="tl">
                    <a:srgbClr val="DDDDDD"/>
                  </a:outerShdw>
                </a:effectLst>
                <a:latin typeface="Gill Sans MT" charset="0"/>
                <a:ea typeface="ＭＳ Ｐゴシック" charset="0"/>
                <a:cs typeface="ＭＳ Ｐゴシック" charset="0"/>
              </a:rPr>
              <a:t>Tukey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Gill Sans MT" charset="0"/>
                <a:ea typeface="ＭＳ Ｐゴシック" charset="0"/>
                <a:cs typeface="ＭＳ Ｐゴシック" charset="0"/>
              </a:rPr>
              <a:t> </a:t>
            </a:r>
            <a:r>
              <a:rPr lang="en-US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Gill Sans MT" charset="0"/>
                <a:ea typeface="ＭＳ Ｐゴシック" charset="0"/>
                <a:cs typeface="ＭＳ Ｐゴシック" charset="0"/>
              </a:rPr>
              <a:t>Example</a:t>
            </a:r>
            <a:endParaRPr lang="en-US" dirty="0">
              <a:effectLst>
                <a:outerShdw blurRad="38100" dist="38100" dir="2700000" algn="tl">
                  <a:srgbClr val="DDDDDD"/>
                </a:outerShdw>
              </a:effectLst>
              <a:latin typeface="Gill Sans MT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1435100" y="1447800"/>
            <a:ext cx="7499350" cy="1143000"/>
          </a:xfrm>
        </p:spPr>
        <p:txBody>
          <a:bodyPr/>
          <a:lstStyle/>
          <a:p>
            <a:pPr eaLnBrk="1" hangingPunct="1"/>
            <a:r>
              <a:rPr lang="en-US">
                <a:latin typeface="Gill Sans MT" charset="0"/>
                <a:ea typeface="ＭＳ Ｐゴシック" charset="0"/>
                <a:cs typeface="ＭＳ Ｐゴシック" charset="0"/>
              </a:rPr>
              <a:t>Highest level is simple factorization</a:t>
            </a:r>
          </a:p>
          <a:p>
            <a:pPr lvl="1" eaLnBrk="1" hangingPunct="1"/>
            <a:r>
              <a:rPr lang="en-US">
                <a:latin typeface="Gill Sans MT" charset="0"/>
                <a:ea typeface="ＭＳ Ｐゴシック" charset="0"/>
              </a:rPr>
              <a:t>Example: N = 35, row major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7BB513D3-6E85-034A-B15D-FA3729542249}" type="slidenum">
              <a:rPr lang="en-US" sz="1200">
                <a:solidFill>
                  <a:srgbClr val="B5A788"/>
                </a:solidFill>
                <a:latin typeface="Gill Sans MT" charset="0"/>
              </a:rPr>
              <a:pPr eaLnBrk="1" hangingPunct="1"/>
              <a:t>9</a:t>
            </a:fld>
            <a:endParaRPr lang="en-US" sz="1200">
              <a:solidFill>
                <a:srgbClr val="B5A788"/>
              </a:solidFill>
              <a:latin typeface="Gill Sans MT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905000" y="2895600"/>
          <a:ext cx="6096000" cy="1857375"/>
        </p:xfrm>
        <a:graphic>
          <a:graphicData uri="http://schemas.openxmlformats.org/drawingml/2006/table">
            <a:tbl>
              <a:tblPr/>
              <a:tblGrid>
                <a:gridCol w="871538"/>
                <a:gridCol w="869950"/>
                <a:gridCol w="871537"/>
                <a:gridCol w="869950"/>
                <a:gridCol w="871538"/>
                <a:gridCol w="869950"/>
                <a:gridCol w="871537"/>
              </a:tblGrid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charset="0"/>
                          <a:ea typeface="ＭＳ Ｐゴシック" charset="0"/>
                          <a:cs typeface="ＭＳ Ｐゴシック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charset="0"/>
                          <a:ea typeface="ＭＳ Ｐゴシック" charset="0"/>
                          <a:cs typeface="ＭＳ Ｐゴシック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charset="0"/>
                          <a:ea typeface="ＭＳ Ｐゴシック" charset="0"/>
                          <a:cs typeface="ＭＳ Ｐゴシック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charset="0"/>
                          <a:ea typeface="ＭＳ Ｐゴシック" charset="0"/>
                          <a:cs typeface="ＭＳ Ｐゴシック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charset="0"/>
                          <a:ea typeface="ＭＳ Ｐゴシック" charset="0"/>
                          <a:cs typeface="ＭＳ Ｐゴシック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charset="0"/>
                          <a:ea typeface="ＭＳ Ｐゴシック" charset="0"/>
                          <a:cs typeface="ＭＳ Ｐゴシック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charset="0"/>
                          <a:ea typeface="ＭＳ Ｐゴシック" charset="0"/>
                          <a:cs typeface="ＭＳ Ｐゴシック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7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charset="0"/>
                          <a:ea typeface="ＭＳ Ｐゴシック" charset="0"/>
                          <a:cs typeface="ＭＳ Ｐゴシック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charset="0"/>
                          <a:ea typeface="ＭＳ Ｐゴシック" charset="0"/>
                          <a:cs typeface="ＭＳ Ｐゴシック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charset="0"/>
                          <a:ea typeface="ＭＳ Ｐゴシック" charset="0"/>
                          <a:cs typeface="ＭＳ Ｐゴシック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charset="0"/>
                          <a:ea typeface="ＭＳ Ｐゴシック" charset="0"/>
                          <a:cs typeface="ＭＳ Ｐゴシック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charset="0"/>
                          <a:ea typeface="ＭＳ Ｐゴシック" charset="0"/>
                          <a:cs typeface="ＭＳ Ｐゴシック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charset="0"/>
                          <a:ea typeface="ＭＳ Ｐゴシック" charset="0"/>
                          <a:cs typeface="ＭＳ Ｐゴシック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charset="0"/>
                          <a:ea typeface="ＭＳ Ｐゴシック" charset="0"/>
                          <a:cs typeface="ＭＳ Ｐゴシック" charset="0"/>
                        </a:rPr>
                        <a:t>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6CC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charset="0"/>
                          <a:ea typeface="ＭＳ Ｐゴシック" charset="0"/>
                          <a:cs typeface="ＭＳ Ｐゴシック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charset="0"/>
                          <a:ea typeface="ＭＳ Ｐゴシック" charset="0"/>
                          <a:cs typeface="ＭＳ Ｐゴシック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charset="0"/>
                          <a:ea typeface="ＭＳ Ｐゴシック" charset="0"/>
                          <a:cs typeface="ＭＳ Ｐゴシック" charset="0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charset="0"/>
                          <a:ea typeface="ＭＳ Ｐゴシック" charset="0"/>
                          <a:cs typeface="ＭＳ Ｐゴシック" charset="0"/>
                        </a:rPr>
                        <a:t>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charset="0"/>
                          <a:ea typeface="ＭＳ Ｐゴシック" charset="0"/>
                          <a:cs typeface="ＭＳ Ｐゴシック" charset="0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charset="0"/>
                          <a:ea typeface="ＭＳ Ｐゴシック" charset="0"/>
                          <a:cs typeface="ＭＳ Ｐゴシック" charset="0"/>
                        </a:rPr>
                        <a:t>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charset="0"/>
                          <a:ea typeface="ＭＳ Ｐゴシック" charset="0"/>
                          <a:cs typeface="ＭＳ Ｐゴシック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7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charset="0"/>
                          <a:ea typeface="ＭＳ Ｐゴシック" charset="0"/>
                          <a:cs typeface="ＭＳ Ｐゴシック" charset="0"/>
                        </a:rPr>
                        <a:t>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charset="0"/>
                          <a:ea typeface="ＭＳ Ｐゴシック" charset="0"/>
                          <a:cs typeface="ＭＳ Ｐゴシック" charset="0"/>
                        </a:rPr>
                        <a:t>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charset="0"/>
                          <a:ea typeface="ＭＳ Ｐゴシック" charset="0"/>
                          <a:cs typeface="ＭＳ Ｐゴシック" charset="0"/>
                        </a:rPr>
                        <a:t>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charset="0"/>
                          <a:ea typeface="ＭＳ Ｐゴシック" charset="0"/>
                          <a:cs typeface="ＭＳ Ｐゴシック" charset="0"/>
                        </a:rPr>
                        <a:t>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charset="0"/>
                          <a:ea typeface="ＭＳ Ｐゴシック" charset="0"/>
                          <a:cs typeface="ＭＳ Ｐゴシック" charset="0"/>
                        </a:rPr>
                        <a:t>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charset="0"/>
                          <a:ea typeface="ＭＳ Ｐゴシック" charset="0"/>
                          <a:cs typeface="ＭＳ Ｐゴシック" charset="0"/>
                        </a:rPr>
                        <a:t>26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charset="0"/>
                          <a:ea typeface="ＭＳ Ｐゴシック" charset="0"/>
                          <a:cs typeface="ＭＳ Ｐゴシック" charset="0"/>
                        </a:rPr>
                        <a:t>27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6CC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charset="0"/>
                          <a:ea typeface="ＭＳ Ｐゴシック" charset="0"/>
                          <a:cs typeface="ＭＳ Ｐゴシック" charset="0"/>
                        </a:rPr>
                        <a:t>28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charset="0"/>
                          <a:ea typeface="ＭＳ Ｐゴシック" charset="0"/>
                          <a:cs typeface="ＭＳ Ｐゴシック" charset="0"/>
                        </a:rPr>
                        <a:t>29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charset="0"/>
                          <a:ea typeface="ＭＳ Ｐゴシック" charset="0"/>
                          <a:cs typeface="ＭＳ Ｐゴシック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charset="0"/>
                          <a:ea typeface="ＭＳ Ｐゴシック" charset="0"/>
                          <a:cs typeface="ＭＳ Ｐゴシック" charset="0"/>
                        </a:rPr>
                        <a:t>31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charset="0"/>
                          <a:ea typeface="ＭＳ Ｐゴシック" charset="0"/>
                          <a:cs typeface="ＭＳ Ｐゴシック" charset="0"/>
                        </a:rPr>
                        <a:t>32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charset="0"/>
                          <a:ea typeface="ＭＳ Ｐゴシック" charset="0"/>
                          <a:cs typeface="ＭＳ Ｐゴシック" charset="0"/>
                        </a:rPr>
                        <a:t>33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charset="0"/>
                          <a:ea typeface="ＭＳ Ｐゴシック" charset="0"/>
                          <a:cs typeface="ＭＳ Ｐゴシック" charset="0"/>
                        </a:rPr>
                        <a:t>34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7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72597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Solstice.thmx</Template>
  <TotalTime>3014</TotalTime>
  <Words>1974</Words>
  <Application>Microsoft Macintosh PowerPoint</Application>
  <PresentationFormat>On-screen Show (4:3)</PresentationFormat>
  <Paragraphs>436</Paragraphs>
  <Slides>28</Slides>
  <Notes>25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Solstice</vt:lpstr>
      <vt:lpstr>Implementing Large Scale FFTs on  Heterogeneous Multicore Systems</vt:lpstr>
      <vt:lpstr>Current FFT Libraries</vt:lpstr>
      <vt:lpstr>FFT on Cell Broadband Engine </vt:lpstr>
      <vt:lpstr>Paper Contributions</vt:lpstr>
      <vt:lpstr>Talk Outline</vt:lpstr>
      <vt:lpstr>Fourier Transform is a Change of Basis</vt:lpstr>
      <vt:lpstr>Discrete Fourier Transform</vt:lpstr>
      <vt:lpstr>Fast Fourier Transform</vt:lpstr>
      <vt:lpstr>Cooley-Tukey Example</vt:lpstr>
      <vt:lpstr>Cooley-Tukey Example</vt:lpstr>
      <vt:lpstr>Cooley-Tukey Example</vt:lpstr>
      <vt:lpstr>Cooley-Tukey Example</vt:lpstr>
      <vt:lpstr>Cooley-Tukey Example</vt:lpstr>
      <vt:lpstr>Talk Outline</vt:lpstr>
      <vt:lpstr>First Heterogeneous Multicore</vt:lpstr>
      <vt:lpstr>IBM BladeCenter Blade</vt:lpstr>
      <vt:lpstr>Talk Outline</vt:lpstr>
      <vt:lpstr>Key Implementation Issues*</vt:lpstr>
      <vt:lpstr>1. Communication Topology</vt:lpstr>
      <vt:lpstr>2. Factorization Strategy (N1xN2)</vt:lpstr>
      <vt:lpstr>Less SPEs Improves Throughput</vt:lpstr>
      <vt:lpstr>3. Allocating Scratchpad Memory</vt:lpstr>
      <vt:lpstr>Multimode Twiddle Buffers</vt:lpstr>
      <vt:lpstr>Talk Outline</vt:lpstr>
      <vt:lpstr>FFT Is Memory Bound!</vt:lpstr>
      <vt:lpstr>67% faster than state of the art</vt:lpstr>
      <vt:lpstr>Conclusion</vt:lpstr>
      <vt:lpstr>Thank You</vt:lpstr>
    </vt:vector>
  </TitlesOfParts>
  <Company>University of Texas at Austin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Jeff Diamond</dc:creator>
  <cp:lastModifiedBy>Jeff Diamond</cp:lastModifiedBy>
  <cp:revision>175</cp:revision>
  <dcterms:created xsi:type="dcterms:W3CDTF">2011-06-02T21:36:50Z</dcterms:created>
  <dcterms:modified xsi:type="dcterms:W3CDTF">2011-06-09T20:48:55Z</dcterms:modified>
</cp:coreProperties>
</file>