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5"/>
  </p:notesMasterIdLst>
  <p:handoutMasterIdLst>
    <p:handoutMasterId r:id="rId26"/>
  </p:handoutMasterIdLst>
  <p:sldIdLst>
    <p:sldId id="301" r:id="rId2"/>
    <p:sldId id="355" r:id="rId3"/>
    <p:sldId id="307" r:id="rId4"/>
    <p:sldId id="356" r:id="rId5"/>
    <p:sldId id="332" r:id="rId6"/>
    <p:sldId id="309" r:id="rId7"/>
    <p:sldId id="328" r:id="rId8"/>
    <p:sldId id="329" r:id="rId9"/>
    <p:sldId id="330" r:id="rId10"/>
    <p:sldId id="333" r:id="rId11"/>
    <p:sldId id="334" r:id="rId12"/>
    <p:sldId id="335" r:id="rId13"/>
    <p:sldId id="336" r:id="rId14"/>
    <p:sldId id="346" r:id="rId15"/>
    <p:sldId id="345" r:id="rId16"/>
    <p:sldId id="347" r:id="rId17"/>
    <p:sldId id="349" r:id="rId18"/>
    <p:sldId id="353" r:id="rId19"/>
    <p:sldId id="348" r:id="rId20"/>
    <p:sldId id="351" r:id="rId21"/>
    <p:sldId id="354" r:id="rId22"/>
    <p:sldId id="357" r:id="rId23"/>
    <p:sldId id="358" r:id="rId24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6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16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16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16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99CCFF"/>
    <a:srgbClr val="000000"/>
    <a:srgbClr val="00CC99"/>
    <a:srgbClr val="92D050"/>
    <a:srgbClr val="FCC4D1"/>
    <a:srgbClr val="FABEC7"/>
    <a:srgbClr val="BDF2F9"/>
    <a:srgbClr val="F89AA7"/>
    <a:srgbClr val="EBC63D"/>
    <a:srgbClr val="ADFCA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69322" autoAdjust="0"/>
  </p:normalViewPr>
  <p:slideViewPr>
    <p:cSldViewPr snapToGrid="0">
      <p:cViewPr varScale="1">
        <p:scale>
          <a:sx n="52" d="100"/>
          <a:sy n="52" d="100"/>
        </p:scale>
        <p:origin x="-16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Projects\openfoam\diagrams\grap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Projects\openfoam\diagrams\graph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Projects\openfoam\diagrams\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tx>
            <c:v>2 Nodes (8-cores)</c:v>
          </c:tx>
          <c:xVal>
            <c:numRef>
              <c:f>Sheet1!$B$3:$B$7</c:f>
              <c:numCache>
                <c:formatCode>General</c:formatCode>
                <c:ptCount val="5"/>
                <c:pt idx="0">
                  <c:v>159500</c:v>
                </c:pt>
                <c:pt idx="1">
                  <c:v>318500</c:v>
                </c:pt>
                <c:pt idx="2">
                  <c:v>637000</c:v>
                </c:pt>
                <c:pt idx="3">
                  <c:v>955000</c:v>
                </c:pt>
                <c:pt idx="4">
                  <c:v>2852160</c:v>
                </c:pt>
              </c:numCache>
            </c:numRef>
          </c:xVal>
          <c:yVal>
            <c:numRef>
              <c:f>Sheet1!$C$3:$C$7</c:f>
              <c:numCache>
                <c:formatCode>General</c:formatCode>
                <c:ptCount val="5"/>
                <c:pt idx="0">
                  <c:v>36</c:v>
                </c:pt>
                <c:pt idx="1">
                  <c:v>82</c:v>
                </c:pt>
                <c:pt idx="2">
                  <c:v>337</c:v>
                </c:pt>
                <c:pt idx="3">
                  <c:v>729</c:v>
                </c:pt>
                <c:pt idx="4">
                  <c:v>11362</c:v>
                </c:pt>
              </c:numCache>
            </c:numRef>
          </c:yVal>
        </c:ser>
        <c:ser>
          <c:idx val="1"/>
          <c:order val="1"/>
          <c:tx>
            <c:v>3 Nodes (12-cores)</c:v>
          </c:tx>
          <c:xVal>
            <c:numRef>
              <c:f>Sheet1!$B$3:$B$7</c:f>
              <c:numCache>
                <c:formatCode>General</c:formatCode>
                <c:ptCount val="5"/>
                <c:pt idx="0">
                  <c:v>159500</c:v>
                </c:pt>
                <c:pt idx="1">
                  <c:v>318500</c:v>
                </c:pt>
                <c:pt idx="2">
                  <c:v>637000</c:v>
                </c:pt>
                <c:pt idx="3">
                  <c:v>955000</c:v>
                </c:pt>
                <c:pt idx="4">
                  <c:v>2852160</c:v>
                </c:pt>
              </c:numCache>
            </c:numRef>
          </c:xVal>
          <c:yVal>
            <c:numRef>
              <c:f>Sheet1!$D$3:$D$7</c:f>
              <c:numCache>
                <c:formatCode>General</c:formatCode>
                <c:ptCount val="5"/>
                <c:pt idx="0">
                  <c:v>32</c:v>
                </c:pt>
                <c:pt idx="1">
                  <c:v>70</c:v>
                </c:pt>
                <c:pt idx="2">
                  <c:v>222</c:v>
                </c:pt>
                <c:pt idx="3">
                  <c:v>498</c:v>
                </c:pt>
                <c:pt idx="4">
                  <c:v>9680</c:v>
                </c:pt>
              </c:numCache>
            </c:numRef>
          </c:yVal>
        </c:ser>
        <c:axId val="97165312"/>
        <c:axId val="97167232"/>
      </c:scatterChart>
      <c:valAx>
        <c:axId val="971653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r>
                  <a:rPr lang="en-US" sz="14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Problem Size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en-US"/>
          </a:p>
        </c:txPr>
        <c:crossAx val="97167232"/>
        <c:crosses val="autoZero"/>
        <c:crossBetween val="midCat"/>
      </c:valAx>
      <c:valAx>
        <c:axId val="97167232"/>
        <c:scaling>
          <c:orientation val="minMax"/>
          <c:max val="12000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14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r>
                  <a:rPr lang="en-US" sz="14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Time(s)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en-US"/>
          </a:p>
        </c:txPr>
        <c:crossAx val="97165312"/>
        <c:crosses val="autoZero"/>
        <c:crossBetween val="midCat"/>
        <c:majorUnit val="1000"/>
        <c:minorUnit val="400"/>
      </c:valAx>
    </c:plotArea>
    <c:legend>
      <c:legendPos val="t"/>
      <c:layout/>
      <c:txPr>
        <a:bodyPr/>
        <a:lstStyle/>
        <a:p>
          <a:pPr>
            <a:defRPr sz="1400"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smoothMarker"/>
        <c:ser>
          <c:idx val="0"/>
          <c:order val="0"/>
          <c:tx>
            <c:v>3 Node (12-cores)</c:v>
          </c:tx>
          <c:xVal>
            <c:numRef>
              <c:f>Sheet1!$B$35:$B$40</c:f>
              <c:numCache>
                <c:formatCode>General</c:formatCode>
                <c:ptCount val="6"/>
                <c:pt idx="0">
                  <c:v>159500</c:v>
                </c:pt>
                <c:pt idx="1">
                  <c:v>318500</c:v>
                </c:pt>
                <c:pt idx="2">
                  <c:v>637000</c:v>
                </c:pt>
                <c:pt idx="3">
                  <c:v>955000</c:v>
                </c:pt>
                <c:pt idx="4">
                  <c:v>2852160</c:v>
                </c:pt>
                <c:pt idx="5">
                  <c:v>4074560</c:v>
                </c:pt>
              </c:numCache>
            </c:numRef>
          </c:xVal>
          <c:yVal>
            <c:numRef>
              <c:f>Sheet1!$C$35:$C$40</c:f>
              <c:numCache>
                <c:formatCode>General</c:formatCode>
                <c:ptCount val="6"/>
                <c:pt idx="0">
                  <c:v>32</c:v>
                </c:pt>
                <c:pt idx="1">
                  <c:v>70</c:v>
                </c:pt>
                <c:pt idx="2">
                  <c:v>222</c:v>
                </c:pt>
                <c:pt idx="3">
                  <c:v>498</c:v>
                </c:pt>
                <c:pt idx="4">
                  <c:v>5890</c:v>
                </c:pt>
                <c:pt idx="5">
                  <c:v>12773</c:v>
                </c:pt>
              </c:numCache>
            </c:numRef>
          </c:yVal>
          <c:smooth val="1"/>
        </c:ser>
        <c:ser>
          <c:idx val="1"/>
          <c:order val="1"/>
          <c:tx>
            <c:v>1 Node (2 CPU cores + 2-GPUs)</c:v>
          </c:tx>
          <c:xVal>
            <c:numRef>
              <c:f>Sheet1!$B$35:$B$40</c:f>
              <c:numCache>
                <c:formatCode>General</c:formatCode>
                <c:ptCount val="6"/>
                <c:pt idx="0">
                  <c:v>159500</c:v>
                </c:pt>
                <c:pt idx="1">
                  <c:v>318500</c:v>
                </c:pt>
                <c:pt idx="2">
                  <c:v>637000</c:v>
                </c:pt>
                <c:pt idx="3">
                  <c:v>955000</c:v>
                </c:pt>
                <c:pt idx="4">
                  <c:v>2852160</c:v>
                </c:pt>
                <c:pt idx="5">
                  <c:v>4074560</c:v>
                </c:pt>
              </c:numCache>
            </c:numRef>
          </c:xVal>
          <c:yVal>
            <c:numRef>
              <c:f>Sheet1!$D$35:$D$40</c:f>
              <c:numCache>
                <c:formatCode>General</c:formatCode>
                <c:ptCount val="6"/>
                <c:pt idx="0">
                  <c:v>88</c:v>
                </c:pt>
                <c:pt idx="1">
                  <c:v>146</c:v>
                </c:pt>
                <c:pt idx="2">
                  <c:v>368</c:v>
                </c:pt>
                <c:pt idx="3">
                  <c:v>680</c:v>
                </c:pt>
                <c:pt idx="4">
                  <c:v>4650</c:v>
                </c:pt>
                <c:pt idx="5">
                  <c:v>7388</c:v>
                </c:pt>
              </c:numCache>
            </c:numRef>
          </c:yVal>
          <c:smooth val="1"/>
        </c:ser>
        <c:axId val="97226752"/>
        <c:axId val="97228672"/>
      </c:scatterChart>
      <c:valAx>
        <c:axId val="97226752"/>
        <c:scaling>
          <c:orientation val="minMax"/>
          <c:max val="5000000"/>
          <c:min val="0"/>
        </c:scaling>
        <c:axPos val="b"/>
        <c:title>
          <c:tx>
            <c:rich>
              <a:bodyPr/>
              <a:lstStyle/>
              <a:p>
                <a:pPr>
                  <a:defRPr sz="14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r>
                  <a:rPr lang="en-US" sz="14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Problem size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7228672"/>
        <c:crosses val="autoZero"/>
        <c:crossBetween val="midCat"/>
        <c:majorUnit val="2000000"/>
        <c:minorUnit val="200000"/>
      </c:valAx>
      <c:valAx>
        <c:axId val="97228672"/>
        <c:scaling>
          <c:orientation val="minMax"/>
          <c:max val="16000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14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r>
                  <a:rPr lang="en-US" sz="14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Time (sec)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en-US"/>
          </a:p>
        </c:txPr>
        <c:crossAx val="97226752"/>
        <c:crosses val="autoZero"/>
        <c:crossBetween val="midCat"/>
        <c:majorUnit val="2000"/>
        <c:minorUnit val="2000"/>
      </c:valAx>
    </c:plotArea>
    <c:legend>
      <c:legendPos val="t"/>
      <c:layout>
        <c:manualLayout>
          <c:xMode val="edge"/>
          <c:yMode val="edge"/>
          <c:x val="0"/>
          <c:y val="1.395634756181794E-2"/>
          <c:w val="1"/>
          <c:h val="0.15343753988470896"/>
        </c:manualLayout>
      </c:layout>
      <c:txPr>
        <a:bodyPr/>
        <a:lstStyle/>
        <a:p>
          <a:pPr>
            <a:defRPr sz="1400"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en-US"/>
        </a:p>
      </c:txPr>
    </c:legend>
    <c:plotVisOnly val="1"/>
  </c:chart>
  <c:txPr>
    <a:bodyPr/>
    <a:lstStyle/>
    <a:p>
      <a:pPr>
        <a:defRPr b="1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6"/>
  <c:chart>
    <c:plotArea>
      <c:layout/>
      <c:scatterChart>
        <c:scatterStyle val="smoothMarker"/>
        <c:ser>
          <c:idx val="0"/>
          <c:order val="0"/>
          <c:tx>
            <c:v>1 Node (2 CPU cores + 2-GPUs)</c:v>
          </c:tx>
          <c:xVal>
            <c:numRef>
              <c:f>Sheet1!$B$72:$B$77</c:f>
              <c:numCache>
                <c:formatCode>General</c:formatCode>
                <c:ptCount val="6"/>
                <c:pt idx="0">
                  <c:v>159500</c:v>
                </c:pt>
                <c:pt idx="1">
                  <c:v>318500</c:v>
                </c:pt>
                <c:pt idx="2">
                  <c:v>637000</c:v>
                </c:pt>
                <c:pt idx="3">
                  <c:v>955000</c:v>
                </c:pt>
                <c:pt idx="4">
                  <c:v>2852160</c:v>
                </c:pt>
                <c:pt idx="5">
                  <c:v>4074560</c:v>
                </c:pt>
              </c:numCache>
            </c:numRef>
          </c:xVal>
          <c:yVal>
            <c:numRef>
              <c:f>Sheet1!$C$72:$C$77</c:f>
              <c:numCache>
                <c:formatCode>General</c:formatCode>
                <c:ptCount val="6"/>
                <c:pt idx="0">
                  <c:v>88</c:v>
                </c:pt>
                <c:pt idx="1">
                  <c:v>146</c:v>
                </c:pt>
                <c:pt idx="2">
                  <c:v>368</c:v>
                </c:pt>
                <c:pt idx="3">
                  <c:v>680</c:v>
                </c:pt>
                <c:pt idx="4">
                  <c:v>4700</c:v>
                </c:pt>
                <c:pt idx="5">
                  <c:v>7388</c:v>
                </c:pt>
              </c:numCache>
            </c:numRef>
          </c:yVal>
          <c:smooth val="1"/>
        </c:ser>
        <c:ser>
          <c:idx val="1"/>
          <c:order val="1"/>
          <c:tx>
            <c:v>2 Nodes (4 CPU cores + 4-GPUs)</c:v>
          </c:tx>
          <c:xVal>
            <c:numRef>
              <c:f>Sheet1!$B$72:$B$77</c:f>
              <c:numCache>
                <c:formatCode>General</c:formatCode>
                <c:ptCount val="6"/>
                <c:pt idx="0">
                  <c:v>159500</c:v>
                </c:pt>
                <c:pt idx="1">
                  <c:v>318500</c:v>
                </c:pt>
                <c:pt idx="2">
                  <c:v>637000</c:v>
                </c:pt>
                <c:pt idx="3">
                  <c:v>955000</c:v>
                </c:pt>
                <c:pt idx="4">
                  <c:v>2852160</c:v>
                </c:pt>
                <c:pt idx="5">
                  <c:v>4074560</c:v>
                </c:pt>
              </c:numCache>
            </c:numRef>
          </c:xVal>
          <c:yVal>
            <c:numRef>
              <c:f>Sheet1!$D$72:$D$77</c:f>
              <c:numCache>
                <c:formatCode>General</c:formatCode>
                <c:ptCount val="6"/>
                <c:pt idx="0">
                  <c:v>87</c:v>
                </c:pt>
                <c:pt idx="1">
                  <c:v>142</c:v>
                </c:pt>
                <c:pt idx="2">
                  <c:v>268</c:v>
                </c:pt>
                <c:pt idx="3">
                  <c:v>555</c:v>
                </c:pt>
                <c:pt idx="4">
                  <c:v>3192</c:v>
                </c:pt>
                <c:pt idx="5">
                  <c:v>4407</c:v>
                </c:pt>
              </c:numCache>
            </c:numRef>
          </c:yVal>
          <c:smooth val="1"/>
        </c:ser>
        <c:ser>
          <c:idx val="2"/>
          <c:order val="2"/>
          <c:tx>
            <c:v>3 Nodes (6 CPU cores + 6-GPUs)</c:v>
          </c:tx>
          <c:xVal>
            <c:numRef>
              <c:f>Sheet1!$B$72:$B$77</c:f>
              <c:numCache>
                <c:formatCode>General</c:formatCode>
                <c:ptCount val="6"/>
                <c:pt idx="0">
                  <c:v>159500</c:v>
                </c:pt>
                <c:pt idx="1">
                  <c:v>318500</c:v>
                </c:pt>
                <c:pt idx="2">
                  <c:v>637000</c:v>
                </c:pt>
                <c:pt idx="3">
                  <c:v>955000</c:v>
                </c:pt>
                <c:pt idx="4">
                  <c:v>2852160</c:v>
                </c:pt>
                <c:pt idx="5">
                  <c:v>4074560</c:v>
                </c:pt>
              </c:numCache>
            </c:numRef>
          </c:xVal>
          <c:yVal>
            <c:numRef>
              <c:f>Sheet1!$E$72:$E$77</c:f>
              <c:numCache>
                <c:formatCode>General</c:formatCode>
                <c:ptCount val="6"/>
                <c:pt idx="0">
                  <c:v>106</c:v>
                </c:pt>
                <c:pt idx="1">
                  <c:v>165</c:v>
                </c:pt>
                <c:pt idx="2">
                  <c:v>320</c:v>
                </c:pt>
                <c:pt idx="3">
                  <c:v>489</c:v>
                </c:pt>
                <c:pt idx="4">
                  <c:v>2900</c:v>
                </c:pt>
                <c:pt idx="5">
                  <c:v>4100</c:v>
                </c:pt>
              </c:numCache>
            </c:numRef>
          </c:yVal>
          <c:smooth val="1"/>
        </c:ser>
        <c:axId val="97250304"/>
        <c:axId val="99681408"/>
      </c:scatterChart>
      <c:valAx>
        <c:axId val="97250304"/>
        <c:scaling>
          <c:orientation val="minMax"/>
          <c:max val="5000000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Problem size</a:t>
                </a:r>
              </a:p>
            </c:rich>
          </c:tx>
          <c:layout/>
        </c:title>
        <c:numFmt formatCode="General" sourceLinked="1"/>
        <c:tickLblPos val="nextTo"/>
        <c:crossAx val="99681408"/>
        <c:crosses val="autoZero"/>
        <c:crossBetween val="midCat"/>
        <c:majorUnit val="2000000"/>
        <c:minorUnit val="200000"/>
      </c:valAx>
      <c:valAx>
        <c:axId val="99681408"/>
        <c:scaling>
          <c:orientation val="minMax"/>
          <c:max val="8000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(sec)</a:t>
                </a:r>
              </a:p>
            </c:rich>
          </c:tx>
          <c:layout/>
        </c:title>
        <c:numFmt formatCode="General" sourceLinked="1"/>
        <c:tickLblPos val="nextTo"/>
        <c:crossAx val="97250304"/>
        <c:crosses val="autoZero"/>
        <c:crossBetween val="midCat"/>
        <c:majorUnit val="2000"/>
        <c:minorUnit val="2000"/>
      </c:valAx>
    </c:plotArea>
    <c:legend>
      <c:legendPos val="t"/>
      <c:layout/>
    </c:legend>
    <c:plotVisOnly val="1"/>
  </c:chart>
  <c:txPr>
    <a:bodyPr/>
    <a:lstStyle/>
    <a:p>
      <a:pPr>
        <a:defRPr sz="1400" b="1">
          <a:latin typeface="Tahoma" pitchFamily="34" charset="0"/>
          <a:ea typeface="Tahoma" pitchFamily="34" charset="0"/>
          <a:cs typeface="Tahoma" pitchFamily="34" charset="0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l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l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E4B56B2E-09AA-4A0C-B571-C59E6698E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l" defTabSz="931726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1726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6" y="4416426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l" defTabSz="931726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1726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1B43121C-C3D0-498C-B6C8-A09BB6DC3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3121C-C3D0-498C-B6C8-A09BB6DC3F7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3121C-C3D0-498C-B6C8-A09BB6DC3F7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3121C-C3D0-498C-B6C8-A09BB6DC3F7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3121C-C3D0-498C-B6C8-A09BB6DC3F7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3121C-C3D0-498C-B6C8-A09BB6DC3F7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3121C-C3D0-498C-B6C8-A09BB6DC3F7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3121C-C3D0-498C-B6C8-A09BB6DC3F7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3121C-C3D0-498C-B6C8-A09BB6DC3F7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3121C-C3D0-498C-B6C8-A09BB6DC3F7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3121C-C3D0-498C-B6C8-A09BB6DC3F7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3121C-C3D0-498C-B6C8-A09BB6DC3F7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3121C-C3D0-498C-B6C8-A09BB6DC3F7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3121C-C3D0-498C-B6C8-A09BB6DC3F7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3121C-C3D0-498C-B6C8-A09BB6DC3F7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3121C-C3D0-498C-B6C8-A09BB6DC3F7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3121C-C3D0-498C-B6C8-A09BB6DC3F7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3121C-C3D0-498C-B6C8-A09BB6DC3F7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3121C-C3D0-498C-B6C8-A09BB6DC3F7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3121C-C3D0-498C-B6C8-A09BB6DC3F7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3121C-C3D0-498C-B6C8-A09BB6DC3F7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3121C-C3D0-498C-B6C8-A09BB6DC3F7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22ED6-8CC2-4E52-BCFB-761AD9E18DC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7" name="Picture 13" descr="NECLA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8464" y="153988"/>
            <a:ext cx="1520923" cy="51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304800"/>
            <a:ext cx="18288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04800"/>
            <a:ext cx="53340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7D1F0-7FA5-4031-B041-113655CDF8A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7" name="Picture 13" descr="NECLA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8464" y="153988"/>
            <a:ext cx="1520923" cy="51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295400"/>
            <a:ext cx="73152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76544-C312-401F-95EF-333405510AC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6" name="Picture 13" descr="NECLA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8464" y="153988"/>
            <a:ext cx="1520923" cy="51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55" y="202163"/>
            <a:ext cx="7315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3B10-15D6-4729-A753-25E0716EA5B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7" name="Picture 13" descr="NECLA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8464" y="153988"/>
            <a:ext cx="1520923" cy="51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FEC36-F8BD-42E8-B099-D4F916D7AA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7" name="Picture 13" descr="NECLA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8464" y="153988"/>
            <a:ext cx="1520923" cy="51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95400"/>
            <a:ext cx="3581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581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6AACA-EC77-48EB-9D32-7EB81B2789E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8" name="Picture 13" descr="NECLA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8464" y="153988"/>
            <a:ext cx="1520923" cy="51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C4F0A-5AE8-4307-A6B7-C053931AF31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10" name="Picture 13" descr="NECLA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8464" y="153988"/>
            <a:ext cx="1520923" cy="51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A105D-14A0-40E5-87A3-7A35588D4AA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6" name="Picture 13" descr="NECLA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8464" y="153988"/>
            <a:ext cx="1520923" cy="51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CE3C8-C7F3-4405-9E6F-2CD7AEACFBD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5" name="Picture 13" descr="NECLA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8464" y="153988"/>
            <a:ext cx="1520923" cy="51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00CFE-5A9A-4D2C-9E8D-339C0669C95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8" name="Picture 13" descr="NECLA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8464" y="153988"/>
            <a:ext cx="1520923" cy="51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28F6-0151-47D3-87D5-D527D246504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8" name="Picture 13" descr="NECLA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8464" y="153988"/>
            <a:ext cx="1520923" cy="51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04800"/>
            <a:ext cx="731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95400"/>
            <a:ext cx="7315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Text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2563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1">
                <a:latin typeface="Arial" charset="0"/>
              </a:defRPr>
            </a:lvl1pPr>
          </a:lstStyle>
          <a:p>
            <a:pPr>
              <a:defRPr/>
            </a:pPr>
            <a:fld id="{508ED0A0-229A-4E07-B58E-0521DB13727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6" name="Picture 13" descr="NECLA 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48464" y="153988"/>
            <a:ext cx="1520923" cy="51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FF0000"/>
          </a:solidFill>
          <a:latin typeface="Tahoma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FF0000"/>
          </a:solidFill>
          <a:latin typeface="Tahoma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FF0000"/>
          </a:solidFill>
          <a:latin typeface="Tahoma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FF0000"/>
          </a:solidFill>
          <a:latin typeface="Tahoma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 b="1">
          <a:solidFill>
            <a:srgbClr val="FF0000"/>
          </a:solidFill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 b="1">
          <a:solidFill>
            <a:srgbClr val="FF0000"/>
          </a:solidFill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 b="1">
          <a:solidFill>
            <a:srgbClr val="FF0000"/>
          </a:solidFill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 b="1">
          <a:solidFill>
            <a:srgbClr val="FF0000"/>
          </a:solidFill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oleObject" Target="file:///C:\work\Projects\openfoam\diagrams\hetero_backup.vsd\Drawing\~Page-1\Sheet.60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629" y="1055763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OpenFOAM on a GPU-based Heterogeneous Cluster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7708" y="2481600"/>
            <a:ext cx="7739155" cy="2102592"/>
          </a:xfrm>
        </p:spPr>
        <p:txBody>
          <a:bodyPr/>
          <a:lstStyle/>
          <a:p>
            <a:r>
              <a:rPr lang="en-US" sz="2400" b="1" dirty="0" smtClean="0"/>
              <a:t>Rajat Phull, </a:t>
            </a:r>
          </a:p>
          <a:p>
            <a:r>
              <a:rPr lang="en-US" sz="2400" dirty="0" err="1" smtClean="0"/>
              <a:t>Srihari</a:t>
            </a:r>
            <a:r>
              <a:rPr lang="en-US" sz="2400" dirty="0" smtClean="0"/>
              <a:t> Cadambi, Nishkam Ravi and Srimat Chakradhar</a:t>
            </a:r>
          </a:p>
          <a:p>
            <a:r>
              <a:rPr lang="en-US" sz="2400" b="1" dirty="0" smtClean="0"/>
              <a:t>NEC Laboratories America</a:t>
            </a:r>
          </a:p>
          <a:p>
            <a:r>
              <a:rPr lang="en-US" sz="2400" b="1" dirty="0" smtClean="0"/>
              <a:t>Princeton, New Jersey, USA.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094375" y="4851400"/>
            <a:ext cx="4643438" cy="2006600"/>
            <a:chOff x="2352" y="2784"/>
            <a:chExt cx="2925" cy="1264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352" y="2852"/>
              <a:ext cx="2925" cy="1032"/>
              <a:chOff x="1460" y="2215"/>
              <a:chExt cx="3693" cy="1541"/>
            </a:xfrm>
          </p:grpSpPr>
          <p:pic>
            <p:nvPicPr>
              <p:cNvPr id="10" name="Picture 7"/>
              <p:cNvPicPr>
                <a:picLocks noChangeArrowheads="1"/>
              </p:cNvPicPr>
              <p:nvPr/>
            </p:nvPicPr>
            <p:blipFill>
              <a:blip r:embed="rId3" cstate="print"/>
              <a:srcRect t="23907" r="25931" b="1146"/>
              <a:stretch>
                <a:fillRect/>
              </a:stretch>
            </p:blipFill>
            <p:spPr bwMode="auto">
              <a:xfrm>
                <a:off x="1460" y="2215"/>
                <a:ext cx="1900" cy="1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8" descr="P7020005-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391" y="2630"/>
                <a:ext cx="1762" cy="1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3269" y="3856"/>
              <a:ext cx="105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333399"/>
                  </a:solidFill>
                </a:rPr>
                <a:t>www.nec-labs.com</a:t>
              </a:r>
            </a:p>
          </p:txBody>
        </p:sp>
        <p:pic>
          <p:nvPicPr>
            <p:cNvPr id="9" name="Picture 10" descr="NECLA 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49" y="2784"/>
              <a:ext cx="1254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InterFOAM</a:t>
            </a:r>
            <a:r>
              <a:rPr lang="en-US" dirty="0" smtClean="0"/>
              <a:t> on a GPU-based cluster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FE3B10-15D6-4729-A753-25E0716EA5B6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  <p:sp>
        <p:nvSpPr>
          <p:cNvPr id="5" name="Rounded Rectangle 4"/>
          <p:cNvSpPr/>
          <p:nvPr/>
        </p:nvSpPr>
        <p:spPr bwMode="auto">
          <a:xfrm>
            <a:off x="1475232" y="1036320"/>
            <a:ext cx="3998976" cy="4511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Convert Input matrix 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 from LDU to CSR</a:t>
            </a:r>
            <a:endParaRPr kumimoji="1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469136" y="1737360"/>
            <a:ext cx="3998976" cy="4511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Transfer</a:t>
            </a:r>
            <a:r>
              <a:rPr kumimoji="1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 </a:t>
            </a:r>
            <a:r>
              <a:rPr kumimoji="1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A</a:t>
            </a:r>
            <a:r>
              <a:rPr kumimoji="1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, </a:t>
            </a:r>
            <a:r>
              <a:rPr kumimoji="1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x0</a:t>
            </a:r>
            <a:r>
              <a:rPr kumimoji="1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 and </a:t>
            </a:r>
            <a:r>
              <a:rPr kumimoji="1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b</a:t>
            </a:r>
            <a:r>
              <a:rPr kumimoji="1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 to GPU memory</a:t>
            </a:r>
            <a:endParaRPr kumimoji="1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475232" y="2474976"/>
            <a:ext cx="3998976" cy="4511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Kernel</a:t>
            </a:r>
            <a:r>
              <a:rPr kumimoji="1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 for Diagonal preconditioning</a:t>
            </a:r>
            <a:endParaRPr kumimoji="1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475232" y="3267456"/>
            <a:ext cx="3998976" cy="8900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  <a:t>CUBLAS</a:t>
            </a: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 APIs for linear</a:t>
            </a:r>
            <a:r>
              <a:rPr kumimoji="1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 algebra operations. </a:t>
            </a:r>
            <a:r>
              <a:rPr kumimoji="1" lang="en-US" sz="16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  <a:t>CUSPASE</a:t>
            </a:r>
            <a:r>
              <a:rPr kumimoji="1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 for matrix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 vector multiplication </a:t>
            </a:r>
            <a:r>
              <a:rPr kumimoji="1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 </a:t>
            </a:r>
            <a:endParaRPr kumimoji="1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469136" y="4553712"/>
            <a:ext cx="3998976" cy="1066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Communication requires intermediate vectors in host memory.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Scatter and Gather kernels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reduces data transfer. </a:t>
            </a:r>
            <a:endParaRPr kumimoji="1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1475232" y="6120384"/>
            <a:ext cx="3998976" cy="4511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Transfer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 vector 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x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 </a:t>
            </a:r>
            <a:r>
              <a:rPr kumimoji="1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to host memory</a:t>
            </a:r>
            <a:endParaRPr kumimoji="1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44" name="Straight Arrow Connector 43"/>
          <p:cNvCxnSpPr>
            <a:stCxn id="5" idx="2"/>
            <a:endCxn id="6" idx="0"/>
          </p:cNvCxnSpPr>
          <p:nvPr/>
        </p:nvCxnSpPr>
        <p:spPr bwMode="auto">
          <a:xfrm rot="5400000">
            <a:off x="3346704" y="1609344"/>
            <a:ext cx="249936" cy="60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6" idx="2"/>
            <a:endCxn id="7" idx="0"/>
          </p:cNvCxnSpPr>
          <p:nvPr/>
        </p:nvCxnSpPr>
        <p:spPr bwMode="auto">
          <a:xfrm rot="16200000" flipH="1">
            <a:off x="3328416" y="2328672"/>
            <a:ext cx="286512" cy="60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stCxn id="7" idx="2"/>
            <a:endCxn id="8" idx="0"/>
          </p:cNvCxnSpPr>
          <p:nvPr/>
        </p:nvCxnSpPr>
        <p:spPr bwMode="auto">
          <a:xfrm rot="5400000">
            <a:off x="3304032" y="3096768"/>
            <a:ext cx="34137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8" idx="2"/>
            <a:endCxn id="9" idx="0"/>
          </p:cNvCxnSpPr>
          <p:nvPr/>
        </p:nvCxnSpPr>
        <p:spPr bwMode="auto">
          <a:xfrm rot="5400000">
            <a:off x="3273552" y="4352544"/>
            <a:ext cx="396240" cy="60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Diamond 50"/>
          <p:cNvSpPr/>
          <p:nvPr/>
        </p:nvSpPr>
        <p:spPr bwMode="auto">
          <a:xfrm>
            <a:off x="6156960" y="4572000"/>
            <a:ext cx="1328928" cy="1024128"/>
          </a:xfrm>
          <a:prstGeom prst="diamond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35040" y="4925568"/>
            <a:ext cx="1536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Converged?</a:t>
            </a:r>
            <a:endParaRPr lang="en-US" dirty="0"/>
          </a:p>
        </p:txBody>
      </p:sp>
      <p:cxnSp>
        <p:nvCxnSpPr>
          <p:cNvPr id="75" name="Elbow Connector 74"/>
          <p:cNvCxnSpPr>
            <a:stCxn id="51" idx="0"/>
          </p:cNvCxnSpPr>
          <p:nvPr/>
        </p:nvCxnSpPr>
        <p:spPr bwMode="auto">
          <a:xfrm rot="16200000" flipV="1">
            <a:off x="5199888" y="2950464"/>
            <a:ext cx="1895856" cy="1347216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644640" y="4133088"/>
            <a:ext cx="67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cxnSp>
        <p:nvCxnSpPr>
          <p:cNvPr id="32" name="Shape 31"/>
          <p:cNvCxnSpPr>
            <a:stCxn id="51" idx="2"/>
            <a:endCxn id="40" idx="3"/>
          </p:cNvCxnSpPr>
          <p:nvPr/>
        </p:nvCxnSpPr>
        <p:spPr bwMode="auto">
          <a:xfrm rot="5400000">
            <a:off x="5772912" y="5297424"/>
            <a:ext cx="749808" cy="1347216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6687312" y="5736336"/>
            <a:ext cx="67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cxnSp>
        <p:nvCxnSpPr>
          <p:cNvPr id="24" name="Straight Connector 23"/>
          <p:cNvCxnSpPr>
            <a:stCxn id="9" idx="3"/>
            <a:endCxn id="51" idx="1"/>
          </p:cNvCxnSpPr>
          <p:nvPr/>
        </p:nvCxnSpPr>
        <p:spPr bwMode="auto">
          <a:xfrm flipV="1">
            <a:off x="5468112" y="5084064"/>
            <a:ext cx="688848" cy="3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10765" y="1321816"/>
          <a:ext cx="7991858" cy="3798823"/>
        </p:xfrm>
        <a:graphic>
          <a:graphicData uri="http://schemas.openxmlformats.org/drawingml/2006/table">
            <a:tbl>
              <a:tblPr/>
              <a:tblGrid>
                <a:gridCol w="1281895"/>
                <a:gridCol w="1086893"/>
                <a:gridCol w="1182795"/>
                <a:gridCol w="1182795"/>
                <a:gridCol w="1172649"/>
                <a:gridCol w="1097280"/>
                <a:gridCol w="987551"/>
              </a:tblGrid>
              <a:tr h="312232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 b="1" cap="all" dirty="0">
                          <a:latin typeface="Times New Roman"/>
                          <a:ea typeface="Times New Roman"/>
                          <a:cs typeface="Times New Roman"/>
                        </a:rPr>
                        <a:t>Problem Size</a:t>
                      </a:r>
                      <a:endParaRPr lang="en-US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b="1" cap="all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Time(s</a:t>
                      </a:r>
                      <a:r>
                        <a:rPr lang="en-US" sz="1600" b="1" cap="all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9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 b="1" dirty="0">
                          <a:latin typeface="Times New Roman"/>
                          <a:ea typeface="Times New Roman"/>
                          <a:cs typeface="Times New Roman"/>
                        </a:rPr>
                        <a:t>1 Node</a:t>
                      </a:r>
                      <a:endParaRPr lang="en-US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 b="1" dirty="0">
                          <a:latin typeface="Times New Roman"/>
                          <a:ea typeface="Times New Roman"/>
                          <a:cs typeface="Times New Roman"/>
                        </a:rPr>
                        <a:t>(4-cores)</a:t>
                      </a:r>
                      <a:endParaRPr lang="en-US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 b="1" dirty="0">
                          <a:latin typeface="Times New Roman"/>
                          <a:ea typeface="Times New Roman"/>
                          <a:cs typeface="Times New Roman"/>
                        </a:rPr>
                        <a:t>2 Nodes</a:t>
                      </a:r>
                      <a:endParaRPr lang="en-US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 b="1" dirty="0">
                          <a:latin typeface="Times New Roman"/>
                          <a:ea typeface="Times New Roman"/>
                          <a:cs typeface="Times New Roman"/>
                        </a:rPr>
                        <a:t>(8-cores)</a:t>
                      </a:r>
                      <a:endParaRPr lang="en-US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 b="1" dirty="0">
                          <a:latin typeface="Times New Roman"/>
                          <a:ea typeface="Times New Roman"/>
                          <a:cs typeface="Times New Roman"/>
                        </a:rPr>
                        <a:t>3 Node</a:t>
                      </a:r>
                      <a:endParaRPr lang="en-US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 b="1" dirty="0">
                          <a:latin typeface="Times New Roman"/>
                          <a:ea typeface="Times New Roman"/>
                          <a:cs typeface="Times New Roman"/>
                        </a:rPr>
                        <a:t>(12-cores)</a:t>
                      </a:r>
                      <a:endParaRPr lang="en-US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 b="1" dirty="0">
                          <a:latin typeface="Times New Roman"/>
                          <a:ea typeface="Times New Roman"/>
                          <a:cs typeface="Times New Roman"/>
                        </a:rPr>
                        <a:t>1 Node</a:t>
                      </a:r>
                      <a:endParaRPr lang="en-US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 b="1" dirty="0">
                          <a:latin typeface="Times New Roman"/>
                          <a:ea typeface="Times New Roman"/>
                          <a:cs typeface="Times New Roman"/>
                        </a:rPr>
                        <a:t>(2 CPU cores + </a:t>
                      </a:r>
                      <a:endParaRPr lang="en-US" sz="17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2-GPUs</a:t>
                      </a:r>
                      <a:r>
                        <a:rPr lang="en-US" sz="17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 b="1" dirty="0">
                          <a:latin typeface="Times New Roman"/>
                          <a:ea typeface="Times New Roman"/>
                          <a:cs typeface="Times New Roman"/>
                        </a:rPr>
                        <a:t>2 Nodes</a:t>
                      </a:r>
                      <a:endParaRPr lang="en-US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 b="1" dirty="0">
                          <a:latin typeface="Times New Roman"/>
                          <a:ea typeface="Times New Roman"/>
                          <a:cs typeface="Times New Roman"/>
                        </a:rPr>
                        <a:t>(4 CPU cores + </a:t>
                      </a:r>
                      <a:endParaRPr lang="en-US" sz="17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4-GPUs</a:t>
                      </a:r>
                      <a:r>
                        <a:rPr lang="en-US" sz="17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 b="1" dirty="0">
                          <a:latin typeface="Times New Roman"/>
                          <a:ea typeface="Times New Roman"/>
                          <a:cs typeface="Times New Roman"/>
                        </a:rPr>
                        <a:t>3 Nodes</a:t>
                      </a:r>
                      <a:endParaRPr lang="en-US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 b="1" dirty="0">
                          <a:latin typeface="Times New Roman"/>
                          <a:ea typeface="Times New Roman"/>
                          <a:cs typeface="Times New Roman"/>
                        </a:rPr>
                        <a:t>(6 CPU cores + </a:t>
                      </a:r>
                      <a:r>
                        <a:rPr lang="en-US" sz="17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6-GPUs</a:t>
                      </a:r>
                      <a:r>
                        <a:rPr lang="en-US" sz="17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12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159500</a:t>
                      </a: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>
                          <a:latin typeface="Times New Roman"/>
                          <a:ea typeface="Times New Roman"/>
                          <a:cs typeface="Times New Roman"/>
                        </a:rPr>
                        <a:t>         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106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12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>
                          <a:latin typeface="Times New Roman"/>
                          <a:ea typeface="Times New Roman"/>
                          <a:cs typeface="Times New Roman"/>
                        </a:rPr>
                        <a:t>318500</a:t>
                      </a: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>
                          <a:latin typeface="Times New Roman"/>
                          <a:ea typeface="Times New Roman"/>
                          <a:cs typeface="Times New Roman"/>
                        </a:rPr>
                        <a:t>153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</a:t>
                      </a: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146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142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165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12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>
                          <a:latin typeface="Times New Roman"/>
                          <a:ea typeface="Times New Roman"/>
                          <a:cs typeface="Times New Roman"/>
                        </a:rPr>
                        <a:t>637000</a:t>
                      </a: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527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337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>
                          <a:latin typeface="Times New Roman"/>
                          <a:ea typeface="Times New Roman"/>
                          <a:cs typeface="Times New Roman"/>
                        </a:rPr>
                        <a:t>222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368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268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320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12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>
                          <a:latin typeface="Times New Roman"/>
                          <a:ea typeface="Times New Roman"/>
                          <a:cs typeface="Times New Roman"/>
                        </a:rPr>
                        <a:t>955000</a:t>
                      </a: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1432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729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>
                          <a:latin typeface="Times New Roman"/>
                          <a:ea typeface="Times New Roman"/>
                          <a:cs typeface="Times New Roman"/>
                        </a:rPr>
                        <a:t>498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680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555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489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12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>
                          <a:latin typeface="Times New Roman"/>
                          <a:ea typeface="Times New Roman"/>
                          <a:cs typeface="Times New Roman"/>
                        </a:rPr>
                        <a:t>2852160</a:t>
                      </a: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>
                          <a:latin typeface="Times New Roman"/>
                          <a:ea typeface="Times New Roman"/>
                          <a:cs typeface="Times New Roman"/>
                        </a:rPr>
                        <a:t>20319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11362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>
                          <a:latin typeface="Times New Roman"/>
                          <a:ea typeface="Times New Roman"/>
                          <a:cs typeface="Times New Roman"/>
                        </a:rPr>
                        <a:t>5890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4700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3192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2900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12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4074560</a:t>
                      </a: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39198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19339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12773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7388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4407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4100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5559552" y="914400"/>
            <a:ext cx="3267456" cy="438912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with Identical GPUs : Experimental Results (I)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FE3B10-15D6-4729-A753-25E0716EA5B6}" type="slidenum">
              <a:rPr lang="en-US" altLang="ja-JP" smtClean="0"/>
              <a:pPr>
                <a:defRPr/>
              </a:pPr>
              <a:t>11</a:t>
            </a:fld>
            <a:endParaRPr lang="en-US" altLang="ja-JP" dirty="0"/>
          </a:p>
        </p:txBody>
      </p:sp>
      <p:sp>
        <p:nvSpPr>
          <p:cNvPr id="6" name="TextBox 5"/>
          <p:cNvSpPr txBox="1"/>
          <p:nvPr/>
        </p:nvSpPr>
        <p:spPr>
          <a:xfrm>
            <a:off x="829056" y="5413248"/>
            <a:ext cx="7181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Node: A quad-core Xeon, 2.4GHz, 48GB RAM + 2x NVIDIA Fermi C2050 GPU with 3GB RAM each.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6729984" y="920496"/>
            <a:ext cx="2133600" cy="438912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with Identical GPUs : Experimental Results (II)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FE3B10-15D6-4729-A753-25E0716EA5B6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  <p:sp>
        <p:nvSpPr>
          <p:cNvPr id="9" name="TextBox 8"/>
          <p:cNvSpPr txBox="1"/>
          <p:nvPr/>
        </p:nvSpPr>
        <p:spPr>
          <a:xfrm>
            <a:off x="4962144" y="5705856"/>
            <a:ext cx="332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Performance: 4-GPU cluster is optimal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95072" y="1135380"/>
            <a:ext cx="4113085" cy="5241786"/>
            <a:chOff x="195072" y="1135380"/>
            <a:chExt cx="4113085" cy="5241786"/>
          </a:xfrm>
        </p:grpSpPr>
        <p:sp>
          <p:nvSpPr>
            <p:cNvPr id="8" name="TextBox 7"/>
            <p:cNvSpPr txBox="1"/>
            <p:nvPr/>
          </p:nvSpPr>
          <p:spPr>
            <a:xfrm>
              <a:off x="195072" y="5669280"/>
              <a:ext cx="38282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Performance: 3-node CPU cluster vs. 2 GPUs</a:t>
              </a:r>
              <a:endParaRPr lang="en-US" sz="2000" b="1" dirty="0">
                <a:latin typeface="+mj-lt"/>
              </a:endParaRPr>
            </a:p>
          </p:txBody>
        </p:sp>
        <p:graphicFrame>
          <p:nvGraphicFramePr>
            <p:cNvPr id="12" name="Chart 11"/>
            <p:cNvGraphicFramePr/>
            <p:nvPr/>
          </p:nvGraphicFramePr>
          <p:xfrm>
            <a:off x="202882" y="1135380"/>
            <a:ext cx="4105275" cy="4343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aphicFrame>
        <p:nvGraphicFramePr>
          <p:cNvPr id="25" name="Chart 24"/>
          <p:cNvGraphicFramePr/>
          <p:nvPr/>
        </p:nvGraphicFramePr>
        <p:xfrm>
          <a:off x="4340352" y="1012507"/>
          <a:ext cx="4425696" cy="4412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2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with Different GPUs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OpenFOAM employs task parallelism, where the input data is partitioned and assigned to different MPI processes</a:t>
            </a:r>
          </a:p>
          <a:p>
            <a:endParaRPr lang="en-US" dirty="0" smtClean="0"/>
          </a:p>
          <a:p>
            <a:pPr algn="just"/>
            <a:r>
              <a:rPr lang="en-US" dirty="0" smtClean="0"/>
              <a:t>Nodes do not have GPUs or the GPUs have different compute capabilities</a:t>
            </a:r>
          </a:p>
          <a:p>
            <a:endParaRPr lang="en-US" dirty="0" smtClean="0"/>
          </a:p>
          <a:p>
            <a:pPr algn="just"/>
            <a:r>
              <a:rPr lang="en-US" dirty="0" smtClean="0"/>
              <a:t>Iterative algorithms: Uniform domain decomposition can lead to imbalance and suboptimal performance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FE3B10-15D6-4729-A753-25E0716EA5B6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311891"/>
            <a:ext cx="7837963" cy="609600"/>
          </a:xfrm>
        </p:spPr>
        <p:txBody>
          <a:bodyPr/>
          <a:lstStyle/>
          <a:p>
            <a:r>
              <a:rPr lang="en-US" dirty="0" smtClean="0"/>
              <a:t>Heterogeneous cluster : Case </a:t>
            </a:r>
            <a:br>
              <a:rPr lang="en-US" dirty="0" smtClean="0"/>
            </a:br>
            <a:r>
              <a:rPr lang="en-US" dirty="0" smtClean="0"/>
              <a:t>for suboptimal performance for Iterative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FE3B10-15D6-4729-A753-25E0716EA5B6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8314" y="1402461"/>
            <a:ext cx="3521921" cy="321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7325" y="5146358"/>
            <a:ext cx="25717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974336" y="1828800"/>
            <a:ext cx="38160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Iterative convergence algorithms: Creates parallel tasks that communicate with each other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P0 and P1 : Higher compute capability when compared to P2 and P3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Suboptimal performance when data equally partitioned</a:t>
            </a:r>
            <a:r>
              <a:rPr lang="en-US" dirty="0" smtClean="0"/>
              <a:t>: P0 and P2 complete the computations and wait for P2 and P3 to finish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219" y="299699"/>
            <a:ext cx="7315200" cy="609600"/>
          </a:xfrm>
        </p:spPr>
        <p:txBody>
          <a:bodyPr/>
          <a:lstStyle/>
          <a:p>
            <a:r>
              <a:rPr lang="en-US" dirty="0" smtClean="0"/>
              <a:t>Case for Dynamic data partitioning</a:t>
            </a:r>
            <a:br>
              <a:rPr lang="en-US" dirty="0" smtClean="0"/>
            </a:br>
            <a:r>
              <a:rPr lang="en-US" dirty="0" smtClean="0"/>
              <a:t>on Heterogeneous clusters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FE3B10-15D6-4729-A753-25E0716EA5B6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  <p:grpSp>
        <p:nvGrpSpPr>
          <p:cNvPr id="14" name="Group 13"/>
          <p:cNvGrpSpPr/>
          <p:nvPr/>
        </p:nvGrpSpPr>
        <p:grpSpPr>
          <a:xfrm>
            <a:off x="268986" y="1597533"/>
            <a:ext cx="8631174" cy="4210622"/>
            <a:chOff x="268986" y="1597533"/>
            <a:chExt cx="8631174" cy="4210622"/>
          </a:xfrm>
        </p:grpSpPr>
        <p:pic>
          <p:nvPicPr>
            <p:cNvPr id="10752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8986" y="1597533"/>
              <a:ext cx="3521921" cy="3218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52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37632" y="1642682"/>
              <a:ext cx="3462528" cy="2867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ight Arrow 8"/>
            <p:cNvSpPr/>
            <p:nvPr/>
          </p:nvSpPr>
          <p:spPr bwMode="auto">
            <a:xfrm>
              <a:off x="4218432" y="3060192"/>
              <a:ext cx="1097280" cy="5242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89248" y="2316480"/>
              <a:ext cx="15849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Runtime analysis +</a:t>
              </a:r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Repartitioning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pic>
          <p:nvPicPr>
            <p:cNvPr id="107526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7997" y="5341430"/>
              <a:ext cx="257175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7527" name="Object 7"/>
            <p:cNvGraphicFramePr>
              <a:graphicFrameLocks noChangeAspect="1"/>
            </p:cNvGraphicFramePr>
            <p:nvPr/>
          </p:nvGraphicFramePr>
          <p:xfrm>
            <a:off x="4269994" y="4998720"/>
            <a:ext cx="774700" cy="258318"/>
          </p:xfrm>
          <a:graphic>
            <a:graphicData uri="http://schemas.openxmlformats.org/presentationml/2006/ole">
              <p:oleObj spid="_x0000_s107527" name="Visio" r:id="rId7" imgW="774408" imgH="268591" progId="Visio.Drawing.11">
                <p:link updateAutomatic="1"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static partitioning based on compute power of nodes?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Inaccurate prediction</a:t>
            </a:r>
            <a:r>
              <a:rPr lang="en-US" dirty="0" smtClean="0"/>
              <a:t> of optimal data partitioning, especially when GPUs with different memory bandwidths, cache levels and processing elements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Multi-tenancy</a:t>
            </a:r>
            <a:r>
              <a:rPr lang="en-US" dirty="0" smtClean="0"/>
              <a:t> makes the prediction even harder.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Data-aware scheduling scheme </a:t>
            </a:r>
            <a:r>
              <a:rPr lang="en-US" dirty="0" smtClean="0"/>
              <a:t>(selection of computation to be offloaded to the GPU is done at runtime) makes it even more complex.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FE3B10-15D6-4729-A753-25E0716EA5B6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Data repartitioning system </a:t>
            </a:r>
            <a:br>
              <a:rPr lang="en-US" dirty="0" smtClean="0"/>
            </a:br>
            <a:r>
              <a:rPr lang="en-US" dirty="0" smtClean="0"/>
              <a:t>works?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FE3B10-15D6-4729-A753-25E0716EA5B6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  <p:pic>
        <p:nvPicPr>
          <p:cNvPr id="133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010" y="955167"/>
            <a:ext cx="663892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Data repartitioning system </a:t>
            </a:r>
            <a:br>
              <a:rPr lang="en-US" dirty="0" smtClean="0"/>
            </a:br>
            <a:r>
              <a:rPr lang="en-US" dirty="0" smtClean="0"/>
              <a:t>works?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FE3B10-15D6-4729-A753-25E0716EA5B6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  <p:pic>
        <p:nvPicPr>
          <p:cNvPr id="140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486" y="961454"/>
            <a:ext cx="732472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for Imbalance Analysis : In context of OpenFOAM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FE3B10-15D6-4729-A753-25E0716EA5B6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78256" y="1079500"/>
            <a:ext cx="8327644" cy="52832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Low communication overhead </a:t>
            </a:r>
          </a:p>
          <a:p>
            <a:pPr>
              <a:buNone/>
            </a:pPr>
            <a:r>
              <a:rPr lang="en-US" dirty="0" smtClean="0"/>
              <a:t>With Unequal partitions: No significant </a:t>
            </a:r>
            <a:r>
              <a:rPr lang="en-US" dirty="0" err="1" smtClean="0"/>
              <a:t>comm</a:t>
            </a:r>
            <a:r>
              <a:rPr lang="en-US" baseline="30000" dirty="0" err="1" smtClean="0"/>
              <a:t>n</a:t>
            </a:r>
            <a:r>
              <a:rPr lang="en-US" dirty="0" smtClean="0"/>
              <a:t> overhead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Weighted mean </a:t>
            </a:r>
            <a:r>
              <a:rPr lang="en-US" dirty="0" smtClean="0"/>
              <a:t>(t</a:t>
            </a:r>
            <a:r>
              <a:rPr lang="en-US" baseline="30000" dirty="0" smtClean="0"/>
              <a:t>w</a:t>
            </a:r>
            <a:r>
              <a:rPr lang="en-US" dirty="0" smtClean="0"/>
              <a:t>) = ∑ (T[node] * x[node]) / ∑ (x[node])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If T[node] &lt; t</a:t>
            </a:r>
            <a:r>
              <a:rPr lang="en-US" baseline="30000" dirty="0" smtClean="0"/>
              <a:t>w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Increase the partitioning ratio on P[node]</a:t>
            </a:r>
          </a:p>
          <a:p>
            <a:pPr>
              <a:buNone/>
            </a:pPr>
            <a:r>
              <a:rPr lang="en-US" dirty="0" smtClean="0"/>
              <a:t>else</a:t>
            </a:r>
          </a:p>
          <a:p>
            <a:pPr>
              <a:buNone/>
            </a:pPr>
            <a:r>
              <a:rPr lang="en-US" dirty="0" smtClean="0"/>
              <a:t>    Decrease the partitioning ratio on P[node]</a:t>
            </a:r>
          </a:p>
          <a:p>
            <a:pPr>
              <a:buNone/>
            </a:pPr>
            <a:r>
              <a:rPr lang="en-US" dirty="0" smtClean="0"/>
              <a:t>    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16862" y="1036320"/>
          <a:ext cx="7900418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2758"/>
                <a:gridCol w="1107409"/>
                <a:gridCol w="1119227"/>
                <a:gridCol w="1182624"/>
                <a:gridCol w="2438400"/>
              </a:tblGrid>
              <a:tr h="369824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rgbClr val="00B0F0"/>
                          </a:solidFill>
                        </a:rPr>
                        <a:t>Processes</a:t>
                      </a:r>
                      <a:endParaRPr lang="en-US" sz="20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P[0]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P[1]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P[2]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P[3]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rgbClr val="00B0F0"/>
                          </a:solidFill>
                        </a:rPr>
                        <a:t>Data</a:t>
                      </a:r>
                      <a:r>
                        <a:rPr lang="en-US" sz="2000" b="1" baseline="0" dirty="0" smtClean="0">
                          <a:solidFill>
                            <a:srgbClr val="00B0F0"/>
                          </a:solidFill>
                        </a:rPr>
                        <a:t> Ratio</a:t>
                      </a:r>
                      <a:endParaRPr lang="en-US" sz="20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x[0]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x[1]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x[2]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x[3]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rgbClr val="00B0F0"/>
                          </a:solidFill>
                        </a:rPr>
                        <a:t>Compute Time</a:t>
                      </a:r>
                      <a:endParaRPr lang="en-US" sz="20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T[0]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T[1]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T[2]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T[3]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OpenFOAM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OpenFOAM stands for:</a:t>
            </a:r>
          </a:p>
          <a:p>
            <a:pPr lvl="1"/>
            <a:r>
              <a:rPr lang="en-US" dirty="0" smtClean="0"/>
              <a:t>‘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pen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ield 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perations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nd 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anipulation’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Consists of a library of efficient CFD related C++ modules</a:t>
            </a:r>
          </a:p>
          <a:p>
            <a:endParaRPr lang="en-US" dirty="0" smtClean="0"/>
          </a:p>
          <a:p>
            <a:r>
              <a:rPr lang="en-US" dirty="0" smtClean="0"/>
              <a:t>These can be combined together to create</a:t>
            </a:r>
          </a:p>
          <a:p>
            <a:pPr lvl="1"/>
            <a:r>
              <a:rPr lang="en-US" i="1" dirty="0" smtClean="0"/>
              <a:t>solvers</a:t>
            </a:r>
          </a:p>
          <a:p>
            <a:pPr lvl="1"/>
            <a:r>
              <a:rPr lang="en-US" i="1" dirty="0" smtClean="0"/>
              <a:t>utilities</a:t>
            </a:r>
            <a:r>
              <a:rPr lang="en-US" sz="1600" b="1" i="1" dirty="0" smtClean="0"/>
              <a:t> </a:t>
            </a:r>
            <a:r>
              <a:rPr lang="en-US" b="1" i="1" dirty="0" smtClean="0"/>
              <a:t> </a:t>
            </a:r>
            <a:r>
              <a:rPr lang="en-US" dirty="0" smtClean="0"/>
              <a:t>(for example pre/post-processing, mesh checking, manipulation, conversion, etc)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FE3B10-15D6-4729-A753-25E0716EA5B6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Repartitioning: Experimental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FE3B10-15D6-4729-A753-25E0716EA5B6}" type="slidenum">
              <a:rPr lang="en-US" altLang="ja-JP" smtClean="0"/>
              <a:pPr>
                <a:defRPr/>
              </a:pPr>
              <a:t>20</a:t>
            </a:fld>
            <a:endParaRPr lang="en-US" altLang="ja-JP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06474" y="1718489"/>
          <a:ext cx="7225589" cy="3585035"/>
        </p:xfrm>
        <a:graphic>
          <a:graphicData uri="http://schemas.openxmlformats.org/drawingml/2006/table">
            <a:tbl>
              <a:tblPr/>
              <a:tblGrid>
                <a:gridCol w="1671097"/>
                <a:gridCol w="1636554"/>
                <a:gridCol w="1958969"/>
                <a:gridCol w="1958969"/>
              </a:tblGrid>
              <a:tr h="576138">
                <a:tc row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 cap="all" dirty="0">
                          <a:latin typeface="+mj-lt"/>
                          <a:ea typeface="Times New Roman"/>
                          <a:cs typeface="Times New Roman"/>
                        </a:rPr>
                        <a:t>Problem Size</a:t>
                      </a:r>
                      <a:endParaRPr lang="en-US" sz="2000" b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 cap="all">
                          <a:latin typeface="+mj-lt"/>
                          <a:ea typeface="Times New Roman"/>
                          <a:cs typeface="Times New Roman"/>
                        </a:rPr>
                        <a:t>Average Time per Iteration(MS)</a:t>
                      </a:r>
                      <a:endParaRPr lang="en-US" sz="2000" b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83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latin typeface="+mj-lt"/>
                          <a:ea typeface="Times New Roman"/>
                          <a:cs typeface="Times New Roman"/>
                        </a:rPr>
                        <a:t>Work load equally balanced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>
                          <a:latin typeface="+mj-lt"/>
                          <a:ea typeface="Times New Roman"/>
                          <a:cs typeface="Times New Roman"/>
                        </a:rPr>
                        <a:t>Static partitioning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latin typeface="+mj-lt"/>
                          <a:ea typeface="Times New Roman"/>
                          <a:cs typeface="Times New Roman"/>
                        </a:rPr>
                        <a:t>Dynamic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latin typeface="+mj-lt"/>
                          <a:ea typeface="Times New Roman"/>
                          <a:cs typeface="Times New Roman"/>
                        </a:rPr>
                        <a:t>repartitioning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7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0" dirty="0">
                          <a:latin typeface="+mj-lt"/>
                          <a:ea typeface="Times New Roman"/>
                          <a:cs typeface="Times New Roman"/>
                        </a:rPr>
                        <a:t>159500</a:t>
                      </a: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latin typeface="+mj-lt"/>
                          <a:ea typeface="Times New Roman"/>
                          <a:cs typeface="Times New Roman"/>
                        </a:rPr>
                        <a:t>1.9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>
                          <a:latin typeface="+mj-lt"/>
                          <a:ea typeface="Times New Roman"/>
                          <a:cs typeface="Times New Roman"/>
                        </a:rPr>
                        <a:t>1.9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>
                          <a:latin typeface="+mj-lt"/>
                          <a:ea typeface="Times New Roman"/>
                          <a:cs typeface="Times New Roman"/>
                        </a:rPr>
                        <a:t>1.9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7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0" dirty="0">
                          <a:latin typeface="+mj-lt"/>
                          <a:ea typeface="Times New Roman"/>
                          <a:cs typeface="Times New Roman"/>
                        </a:rPr>
                        <a:t>318500</a:t>
                      </a: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latin typeface="+mj-lt"/>
                          <a:ea typeface="Times New Roman"/>
                          <a:cs typeface="Times New Roman"/>
                        </a:rPr>
                        <a:t>2.4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latin typeface="+mj-lt"/>
                          <a:ea typeface="Times New Roman"/>
                          <a:cs typeface="Times New Roman"/>
                        </a:rPr>
                        <a:t>2.2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>
                          <a:latin typeface="+mj-lt"/>
                          <a:ea typeface="Times New Roman"/>
                          <a:cs typeface="Times New Roman"/>
                        </a:rPr>
                        <a:t>2.2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7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0">
                          <a:latin typeface="+mj-lt"/>
                          <a:ea typeface="Times New Roman"/>
                          <a:cs typeface="Times New Roman"/>
                        </a:rPr>
                        <a:t>637000</a:t>
                      </a: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latin typeface="+mj-lt"/>
                          <a:ea typeface="Times New Roman"/>
                          <a:cs typeface="Times New Roman"/>
                        </a:rPr>
                        <a:t>2.85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latin typeface="+mj-lt"/>
                          <a:ea typeface="Times New Roman"/>
                          <a:cs typeface="Times New Roman"/>
                        </a:rPr>
                        <a:t>2.7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latin typeface="+mj-lt"/>
                          <a:ea typeface="Times New Roman"/>
                          <a:cs typeface="Times New Roman"/>
                        </a:rPr>
                        <a:t>2.35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7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0">
                          <a:latin typeface="+mj-lt"/>
                          <a:ea typeface="Times New Roman"/>
                          <a:cs typeface="Times New Roman"/>
                        </a:rPr>
                        <a:t>955000</a:t>
                      </a: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latin typeface="+mj-lt"/>
                          <a:ea typeface="Times New Roman"/>
                          <a:cs typeface="Times New Roman"/>
                        </a:rPr>
                        <a:t>5.9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latin typeface="+mj-lt"/>
                          <a:ea typeface="Times New Roman"/>
                          <a:cs typeface="Times New Roman"/>
                        </a:rPr>
                        <a:t>3.15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latin typeface="+mj-lt"/>
                          <a:ea typeface="Times New Roman"/>
                          <a:cs typeface="Times New Roman"/>
                        </a:rPr>
                        <a:t>2.75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7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0">
                          <a:latin typeface="+mj-lt"/>
                          <a:ea typeface="Times New Roman"/>
                          <a:cs typeface="Times New Roman"/>
                        </a:rPr>
                        <a:t>2852160</a:t>
                      </a: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>
                          <a:latin typeface="+mj-lt"/>
                          <a:ea typeface="Times New Roman"/>
                          <a:cs typeface="Times New Roman"/>
                        </a:rPr>
                        <a:t>13.05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latin typeface="+mj-lt"/>
                          <a:ea typeface="Times New Roman"/>
                          <a:cs typeface="Times New Roman"/>
                        </a:rPr>
                        <a:t>6.1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latin typeface="+mj-lt"/>
                          <a:ea typeface="Times New Roman"/>
                          <a:cs typeface="Times New Roman"/>
                        </a:rPr>
                        <a:t>5.8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7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0">
                          <a:latin typeface="+mj-lt"/>
                          <a:ea typeface="Times New Roman"/>
                          <a:cs typeface="Times New Roman"/>
                        </a:rPr>
                        <a:t>4074560</a:t>
                      </a: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>
                          <a:latin typeface="+mj-lt"/>
                          <a:ea typeface="Times New Roman"/>
                          <a:cs typeface="Times New Roman"/>
                        </a:rPr>
                        <a:t>25.5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latin typeface="+mj-lt"/>
                          <a:ea typeface="Times New Roman"/>
                          <a:cs typeface="Times New Roman"/>
                        </a:rPr>
                        <a:t>8.2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latin typeface="+mj-lt"/>
                          <a:ea typeface="Times New Roman"/>
                          <a:cs typeface="Times New Roman"/>
                        </a:rPr>
                        <a:t>7.2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2368" y="5380892"/>
            <a:ext cx="82647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1" dirty="0" smtClean="0">
                <a:latin typeface="+mj-lt"/>
              </a:rPr>
              <a:t>Node 1 contains 2 CPU cores + 2 C2050 Fermi</a:t>
            </a:r>
          </a:p>
          <a:p>
            <a:pPr algn="l"/>
            <a:r>
              <a:rPr lang="en-US" sz="2200" b="1" dirty="0" smtClean="0">
                <a:latin typeface="+mj-lt"/>
              </a:rPr>
              <a:t>Node 2 contains 4 CPU cores</a:t>
            </a:r>
          </a:p>
          <a:p>
            <a:pPr algn="l"/>
            <a:r>
              <a:rPr lang="en-US" sz="2200" b="1" dirty="0" smtClean="0">
                <a:latin typeface="+mj-lt"/>
              </a:rPr>
              <a:t>Node 3 contains 2 CPU cores + 2 Tesla C1060</a:t>
            </a:r>
            <a:endParaRPr lang="en-US" sz="2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OpenFOAM solver to a GPU-based heterogeneous cluster. Learning can be extended to other solvers with similar characteristics (domain decomposition, Iterative, sparse computations)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For a large problem size, </a:t>
            </a:r>
            <a:r>
              <a:rPr lang="en-US" dirty="0" smtClean="0">
                <a:solidFill>
                  <a:srgbClr val="FF0000"/>
                </a:solidFill>
              </a:rPr>
              <a:t>speedup of around 4x </a:t>
            </a:r>
            <a:r>
              <a:rPr lang="en-US" dirty="0" smtClean="0"/>
              <a:t>on a GPU based cluster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Imbalance in GPU clusters caused by fast evolution of GPUs, and propose a run-time analyzer to </a:t>
            </a:r>
            <a:r>
              <a:rPr lang="en-US" dirty="0" smtClean="0">
                <a:solidFill>
                  <a:srgbClr val="FF0000"/>
                </a:solidFill>
              </a:rPr>
              <a:t>dynamically load balance </a:t>
            </a:r>
            <a:r>
              <a:rPr lang="en-US" dirty="0" smtClean="0"/>
              <a:t>the computation by </a:t>
            </a:r>
            <a:r>
              <a:rPr lang="en-US" dirty="0" smtClean="0">
                <a:solidFill>
                  <a:srgbClr val="FF0000"/>
                </a:solidFill>
              </a:rPr>
              <a:t>repartitioning the input data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FE3B10-15D6-4729-A753-25E0716EA5B6}" type="slidenum">
              <a:rPr lang="en-US" altLang="ja-JP" smtClean="0"/>
              <a:pPr>
                <a:defRPr/>
              </a:pPr>
              <a:t>21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Scale up to a larger cluster and perform experiments with multi-tenancy in the cluster</a:t>
            </a:r>
          </a:p>
          <a:p>
            <a:endParaRPr lang="en-US" dirty="0" smtClean="0"/>
          </a:p>
          <a:p>
            <a:endParaRPr lang="en-US" dirty="0" smtClean="0"/>
          </a:p>
          <a:p>
            <a:pPr algn="just"/>
            <a:r>
              <a:rPr lang="en-US" dirty="0" smtClean="0"/>
              <a:t>Extend this work to incremental data repartitioning without restarting the application</a:t>
            </a:r>
          </a:p>
          <a:p>
            <a:endParaRPr lang="en-US" dirty="0" smtClean="0"/>
          </a:p>
          <a:p>
            <a:endParaRPr lang="en-US" dirty="0" smtClean="0"/>
          </a:p>
          <a:p>
            <a:pPr algn="just"/>
            <a:r>
              <a:rPr lang="en-US" dirty="0" smtClean="0"/>
              <a:t>Introduce a sophisticated model for imbalance analysis to support large sub-set of applications.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FE3B10-15D6-4729-A753-25E0716EA5B6}" type="slidenum">
              <a:rPr lang="en-US" altLang="ja-JP" smtClean="0"/>
              <a:pPr>
                <a:defRPr/>
              </a:pPr>
              <a:t>22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FE3B10-15D6-4729-A753-25E0716EA5B6}" type="slidenum">
              <a:rPr lang="en-US" altLang="ja-JP" smtClean="0"/>
              <a:pPr>
                <a:defRPr/>
              </a:pPr>
              <a:t>23</a:t>
            </a:fld>
            <a:endParaRPr lang="en-US" altLang="ja-JP"/>
          </a:p>
        </p:txBody>
      </p:sp>
      <p:sp>
        <p:nvSpPr>
          <p:cNvPr id="6" name="Title 4"/>
          <p:cNvSpPr txBox="1">
            <a:spLocks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You!</a:t>
            </a:r>
            <a:endParaRPr kumimoji="1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9A105D-14A0-40E5-87A3-7A35588D4AA3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2251"/>
            <a:ext cx="7839456" cy="609600"/>
          </a:xfrm>
        </p:spPr>
        <p:txBody>
          <a:bodyPr/>
          <a:lstStyle/>
          <a:p>
            <a:r>
              <a:rPr lang="en-US" dirty="0" smtClean="0"/>
              <a:t>OpenFOAM Application Domain: Examples</a:t>
            </a:r>
            <a:endParaRPr lang="en-US" dirty="0"/>
          </a:p>
        </p:txBody>
      </p:sp>
      <p:pic>
        <p:nvPicPr>
          <p:cNvPr id="1300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9911" y="1194815"/>
            <a:ext cx="2987041" cy="298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264" y="848678"/>
            <a:ext cx="3199902" cy="246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6093" y="3694295"/>
            <a:ext cx="3482340" cy="31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52672" y="682752"/>
            <a:ext cx="4535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Buoyancy driven flow: </a:t>
            </a:r>
          </a:p>
          <a:p>
            <a:r>
              <a:rPr lang="en-US" b="1" dirty="0" smtClean="0">
                <a:latin typeface="+mj-lt"/>
              </a:rPr>
              <a:t>Temperature flow</a:t>
            </a:r>
            <a:endParaRPr lang="en-US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096" y="3657600"/>
            <a:ext cx="3267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Fluid Structure Interaction</a:t>
            </a:r>
            <a:endParaRPr lang="en-US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4192" y="4779264"/>
            <a:ext cx="2755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Modeling capabilities used by aerospace, automotive, biomedical, energy and processing industries.</a:t>
            </a:r>
            <a:endParaRPr lang="en-US" b="1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9A105D-14A0-40E5-87A3-7A35588D4AA3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5216" y="304800"/>
            <a:ext cx="7315200" cy="609600"/>
          </a:xfrm>
        </p:spPr>
        <p:txBody>
          <a:bodyPr/>
          <a:lstStyle/>
          <a:p>
            <a:r>
              <a:rPr lang="en-US" dirty="0" smtClean="0"/>
              <a:t>OpenFOAM on a CPU clustered version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5315712"/>
            <a:ext cx="9400032" cy="1341120"/>
          </a:xfrm>
          <a:prstGeom prst="rect">
            <a:avLst/>
          </a:prstGeom>
        </p:spPr>
        <p:txBody>
          <a:bodyPr/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400" dirty="0" smtClean="0">
                <a:latin typeface="+mj-lt"/>
              </a:rPr>
              <a:t>Domain decomposition: </a:t>
            </a:r>
            <a:r>
              <a:rPr kumimoji="1" lang="en-US" sz="24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Mesh and</a:t>
            </a:r>
            <a:r>
              <a:rPr kumimoji="1" lang="en-US" sz="2400" b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associated fields are decomposed. </a:t>
            </a:r>
          </a:p>
          <a:p>
            <a:pPr marL="342900" lvl="0" indent="-342900" algn="l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400" dirty="0" smtClean="0">
                <a:latin typeface="+mj-lt"/>
              </a:rPr>
              <a:t>Scotch Practitioner</a:t>
            </a:r>
            <a:endParaRPr lang="en-US" sz="2400" dirty="0">
              <a:latin typeface="+mj-lt"/>
            </a:endParaRPr>
          </a:p>
        </p:txBody>
      </p:sp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5648" y="981075"/>
            <a:ext cx="54197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GPU based cluster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FE3B10-15D6-4729-A753-25E0716EA5B6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47232" y="1359408"/>
            <a:ext cx="2828544" cy="4224528"/>
          </a:xfrm>
        </p:spPr>
        <p:txBody>
          <a:bodyPr/>
          <a:lstStyle/>
          <a:p>
            <a:r>
              <a:rPr lang="en-US" dirty="0" smtClean="0"/>
              <a:t>Each node: Quad-core 2.4GHz processor and 48GB RAM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Performance degradation with increasing data size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6592" y="963168"/>
            <a:ext cx="5071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B0F0"/>
                </a:solidFill>
                <a:latin typeface="+mj-lt"/>
              </a:rPr>
              <a:t>OpenFOAM solver on a CPU based cluster</a:t>
            </a:r>
            <a:endParaRPr lang="en-US" b="1" dirty="0">
              <a:solidFill>
                <a:srgbClr val="00B0F0"/>
              </a:solidFill>
              <a:latin typeface="+mj-lt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986598" y="1434274"/>
          <a:ext cx="4499801" cy="4612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4571"/>
            <a:ext cx="7569200" cy="4800600"/>
          </a:xfrm>
        </p:spPr>
        <p:txBody>
          <a:bodyPr/>
          <a:lstStyle/>
          <a:p>
            <a:r>
              <a:rPr lang="en-US" dirty="0" smtClean="0"/>
              <a:t>Ported a key OpenFOAM solver to CUDA.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Compared performance of OpenFOAM solvers on CPU and GPU based clusters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 Around 4 times faster on GPU based cluster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/>
              <a:t>Solved the imbalance due to different GPU generations in the cluster. </a:t>
            </a:r>
          </a:p>
          <a:p>
            <a:pPr lvl="1"/>
            <a:r>
              <a:rPr lang="en-US" dirty="0" smtClean="0"/>
              <a:t>A run-time analyzer to </a:t>
            </a:r>
            <a:r>
              <a:rPr lang="en-US" dirty="0" smtClean="0">
                <a:solidFill>
                  <a:srgbClr val="FF0000"/>
                </a:solidFill>
              </a:rPr>
              <a:t>dynamically load balance </a:t>
            </a:r>
            <a:r>
              <a:rPr lang="en-US" dirty="0" smtClean="0"/>
              <a:t>the computation by repartitioning the input data.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FE3B10-15D6-4729-A753-25E0716EA5B6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54" y="202163"/>
            <a:ext cx="8558754" cy="609600"/>
          </a:xfrm>
        </p:spPr>
        <p:txBody>
          <a:bodyPr/>
          <a:lstStyle/>
          <a:p>
            <a:r>
              <a:rPr lang="en-US" dirty="0" smtClean="0"/>
              <a:t>How We Went About Designing the Framework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FE3B10-15D6-4729-A753-25E0716EA5B6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  <p:sp>
        <p:nvSpPr>
          <p:cNvPr id="17" name="TextBox 16"/>
          <p:cNvSpPr txBox="1"/>
          <p:nvPr/>
        </p:nvSpPr>
        <p:spPr>
          <a:xfrm>
            <a:off x="2320892" y="1358900"/>
            <a:ext cx="3975768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Profiled representative workloads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16590" y="2197100"/>
            <a:ext cx="3235181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Computational Bottlenecks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92124" y="3060700"/>
            <a:ext cx="5487657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CUDA implementation for clustered application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2335" y="3873500"/>
            <a:ext cx="8039573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accent3"/>
                </a:solidFill>
              </a:rPr>
              <a:t>Imbalance due to different generation of GPUs or nodes without GPU 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2183" y="4711700"/>
            <a:ext cx="7855913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3"/>
                </a:solidFill>
              </a:rPr>
              <a:t>Load balance the computations by repartitioning the input data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22" name="Down Arrow 21"/>
          <p:cNvSpPr/>
          <p:nvPr/>
        </p:nvSpPr>
        <p:spPr bwMode="auto">
          <a:xfrm>
            <a:off x="4229100" y="1879600"/>
            <a:ext cx="381000" cy="228600"/>
          </a:xfrm>
          <a:prstGeom prst="downArrow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3" name="Down Arrow 22"/>
          <p:cNvSpPr/>
          <p:nvPr/>
        </p:nvSpPr>
        <p:spPr bwMode="auto">
          <a:xfrm>
            <a:off x="4241800" y="2730500"/>
            <a:ext cx="381000" cy="228600"/>
          </a:xfrm>
          <a:prstGeom prst="downArrow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4" name="Down Arrow 23"/>
          <p:cNvSpPr/>
          <p:nvPr/>
        </p:nvSpPr>
        <p:spPr bwMode="auto">
          <a:xfrm>
            <a:off x="4254500" y="3556000"/>
            <a:ext cx="381000" cy="228600"/>
          </a:xfrm>
          <a:prstGeom prst="downArrow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5" name="Down Arrow 24"/>
          <p:cNvSpPr/>
          <p:nvPr/>
        </p:nvSpPr>
        <p:spPr bwMode="auto">
          <a:xfrm>
            <a:off x="4267200" y="4368800"/>
            <a:ext cx="381000" cy="228600"/>
          </a:xfrm>
          <a:prstGeom prst="downArrow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InterFOAM</a:t>
            </a:r>
            <a:r>
              <a:rPr lang="en-US" dirty="0" smtClean="0"/>
              <a:t> Application Profiling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FE3B10-15D6-4729-A753-25E0716EA5B6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  <p:sp>
        <p:nvSpPr>
          <p:cNvPr id="8" name="Oval 7"/>
          <p:cNvSpPr/>
          <p:nvPr/>
        </p:nvSpPr>
        <p:spPr bwMode="auto">
          <a:xfrm>
            <a:off x="438912" y="4133088"/>
            <a:ext cx="5059680" cy="1524000"/>
          </a:xfrm>
          <a:prstGeom prst="ellipse">
            <a:avLst/>
          </a:prstGeom>
          <a:noFill/>
          <a:ln w="19050" cap="flat" cmpd="sng" algn="ctr">
            <a:solidFill>
              <a:schemeClr val="tx2">
                <a:lumMod val="95000"/>
                <a:lumOff val="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graphicFrame>
        <p:nvGraphicFramePr>
          <p:cNvPr id="9" name="Object 1"/>
          <p:cNvGraphicFramePr>
            <a:graphicFrameLocks noChangeAspect="1"/>
          </p:cNvGraphicFramePr>
          <p:nvPr/>
        </p:nvGraphicFramePr>
        <p:xfrm>
          <a:off x="1170432" y="1670304"/>
          <a:ext cx="3633216" cy="3670672"/>
        </p:xfrm>
        <a:graphic>
          <a:graphicData uri="http://schemas.openxmlformats.org/presentationml/2006/ole">
            <p:oleObj spid="_x0000_s79875" name="Visio" r:id="rId4" imgW="1992259" imgH="2035243" progId="Visio.Drawing.11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33856" y="6205728"/>
            <a:ext cx="4059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  <a:ea typeface="+mn-ea"/>
                <a:sym typeface="Wingdings" pitchFamily="2" charset="2"/>
              </a:rPr>
              <a:t>Computational Bottleneck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54880" y="902208"/>
            <a:ext cx="43403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+mn-lt"/>
                <a:ea typeface="+mn-ea"/>
                <a:sym typeface="Wingdings" pitchFamily="2" charset="2"/>
              </a:rPr>
              <a:t> Straightaway porting on GPU  Additional data transfer per iteration.</a:t>
            </a:r>
          </a:p>
          <a:p>
            <a:pPr algn="just">
              <a:buFont typeface="Arial" pitchFamily="34" charset="0"/>
              <a:buChar char="•"/>
            </a:pPr>
            <a:endParaRPr lang="en-US" sz="2400" dirty="0" smtClean="0">
              <a:latin typeface="+mn-lt"/>
              <a:ea typeface="+mn-ea"/>
              <a:sym typeface="Wingdings" pitchFamily="2" charset="2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ym typeface="Wingdings" pitchFamily="2" charset="2"/>
              </a:rPr>
              <a:t> Avoid data transfer each </a:t>
            </a:r>
            <a:r>
              <a:rPr lang="en-US" sz="2400" dirty="0" err="1" smtClean="0">
                <a:sym typeface="Wingdings" pitchFamily="2" charset="2"/>
              </a:rPr>
              <a:t>iterationHigher</a:t>
            </a:r>
            <a:r>
              <a:rPr lang="en-US" sz="2400" dirty="0" smtClean="0">
                <a:sym typeface="Wingdings" pitchFamily="2" charset="2"/>
              </a:rPr>
              <a:t> granularity to 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port entire solver on the GPU</a:t>
            </a:r>
          </a:p>
          <a:p>
            <a:pPr algn="just"/>
            <a:endParaRPr lang="en-US" sz="2400" dirty="0" smtClean="0">
              <a:latin typeface="+mn-lt"/>
              <a:ea typeface="+mn-ea"/>
              <a:sym typeface="Wingdings" pitchFamily="2" charset="2"/>
            </a:endParaRPr>
          </a:p>
          <a:p>
            <a:pPr algn="just"/>
            <a:endParaRPr lang="en-US" sz="2400" dirty="0" smtClean="0">
              <a:latin typeface="+mn-lt"/>
              <a:ea typeface="+mn-ea"/>
              <a:sym typeface="Wingdings" pitchFamily="2" charset="2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>
            <a:off x="2560320" y="5949696"/>
            <a:ext cx="560832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PCG Solver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1085088"/>
            <a:ext cx="4035552" cy="5193792"/>
          </a:xfrm>
        </p:spPr>
        <p:txBody>
          <a:bodyPr/>
          <a:lstStyle/>
          <a:p>
            <a:r>
              <a:rPr lang="en-US" dirty="0" smtClean="0"/>
              <a:t>Iterative algorithm for solving linear systems</a:t>
            </a:r>
          </a:p>
          <a:p>
            <a:endParaRPr lang="en-US" dirty="0" smtClean="0"/>
          </a:p>
          <a:p>
            <a:r>
              <a:rPr lang="en-US" dirty="0" smtClean="0"/>
              <a:t>Solves Ax=b</a:t>
            </a:r>
          </a:p>
          <a:p>
            <a:endParaRPr lang="en-US" dirty="0" smtClean="0"/>
          </a:p>
          <a:p>
            <a:r>
              <a:rPr lang="en-US" dirty="0" smtClean="0"/>
              <a:t>Each iteration computes vector x and r, the residual r is checked for convergence.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FE3B10-15D6-4729-A753-25E0716EA5B6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6497" name="Object 1"/>
          <p:cNvGraphicFramePr>
            <a:graphicFrameLocks noChangeAspect="1"/>
          </p:cNvGraphicFramePr>
          <p:nvPr/>
        </p:nvGraphicFramePr>
        <p:xfrm>
          <a:off x="0" y="1463040"/>
          <a:ext cx="4885733" cy="4181856"/>
        </p:xfrm>
        <a:graphic>
          <a:graphicData uri="http://schemas.openxmlformats.org/presentationml/2006/ole">
            <p:oleObj spid="_x0000_s106497" name="Equation" r:id="rId4" imgW="2235200" imgH="19177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59.7|24|10.6"/>
</p:tagLst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74898</TotalTime>
  <Words>1022</Words>
  <Application>Microsoft Office PowerPoint</Application>
  <PresentationFormat>On-screen Show (4:3)</PresentationFormat>
  <Paragraphs>276</Paragraphs>
  <Slides>23</Slides>
  <Notes>21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標準デザイン</vt:lpstr>
      <vt:lpstr>C:\work\Projects\openfoam\diagrams\hetero_backup.vsd\Drawing\~Page-1\Sheet.60</vt:lpstr>
      <vt:lpstr>Visio</vt:lpstr>
      <vt:lpstr>Equation</vt:lpstr>
      <vt:lpstr>OpenFOAM on a GPU-based Heterogeneous Cluster</vt:lpstr>
      <vt:lpstr>OpenFOAM Overview</vt:lpstr>
      <vt:lpstr>OpenFOAM Application Domain: Examples</vt:lpstr>
      <vt:lpstr>OpenFOAM on a CPU clustered version</vt:lpstr>
      <vt:lpstr>Motivation for GPU based cluster</vt:lpstr>
      <vt:lpstr>This Paper</vt:lpstr>
      <vt:lpstr>How We Went About Designing the Framework </vt:lpstr>
      <vt:lpstr>InterFOAM Application Profiling</vt:lpstr>
      <vt:lpstr>PCG Solver</vt:lpstr>
      <vt:lpstr>InterFOAM on a GPU-based cluster </vt:lpstr>
      <vt:lpstr>Cluster with Identical GPUs : Experimental Results (I)</vt:lpstr>
      <vt:lpstr>Cluster with Identical GPUs : Experimental Results (II)</vt:lpstr>
      <vt:lpstr>Cluster with Different GPUs</vt:lpstr>
      <vt:lpstr>Heterogeneous cluster : Case  for suboptimal performance for Iterative methods</vt:lpstr>
      <vt:lpstr>Case for Dynamic data partitioning on Heterogeneous clusters</vt:lpstr>
      <vt:lpstr>Why not static partitioning based on compute power of nodes?</vt:lpstr>
      <vt:lpstr>How Data repartitioning system  works?</vt:lpstr>
      <vt:lpstr>How Data repartitioning system  works?</vt:lpstr>
      <vt:lpstr>Model for Imbalance Analysis : In context of OpenFOAM</vt:lpstr>
      <vt:lpstr>Data Repartitioning: Experimental Results</vt:lpstr>
      <vt:lpstr>Summary</vt:lpstr>
      <vt:lpstr>Future Work </vt:lpstr>
      <vt:lpstr>Slide 23</vt:lpstr>
    </vt:vector>
  </TitlesOfParts>
  <Company>NEC Laboratories America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rphull</dc:creator>
  <cp:lastModifiedBy>rphull</cp:lastModifiedBy>
  <cp:revision>4879</cp:revision>
  <dcterms:created xsi:type="dcterms:W3CDTF">2006-06-30T23:27:37Z</dcterms:created>
  <dcterms:modified xsi:type="dcterms:W3CDTF">2011-06-04T22:31:51Z</dcterms:modified>
</cp:coreProperties>
</file>