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37"/>
  </p:notesMasterIdLst>
  <p:sldIdLst>
    <p:sldId id="256" r:id="rId2"/>
    <p:sldId id="350" r:id="rId3"/>
    <p:sldId id="358" r:id="rId4"/>
    <p:sldId id="359" r:id="rId5"/>
    <p:sldId id="354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55" r:id="rId14"/>
    <p:sldId id="367" r:id="rId15"/>
    <p:sldId id="379" r:id="rId16"/>
    <p:sldId id="380" r:id="rId17"/>
    <p:sldId id="381" r:id="rId18"/>
    <p:sldId id="382" r:id="rId19"/>
    <p:sldId id="383" r:id="rId20"/>
    <p:sldId id="384" r:id="rId21"/>
    <p:sldId id="356" r:id="rId22"/>
    <p:sldId id="368" r:id="rId23"/>
    <p:sldId id="369" r:id="rId24"/>
    <p:sldId id="370" r:id="rId25"/>
    <p:sldId id="371" r:id="rId26"/>
    <p:sldId id="372" r:id="rId27"/>
    <p:sldId id="373" r:id="rId28"/>
    <p:sldId id="385" r:id="rId29"/>
    <p:sldId id="374" r:id="rId30"/>
    <p:sldId id="375" r:id="rId31"/>
    <p:sldId id="357" r:id="rId32"/>
    <p:sldId id="376" r:id="rId33"/>
    <p:sldId id="377" r:id="rId34"/>
    <p:sldId id="378" r:id="rId35"/>
    <p:sldId id="29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8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83" autoAdjust="0"/>
  </p:normalViewPr>
  <p:slideViewPr>
    <p:cSldViewPr snapToGrid="0"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resul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268456375838924"/>
          <c:y val="3.79310344827586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宋体"/>
              <a:ea typeface="宋体"/>
              <a:cs typeface="宋体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25503355704702E-2"/>
          <c:y val="0.20689655172413793"/>
          <c:w val="0.91275167785234901"/>
          <c:h val="0.33793103448275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transform!$G$1</c:f>
              <c:strCache>
                <c:ptCount val="1"/>
                <c:pt idx="0">
                  <c:v>Static Code Expansion (%)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transform!$A$2:$A$32</c:f>
              <c:strCache>
                <c:ptCount val="23"/>
                <c:pt idx="0">
                  <c:v>mergeSort</c:v>
                </c:pt>
                <c:pt idx="1">
                  <c:v>particles</c:v>
                </c:pt>
                <c:pt idx="2">
                  <c:v>Mandelbrot</c:v>
                </c:pt>
                <c:pt idx="3">
                  <c:v>eigenValues</c:v>
                </c:pt>
                <c:pt idx="4">
                  <c:v>tpacf</c:v>
                </c:pt>
                <c:pt idx="5">
                  <c:v>heartwall</c:v>
                </c:pt>
                <c:pt idx="6">
                  <c:v>particlfilter_naive</c:v>
                </c:pt>
                <c:pt idx="7">
                  <c:v>particlfilter_float</c:v>
                </c:pt>
                <c:pt idx="8">
                  <c:v>mummergpu</c:v>
                </c:pt>
                <c:pt idx="9">
                  <c:v>srad_v1</c:v>
                </c:pt>
                <c:pt idx="10">
                  <c:v>Myocyte</c:v>
                </c:pt>
                <c:pt idx="11">
                  <c:v>glass</c:v>
                </c:pt>
                <c:pt idx="12">
                  <c:v>julia</c:v>
                </c:pt>
                <c:pt idx="13">
                  <c:v>mcmc_sampler</c:v>
                </c:pt>
                <c:pt idx="14">
                  <c:v>whirligig</c:v>
                </c:pt>
                <c:pt idx="15">
                  <c:v>whitted</c:v>
                </c:pt>
                <c:pt idx="16">
                  <c:v>zoneplate</c:v>
                </c:pt>
                <c:pt idx="17">
                  <c:v>collision</c:v>
                </c:pt>
                <c:pt idx="18">
                  <c:v>progressivePhotonMap</c:v>
                </c:pt>
                <c:pt idx="19">
                  <c:v>mcrad</c:v>
                </c:pt>
                <c:pt idx="20">
                  <c:v>sphyraena</c:v>
                </c:pt>
                <c:pt idx="21">
                  <c:v>Renderer</c:v>
                </c:pt>
                <c:pt idx="22">
                  <c:v>mcx</c:v>
                </c:pt>
              </c:strCache>
            </c:strRef>
          </c:cat>
          <c:val>
            <c:numRef>
              <c:f>transform!$G$2:$G$32</c:f>
              <c:numCache>
                <c:formatCode>0.00</c:formatCode>
                <c:ptCount val="23"/>
                <c:pt idx="0">
                  <c:v>1.6718913270637348</c:v>
                </c:pt>
                <c:pt idx="1">
                  <c:v>2.3316062176165886</c:v>
                </c:pt>
                <c:pt idx="2">
                  <c:v>17.348703170028813</c:v>
                </c:pt>
                <c:pt idx="3">
                  <c:v>1.3455931823278755</c:v>
                </c:pt>
                <c:pt idx="4">
                  <c:v>4.8319327731092487</c:v>
                </c:pt>
                <c:pt idx="5">
                  <c:v>1.0695187165775444</c:v>
                </c:pt>
                <c:pt idx="6">
                  <c:v>30.967741935483861</c:v>
                </c:pt>
                <c:pt idx="7">
                  <c:v>2.7559055118110187</c:v>
                </c:pt>
                <c:pt idx="8">
                  <c:v>90.377697841726629</c:v>
                </c:pt>
                <c:pt idx="9">
                  <c:v>4.0209790209790208</c:v>
                </c:pt>
                <c:pt idx="10">
                  <c:v>14.196352263015299</c:v>
                </c:pt>
                <c:pt idx="11">
                  <c:v>11.56214367160775</c:v>
                </c:pt>
                <c:pt idx="12">
                  <c:v>29.041640065262108</c:v>
                </c:pt>
                <c:pt idx="13">
                  <c:v>11.289940828402356</c:v>
                </c:pt>
                <c:pt idx="14">
                  <c:v>16.986543128171185</c:v>
                </c:pt>
                <c:pt idx="15">
                  <c:v>8.3874559287437478</c:v>
                </c:pt>
                <c:pt idx="16">
                  <c:v>8.8313217544899736E-2</c:v>
                </c:pt>
                <c:pt idx="17">
                  <c:v>0.38684719535784229</c:v>
                </c:pt>
                <c:pt idx="18">
                  <c:v>1.4084507042253502</c:v>
                </c:pt>
                <c:pt idx="19">
                  <c:v>15.070298769771529</c:v>
                </c:pt>
                <c:pt idx="20">
                  <c:v>0.56908718415660253</c:v>
                </c:pt>
                <c:pt idx="21">
                  <c:v>58.94322845417237</c:v>
                </c:pt>
                <c:pt idx="22">
                  <c:v>86.912411227595541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14016"/>
        <c:axId val="83415808"/>
      </c:barChart>
      <c:catAx>
        <c:axId val="834140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8341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158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834140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36C8F78-679F-4494-BC41-2C5955C599C9}" type="datetimeFigureOut">
              <a:rPr lang="en-US"/>
              <a:pPr>
                <a:defRPr/>
              </a:pPr>
              <a:t>6/4/2011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DE4078-7FB4-4621-AAD2-85BCF7270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6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407D5-1ED3-4FEF-BAF0-36C40565F34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6"/>
          <p:cNvSpPr txBox="1">
            <a:spLocks noChangeArrowheads="1"/>
          </p:cNvSpPr>
          <p:nvPr/>
        </p:nvSpPr>
        <p:spPr bwMode="auto">
          <a:xfrm>
            <a:off x="676275" y="4325938"/>
            <a:ext cx="7737475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pic>
        <p:nvPicPr>
          <p:cNvPr id="4" name="Picture 98" descr="coe-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6725" y="5302250"/>
            <a:ext cx="3006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354013" y="2784475"/>
            <a:ext cx="8358187" cy="609600"/>
          </a:xfrm>
        </p:spPr>
        <p:txBody>
          <a:bodyPr anchorCtr="1">
            <a:spAutoFit/>
          </a:bodyPr>
          <a:lstStyle>
            <a:lvl1pPr algn="ctr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4E13-EBBB-4CB5-BD51-9DE050460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223838"/>
            <a:ext cx="2127250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663" y="223838"/>
            <a:ext cx="623093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5A3C-2FD2-40C9-9365-67CC59CC7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746D-BB6A-4405-A1D2-C71377001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20B0-545B-4B49-993D-E1351EF006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417638"/>
            <a:ext cx="41783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17638"/>
            <a:ext cx="4179887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B7F9-74DA-4655-84F2-963F643450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D10B-9D15-44C5-BF64-E14CA0602A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D5716-5862-4692-9E12-C970C3956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5FF8-BA42-4A91-835D-11FC4CD4B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A7786-CDDA-4843-85BF-25AEA45977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C1D0-97A0-4BBA-AE59-99D220D8FC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223838"/>
            <a:ext cx="85026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0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417638"/>
            <a:ext cx="8510587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19" name="Rectangle 151"/>
          <p:cNvSpPr>
            <a:spLocks noChangeArrowheads="1"/>
          </p:cNvSpPr>
          <p:nvPr/>
        </p:nvSpPr>
        <p:spPr bwMode="auto">
          <a:xfrm>
            <a:off x="7904163" y="6624638"/>
            <a:ext cx="1239837" cy="233362"/>
          </a:xfrm>
          <a:prstGeom prst="rect">
            <a:avLst/>
          </a:prstGeom>
          <a:solidFill>
            <a:srgbClr val="366AA4"/>
          </a:solidFill>
          <a:ln w="9525">
            <a:noFill/>
            <a:miter lim="800000"/>
            <a:headEnd/>
            <a:tailEnd/>
          </a:ln>
          <a:effectLst>
            <a:outerShdw blurRad="63500" dist="127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8004175" y="6645275"/>
            <a:ext cx="617538" cy="180975"/>
            <a:chOff x="5014" y="4187"/>
            <a:chExt cx="477" cy="133"/>
          </a:xfrm>
        </p:grpSpPr>
        <p:sp>
          <p:nvSpPr>
            <p:cNvPr id="84121" name="Freeform 153"/>
            <p:cNvSpPr>
              <a:spLocks/>
            </p:cNvSpPr>
            <p:nvPr/>
          </p:nvSpPr>
          <p:spPr bwMode="auto">
            <a:xfrm>
              <a:off x="5014" y="4188"/>
              <a:ext cx="119" cy="131"/>
            </a:xfrm>
            <a:custGeom>
              <a:avLst/>
              <a:gdLst>
                <a:gd name="T0" fmla="*/ 100 w 394"/>
                <a:gd name="T1" fmla="*/ 121 h 436"/>
                <a:gd name="T2" fmla="*/ 81 w 394"/>
                <a:gd name="T3" fmla="*/ 127 h 436"/>
                <a:gd name="T4" fmla="*/ 66 w 394"/>
                <a:gd name="T5" fmla="*/ 130 h 436"/>
                <a:gd name="T6" fmla="*/ 55 w 394"/>
                <a:gd name="T7" fmla="*/ 131 h 436"/>
                <a:gd name="T8" fmla="*/ 43 w 394"/>
                <a:gd name="T9" fmla="*/ 130 h 436"/>
                <a:gd name="T10" fmla="*/ 35 w 394"/>
                <a:gd name="T11" fmla="*/ 128 h 436"/>
                <a:gd name="T12" fmla="*/ 26 w 394"/>
                <a:gd name="T13" fmla="*/ 124 h 436"/>
                <a:gd name="T14" fmla="*/ 15 w 394"/>
                <a:gd name="T15" fmla="*/ 116 h 436"/>
                <a:gd name="T16" fmla="*/ 9 w 394"/>
                <a:gd name="T17" fmla="*/ 107 h 436"/>
                <a:gd name="T18" fmla="*/ 5 w 394"/>
                <a:gd name="T19" fmla="*/ 100 h 436"/>
                <a:gd name="T20" fmla="*/ 2 w 394"/>
                <a:gd name="T21" fmla="*/ 86 h 436"/>
                <a:gd name="T22" fmla="*/ 1 w 394"/>
                <a:gd name="T23" fmla="*/ 69 h 436"/>
                <a:gd name="T24" fmla="*/ 2 w 394"/>
                <a:gd name="T25" fmla="*/ 53 h 436"/>
                <a:gd name="T26" fmla="*/ 7 w 394"/>
                <a:gd name="T27" fmla="*/ 39 h 436"/>
                <a:gd name="T28" fmla="*/ 11 w 394"/>
                <a:gd name="T29" fmla="*/ 30 h 436"/>
                <a:gd name="T30" fmla="*/ 18 w 394"/>
                <a:gd name="T31" fmla="*/ 22 h 436"/>
                <a:gd name="T32" fmla="*/ 26 w 394"/>
                <a:gd name="T33" fmla="*/ 14 h 436"/>
                <a:gd name="T34" fmla="*/ 38 w 394"/>
                <a:gd name="T35" fmla="*/ 7 h 436"/>
                <a:gd name="T36" fmla="*/ 52 w 394"/>
                <a:gd name="T37" fmla="*/ 3 h 436"/>
                <a:gd name="T38" fmla="*/ 64 w 394"/>
                <a:gd name="T39" fmla="*/ 1 h 436"/>
                <a:gd name="T40" fmla="*/ 77 w 394"/>
                <a:gd name="T41" fmla="*/ 0 h 436"/>
                <a:gd name="T42" fmla="*/ 91 w 394"/>
                <a:gd name="T43" fmla="*/ 1 h 436"/>
                <a:gd name="T44" fmla="*/ 101 w 394"/>
                <a:gd name="T45" fmla="*/ 3 h 436"/>
                <a:gd name="T46" fmla="*/ 109 w 394"/>
                <a:gd name="T47" fmla="*/ 8 h 436"/>
                <a:gd name="T48" fmla="*/ 115 w 394"/>
                <a:gd name="T49" fmla="*/ 14 h 436"/>
                <a:gd name="T50" fmla="*/ 118 w 394"/>
                <a:gd name="T51" fmla="*/ 19 h 436"/>
                <a:gd name="T52" fmla="*/ 110 w 394"/>
                <a:gd name="T53" fmla="*/ 35 h 436"/>
                <a:gd name="T54" fmla="*/ 97 w 394"/>
                <a:gd name="T55" fmla="*/ 44 h 436"/>
                <a:gd name="T56" fmla="*/ 96 w 394"/>
                <a:gd name="T57" fmla="*/ 34 h 436"/>
                <a:gd name="T58" fmla="*/ 94 w 394"/>
                <a:gd name="T59" fmla="*/ 25 h 436"/>
                <a:gd name="T60" fmla="*/ 90 w 394"/>
                <a:gd name="T61" fmla="*/ 16 h 436"/>
                <a:gd name="T62" fmla="*/ 84 w 394"/>
                <a:gd name="T63" fmla="*/ 11 h 436"/>
                <a:gd name="T64" fmla="*/ 76 w 394"/>
                <a:gd name="T65" fmla="*/ 8 h 436"/>
                <a:gd name="T66" fmla="*/ 66 w 394"/>
                <a:gd name="T67" fmla="*/ 7 h 436"/>
                <a:gd name="T68" fmla="*/ 60 w 394"/>
                <a:gd name="T69" fmla="*/ 9 h 436"/>
                <a:gd name="T70" fmla="*/ 55 w 394"/>
                <a:gd name="T71" fmla="*/ 11 h 436"/>
                <a:gd name="T72" fmla="*/ 48 w 394"/>
                <a:gd name="T73" fmla="*/ 16 h 436"/>
                <a:gd name="T74" fmla="*/ 40 w 394"/>
                <a:gd name="T75" fmla="*/ 26 h 436"/>
                <a:gd name="T76" fmla="*/ 35 w 394"/>
                <a:gd name="T77" fmla="*/ 40 h 436"/>
                <a:gd name="T78" fmla="*/ 32 w 394"/>
                <a:gd name="T79" fmla="*/ 57 h 436"/>
                <a:gd name="T80" fmla="*/ 33 w 394"/>
                <a:gd name="T81" fmla="*/ 75 h 436"/>
                <a:gd name="T82" fmla="*/ 37 w 394"/>
                <a:gd name="T83" fmla="*/ 90 h 436"/>
                <a:gd name="T84" fmla="*/ 40 w 394"/>
                <a:gd name="T85" fmla="*/ 97 h 436"/>
                <a:gd name="T86" fmla="*/ 44 w 394"/>
                <a:gd name="T87" fmla="*/ 103 h 436"/>
                <a:gd name="T88" fmla="*/ 50 w 394"/>
                <a:gd name="T89" fmla="*/ 109 h 436"/>
                <a:gd name="T90" fmla="*/ 58 w 394"/>
                <a:gd name="T91" fmla="*/ 114 h 436"/>
                <a:gd name="T92" fmla="*/ 71 w 394"/>
                <a:gd name="T93" fmla="*/ 117 h 436"/>
                <a:gd name="T94" fmla="*/ 85 w 394"/>
                <a:gd name="T95" fmla="*/ 117 h 436"/>
                <a:gd name="T96" fmla="*/ 104 w 394"/>
                <a:gd name="T97" fmla="*/ 112 h 436"/>
                <a:gd name="T98" fmla="*/ 115 w 394"/>
                <a:gd name="T99" fmla="*/ 114 h 4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4"/>
                <a:gd name="T151" fmla="*/ 0 h 436"/>
                <a:gd name="T152" fmla="*/ 394 w 394"/>
                <a:gd name="T153" fmla="*/ 436 h 4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4" h="436">
                  <a:moveTo>
                    <a:pt x="381" y="378"/>
                  </a:moveTo>
                  <a:lnTo>
                    <a:pt x="355" y="391"/>
                  </a:lnTo>
                  <a:lnTo>
                    <a:pt x="330" y="403"/>
                  </a:lnTo>
                  <a:lnTo>
                    <a:pt x="304" y="412"/>
                  </a:lnTo>
                  <a:lnTo>
                    <a:pt x="279" y="421"/>
                  </a:lnTo>
                  <a:lnTo>
                    <a:pt x="267" y="424"/>
                  </a:lnTo>
                  <a:lnTo>
                    <a:pt x="255" y="427"/>
                  </a:lnTo>
                  <a:lnTo>
                    <a:pt x="230" y="432"/>
                  </a:lnTo>
                  <a:lnTo>
                    <a:pt x="218" y="433"/>
                  </a:lnTo>
                  <a:lnTo>
                    <a:pt x="206" y="435"/>
                  </a:lnTo>
                  <a:lnTo>
                    <a:pt x="194" y="436"/>
                  </a:lnTo>
                  <a:lnTo>
                    <a:pt x="182" y="436"/>
                  </a:lnTo>
                  <a:lnTo>
                    <a:pt x="163" y="435"/>
                  </a:lnTo>
                  <a:lnTo>
                    <a:pt x="152" y="435"/>
                  </a:lnTo>
                  <a:lnTo>
                    <a:pt x="143" y="433"/>
                  </a:lnTo>
                  <a:lnTo>
                    <a:pt x="134" y="432"/>
                  </a:lnTo>
                  <a:lnTo>
                    <a:pt x="125" y="429"/>
                  </a:lnTo>
                  <a:lnTo>
                    <a:pt x="116" y="426"/>
                  </a:lnTo>
                  <a:lnTo>
                    <a:pt x="107" y="423"/>
                  </a:lnTo>
                  <a:lnTo>
                    <a:pt x="92" y="415"/>
                  </a:lnTo>
                  <a:lnTo>
                    <a:pt x="85" y="412"/>
                  </a:lnTo>
                  <a:lnTo>
                    <a:pt x="77" y="408"/>
                  </a:lnTo>
                  <a:lnTo>
                    <a:pt x="62" y="397"/>
                  </a:lnTo>
                  <a:lnTo>
                    <a:pt x="50" y="385"/>
                  </a:lnTo>
                  <a:lnTo>
                    <a:pt x="44" y="378"/>
                  </a:lnTo>
                  <a:lnTo>
                    <a:pt x="38" y="372"/>
                  </a:lnTo>
                  <a:lnTo>
                    <a:pt x="29" y="357"/>
                  </a:lnTo>
                  <a:lnTo>
                    <a:pt x="24" y="349"/>
                  </a:lnTo>
                  <a:lnTo>
                    <a:pt x="20" y="340"/>
                  </a:lnTo>
                  <a:lnTo>
                    <a:pt x="17" y="333"/>
                  </a:lnTo>
                  <a:lnTo>
                    <a:pt x="14" y="324"/>
                  </a:lnTo>
                  <a:lnTo>
                    <a:pt x="8" y="306"/>
                  </a:lnTo>
                  <a:lnTo>
                    <a:pt x="5" y="286"/>
                  </a:lnTo>
                  <a:lnTo>
                    <a:pt x="2" y="267"/>
                  </a:lnTo>
                  <a:lnTo>
                    <a:pt x="0" y="245"/>
                  </a:lnTo>
                  <a:lnTo>
                    <a:pt x="2" y="230"/>
                  </a:lnTo>
                  <a:lnTo>
                    <a:pt x="2" y="217"/>
                  </a:lnTo>
                  <a:lnTo>
                    <a:pt x="5" y="190"/>
                  </a:lnTo>
                  <a:lnTo>
                    <a:pt x="8" y="178"/>
                  </a:lnTo>
                  <a:lnTo>
                    <a:pt x="11" y="164"/>
                  </a:lnTo>
                  <a:lnTo>
                    <a:pt x="18" y="142"/>
                  </a:lnTo>
                  <a:lnTo>
                    <a:pt x="23" y="131"/>
                  </a:lnTo>
                  <a:lnTo>
                    <a:pt x="27" y="119"/>
                  </a:lnTo>
                  <a:lnTo>
                    <a:pt x="32" y="110"/>
                  </a:lnTo>
                  <a:lnTo>
                    <a:pt x="38" y="100"/>
                  </a:lnTo>
                  <a:lnTo>
                    <a:pt x="46" y="91"/>
                  </a:lnTo>
                  <a:lnTo>
                    <a:pt x="52" y="82"/>
                  </a:lnTo>
                  <a:lnTo>
                    <a:pt x="59" y="73"/>
                  </a:lnTo>
                  <a:lnTo>
                    <a:pt x="68" y="65"/>
                  </a:lnTo>
                  <a:lnTo>
                    <a:pt x="77" y="56"/>
                  </a:lnTo>
                  <a:lnTo>
                    <a:pt x="86" y="48"/>
                  </a:lnTo>
                  <a:lnTo>
                    <a:pt x="104" y="36"/>
                  </a:lnTo>
                  <a:lnTo>
                    <a:pt x="115" y="30"/>
                  </a:lnTo>
                  <a:lnTo>
                    <a:pt x="125" y="24"/>
                  </a:lnTo>
                  <a:lnTo>
                    <a:pt x="137" y="20"/>
                  </a:lnTo>
                  <a:lnTo>
                    <a:pt x="148" y="15"/>
                  </a:lnTo>
                  <a:lnTo>
                    <a:pt x="173" y="9"/>
                  </a:lnTo>
                  <a:lnTo>
                    <a:pt x="185" y="6"/>
                  </a:lnTo>
                  <a:lnTo>
                    <a:pt x="199" y="3"/>
                  </a:lnTo>
                  <a:lnTo>
                    <a:pt x="212" y="2"/>
                  </a:lnTo>
                  <a:lnTo>
                    <a:pt x="226" y="0"/>
                  </a:lnTo>
                  <a:lnTo>
                    <a:pt x="241" y="0"/>
                  </a:lnTo>
                  <a:lnTo>
                    <a:pt x="256" y="0"/>
                  </a:lnTo>
                  <a:lnTo>
                    <a:pt x="271" y="0"/>
                  </a:lnTo>
                  <a:lnTo>
                    <a:pt x="286" y="2"/>
                  </a:lnTo>
                  <a:lnTo>
                    <a:pt x="300" y="3"/>
                  </a:lnTo>
                  <a:lnTo>
                    <a:pt x="312" y="5"/>
                  </a:lnTo>
                  <a:lnTo>
                    <a:pt x="324" y="8"/>
                  </a:lnTo>
                  <a:lnTo>
                    <a:pt x="334" y="11"/>
                  </a:lnTo>
                  <a:lnTo>
                    <a:pt x="345" y="15"/>
                  </a:lnTo>
                  <a:lnTo>
                    <a:pt x="354" y="20"/>
                  </a:lnTo>
                  <a:lnTo>
                    <a:pt x="361" y="26"/>
                  </a:lnTo>
                  <a:lnTo>
                    <a:pt x="369" y="32"/>
                  </a:lnTo>
                  <a:lnTo>
                    <a:pt x="375" y="39"/>
                  </a:lnTo>
                  <a:lnTo>
                    <a:pt x="381" y="47"/>
                  </a:lnTo>
                  <a:lnTo>
                    <a:pt x="384" y="51"/>
                  </a:lnTo>
                  <a:lnTo>
                    <a:pt x="385" y="54"/>
                  </a:lnTo>
                  <a:lnTo>
                    <a:pt x="390" y="64"/>
                  </a:lnTo>
                  <a:lnTo>
                    <a:pt x="393" y="74"/>
                  </a:lnTo>
                  <a:lnTo>
                    <a:pt x="394" y="85"/>
                  </a:lnTo>
                  <a:lnTo>
                    <a:pt x="364" y="116"/>
                  </a:lnTo>
                  <a:lnTo>
                    <a:pt x="349" y="131"/>
                  </a:lnTo>
                  <a:lnTo>
                    <a:pt x="336" y="148"/>
                  </a:lnTo>
                  <a:lnTo>
                    <a:pt x="322" y="145"/>
                  </a:lnTo>
                  <a:lnTo>
                    <a:pt x="321" y="131"/>
                  </a:lnTo>
                  <a:lnTo>
                    <a:pt x="319" y="118"/>
                  </a:lnTo>
                  <a:lnTo>
                    <a:pt x="319" y="112"/>
                  </a:lnTo>
                  <a:lnTo>
                    <a:pt x="318" y="104"/>
                  </a:lnTo>
                  <a:lnTo>
                    <a:pt x="315" y="94"/>
                  </a:lnTo>
                  <a:lnTo>
                    <a:pt x="312" y="82"/>
                  </a:lnTo>
                  <a:lnTo>
                    <a:pt x="307" y="73"/>
                  </a:lnTo>
                  <a:lnTo>
                    <a:pt x="303" y="64"/>
                  </a:lnTo>
                  <a:lnTo>
                    <a:pt x="297" y="54"/>
                  </a:lnTo>
                  <a:lnTo>
                    <a:pt x="291" y="47"/>
                  </a:lnTo>
                  <a:lnTo>
                    <a:pt x="285" y="41"/>
                  </a:lnTo>
                  <a:lnTo>
                    <a:pt x="277" y="35"/>
                  </a:lnTo>
                  <a:lnTo>
                    <a:pt x="268" y="32"/>
                  </a:lnTo>
                  <a:lnTo>
                    <a:pt x="261" y="27"/>
                  </a:lnTo>
                  <a:lnTo>
                    <a:pt x="252" y="26"/>
                  </a:lnTo>
                  <a:lnTo>
                    <a:pt x="241" y="24"/>
                  </a:lnTo>
                  <a:lnTo>
                    <a:pt x="232" y="23"/>
                  </a:lnTo>
                  <a:lnTo>
                    <a:pt x="218" y="24"/>
                  </a:lnTo>
                  <a:lnTo>
                    <a:pt x="211" y="24"/>
                  </a:lnTo>
                  <a:lnTo>
                    <a:pt x="205" y="26"/>
                  </a:lnTo>
                  <a:lnTo>
                    <a:pt x="199" y="29"/>
                  </a:lnTo>
                  <a:lnTo>
                    <a:pt x="193" y="30"/>
                  </a:lnTo>
                  <a:lnTo>
                    <a:pt x="187" y="33"/>
                  </a:lnTo>
                  <a:lnTo>
                    <a:pt x="181" y="36"/>
                  </a:lnTo>
                  <a:lnTo>
                    <a:pt x="170" y="44"/>
                  </a:lnTo>
                  <a:lnTo>
                    <a:pt x="164" y="47"/>
                  </a:lnTo>
                  <a:lnTo>
                    <a:pt x="160" y="53"/>
                  </a:lnTo>
                  <a:lnTo>
                    <a:pt x="151" y="62"/>
                  </a:lnTo>
                  <a:lnTo>
                    <a:pt x="142" y="76"/>
                  </a:lnTo>
                  <a:lnTo>
                    <a:pt x="133" y="88"/>
                  </a:lnTo>
                  <a:lnTo>
                    <a:pt x="127" y="103"/>
                  </a:lnTo>
                  <a:lnTo>
                    <a:pt x="121" y="118"/>
                  </a:lnTo>
                  <a:lnTo>
                    <a:pt x="116" y="134"/>
                  </a:lnTo>
                  <a:lnTo>
                    <a:pt x="112" y="152"/>
                  </a:lnTo>
                  <a:lnTo>
                    <a:pt x="109" y="170"/>
                  </a:lnTo>
                  <a:lnTo>
                    <a:pt x="107" y="190"/>
                  </a:lnTo>
                  <a:lnTo>
                    <a:pt x="107" y="211"/>
                  </a:lnTo>
                  <a:lnTo>
                    <a:pt x="107" y="230"/>
                  </a:lnTo>
                  <a:lnTo>
                    <a:pt x="109" y="250"/>
                  </a:lnTo>
                  <a:lnTo>
                    <a:pt x="112" y="268"/>
                  </a:lnTo>
                  <a:lnTo>
                    <a:pt x="116" y="286"/>
                  </a:lnTo>
                  <a:lnTo>
                    <a:pt x="122" y="301"/>
                  </a:lnTo>
                  <a:lnTo>
                    <a:pt x="125" y="309"/>
                  </a:lnTo>
                  <a:lnTo>
                    <a:pt x="128" y="316"/>
                  </a:lnTo>
                  <a:lnTo>
                    <a:pt x="133" y="324"/>
                  </a:lnTo>
                  <a:lnTo>
                    <a:pt x="136" y="330"/>
                  </a:lnTo>
                  <a:lnTo>
                    <a:pt x="140" y="337"/>
                  </a:lnTo>
                  <a:lnTo>
                    <a:pt x="145" y="343"/>
                  </a:lnTo>
                  <a:lnTo>
                    <a:pt x="155" y="354"/>
                  </a:lnTo>
                  <a:lnTo>
                    <a:pt x="161" y="358"/>
                  </a:lnTo>
                  <a:lnTo>
                    <a:pt x="167" y="364"/>
                  </a:lnTo>
                  <a:lnTo>
                    <a:pt x="179" y="372"/>
                  </a:lnTo>
                  <a:lnTo>
                    <a:pt x="185" y="375"/>
                  </a:lnTo>
                  <a:lnTo>
                    <a:pt x="191" y="379"/>
                  </a:lnTo>
                  <a:lnTo>
                    <a:pt x="206" y="384"/>
                  </a:lnTo>
                  <a:lnTo>
                    <a:pt x="220" y="387"/>
                  </a:lnTo>
                  <a:lnTo>
                    <a:pt x="236" y="390"/>
                  </a:lnTo>
                  <a:lnTo>
                    <a:pt x="253" y="390"/>
                  </a:lnTo>
                  <a:lnTo>
                    <a:pt x="267" y="390"/>
                  </a:lnTo>
                  <a:lnTo>
                    <a:pt x="280" y="388"/>
                  </a:lnTo>
                  <a:lnTo>
                    <a:pt x="294" y="387"/>
                  </a:lnTo>
                  <a:lnTo>
                    <a:pt x="309" y="382"/>
                  </a:lnTo>
                  <a:lnTo>
                    <a:pt x="343" y="372"/>
                  </a:lnTo>
                  <a:lnTo>
                    <a:pt x="364" y="364"/>
                  </a:lnTo>
                  <a:lnTo>
                    <a:pt x="388" y="355"/>
                  </a:lnTo>
                  <a:lnTo>
                    <a:pt x="381" y="3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dist="127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84122" name="Freeform 154"/>
            <p:cNvSpPr>
              <a:spLocks noEditPoints="1"/>
            </p:cNvSpPr>
            <p:nvPr/>
          </p:nvSpPr>
          <p:spPr bwMode="auto">
            <a:xfrm>
              <a:off x="5116" y="4188"/>
              <a:ext cx="167" cy="132"/>
            </a:xfrm>
            <a:custGeom>
              <a:avLst/>
              <a:gdLst>
                <a:gd name="T0" fmla="*/ 93 w 550"/>
                <a:gd name="T1" fmla="*/ 59 h 438"/>
                <a:gd name="T2" fmla="*/ 86 w 550"/>
                <a:gd name="T3" fmla="*/ 27 h 438"/>
                <a:gd name="T4" fmla="*/ 72 w 550"/>
                <a:gd name="T5" fmla="*/ 51 h 438"/>
                <a:gd name="T6" fmla="*/ 59 w 550"/>
                <a:gd name="T7" fmla="*/ 76 h 438"/>
                <a:gd name="T8" fmla="*/ 66 w 550"/>
                <a:gd name="T9" fmla="*/ 77 h 438"/>
                <a:gd name="T10" fmla="*/ 71 w 550"/>
                <a:gd name="T11" fmla="*/ 78 h 438"/>
                <a:gd name="T12" fmla="*/ 0 w 550"/>
                <a:gd name="T13" fmla="*/ 128 h 438"/>
                <a:gd name="T14" fmla="*/ 16 w 550"/>
                <a:gd name="T15" fmla="*/ 120 h 438"/>
                <a:gd name="T16" fmla="*/ 30 w 550"/>
                <a:gd name="T17" fmla="*/ 105 h 438"/>
                <a:gd name="T18" fmla="*/ 47 w 550"/>
                <a:gd name="T19" fmla="*/ 80 h 438"/>
                <a:gd name="T20" fmla="*/ 65 w 550"/>
                <a:gd name="T21" fmla="*/ 51 h 438"/>
                <a:gd name="T22" fmla="*/ 87 w 550"/>
                <a:gd name="T23" fmla="*/ 9 h 438"/>
                <a:gd name="T24" fmla="*/ 114 w 550"/>
                <a:gd name="T25" fmla="*/ 22 h 438"/>
                <a:gd name="T26" fmla="*/ 124 w 550"/>
                <a:gd name="T27" fmla="*/ 64 h 438"/>
                <a:gd name="T28" fmla="*/ 132 w 550"/>
                <a:gd name="T29" fmla="*/ 94 h 438"/>
                <a:gd name="T30" fmla="*/ 138 w 550"/>
                <a:gd name="T31" fmla="*/ 108 h 438"/>
                <a:gd name="T32" fmla="*/ 140 w 550"/>
                <a:gd name="T33" fmla="*/ 112 h 438"/>
                <a:gd name="T34" fmla="*/ 143 w 550"/>
                <a:gd name="T35" fmla="*/ 116 h 438"/>
                <a:gd name="T36" fmla="*/ 149 w 550"/>
                <a:gd name="T37" fmla="*/ 118 h 438"/>
                <a:gd name="T38" fmla="*/ 154 w 550"/>
                <a:gd name="T39" fmla="*/ 120 h 438"/>
                <a:gd name="T40" fmla="*/ 161 w 550"/>
                <a:gd name="T41" fmla="*/ 121 h 438"/>
                <a:gd name="T42" fmla="*/ 166 w 550"/>
                <a:gd name="T43" fmla="*/ 121 h 438"/>
                <a:gd name="T44" fmla="*/ 167 w 550"/>
                <a:gd name="T45" fmla="*/ 121 h 438"/>
                <a:gd name="T46" fmla="*/ 152 w 550"/>
                <a:gd name="T47" fmla="*/ 127 h 438"/>
                <a:gd name="T48" fmla="*/ 116 w 550"/>
                <a:gd name="T49" fmla="*/ 132 h 438"/>
                <a:gd name="T50" fmla="*/ 108 w 550"/>
                <a:gd name="T51" fmla="*/ 117 h 438"/>
                <a:gd name="T52" fmla="*/ 104 w 550"/>
                <a:gd name="T53" fmla="*/ 102 h 438"/>
                <a:gd name="T54" fmla="*/ 100 w 550"/>
                <a:gd name="T55" fmla="*/ 86 h 438"/>
                <a:gd name="T56" fmla="*/ 77 w 550"/>
                <a:gd name="T57" fmla="*/ 86 h 438"/>
                <a:gd name="T58" fmla="*/ 54 w 550"/>
                <a:gd name="T59" fmla="*/ 86 h 438"/>
                <a:gd name="T60" fmla="*/ 47 w 550"/>
                <a:gd name="T61" fmla="*/ 101 h 438"/>
                <a:gd name="T62" fmla="*/ 47 w 550"/>
                <a:gd name="T63" fmla="*/ 120 h 438"/>
                <a:gd name="T64" fmla="*/ 59 w 550"/>
                <a:gd name="T65" fmla="*/ 121 h 438"/>
                <a:gd name="T66" fmla="*/ 57 w 550"/>
                <a:gd name="T67" fmla="*/ 128 h 438"/>
                <a:gd name="T68" fmla="*/ 29 w 550"/>
                <a:gd name="T69" fmla="*/ 127 h 438"/>
                <a:gd name="T70" fmla="*/ 0 w 550"/>
                <a:gd name="T71" fmla="*/ 128 h 4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50"/>
                <a:gd name="T109" fmla="*/ 0 h 438"/>
                <a:gd name="T110" fmla="*/ 550 w 550"/>
                <a:gd name="T111" fmla="*/ 438 h 4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50" h="438">
                  <a:moveTo>
                    <a:pt x="321" y="259"/>
                  </a:moveTo>
                  <a:lnTo>
                    <a:pt x="306" y="196"/>
                  </a:lnTo>
                  <a:lnTo>
                    <a:pt x="294" y="148"/>
                  </a:lnTo>
                  <a:lnTo>
                    <a:pt x="282" y="91"/>
                  </a:lnTo>
                  <a:lnTo>
                    <a:pt x="258" y="131"/>
                  </a:lnTo>
                  <a:lnTo>
                    <a:pt x="236" y="170"/>
                  </a:lnTo>
                  <a:lnTo>
                    <a:pt x="216" y="211"/>
                  </a:lnTo>
                  <a:lnTo>
                    <a:pt x="195" y="252"/>
                  </a:lnTo>
                  <a:lnTo>
                    <a:pt x="207" y="255"/>
                  </a:lnTo>
                  <a:lnTo>
                    <a:pt x="218" y="256"/>
                  </a:lnTo>
                  <a:lnTo>
                    <a:pt x="227" y="258"/>
                  </a:lnTo>
                  <a:lnTo>
                    <a:pt x="234" y="259"/>
                  </a:lnTo>
                  <a:lnTo>
                    <a:pt x="321" y="259"/>
                  </a:lnTo>
                  <a:close/>
                  <a:moveTo>
                    <a:pt x="0" y="424"/>
                  </a:moveTo>
                  <a:lnTo>
                    <a:pt x="24" y="402"/>
                  </a:lnTo>
                  <a:lnTo>
                    <a:pt x="52" y="397"/>
                  </a:lnTo>
                  <a:lnTo>
                    <a:pt x="70" y="394"/>
                  </a:lnTo>
                  <a:lnTo>
                    <a:pt x="100" y="349"/>
                  </a:lnTo>
                  <a:lnTo>
                    <a:pt x="128" y="307"/>
                  </a:lnTo>
                  <a:lnTo>
                    <a:pt x="155" y="267"/>
                  </a:lnTo>
                  <a:lnTo>
                    <a:pt x="179" y="226"/>
                  </a:lnTo>
                  <a:lnTo>
                    <a:pt x="213" y="169"/>
                  </a:lnTo>
                  <a:lnTo>
                    <a:pt x="243" y="112"/>
                  </a:lnTo>
                  <a:lnTo>
                    <a:pt x="287" y="29"/>
                  </a:lnTo>
                  <a:lnTo>
                    <a:pt x="362" y="0"/>
                  </a:lnTo>
                  <a:lnTo>
                    <a:pt x="377" y="74"/>
                  </a:lnTo>
                  <a:lnTo>
                    <a:pt x="398" y="163"/>
                  </a:lnTo>
                  <a:lnTo>
                    <a:pt x="410" y="212"/>
                  </a:lnTo>
                  <a:lnTo>
                    <a:pt x="424" y="267"/>
                  </a:lnTo>
                  <a:lnTo>
                    <a:pt x="436" y="312"/>
                  </a:lnTo>
                  <a:lnTo>
                    <a:pt x="449" y="348"/>
                  </a:lnTo>
                  <a:lnTo>
                    <a:pt x="454" y="360"/>
                  </a:lnTo>
                  <a:lnTo>
                    <a:pt x="460" y="369"/>
                  </a:lnTo>
                  <a:lnTo>
                    <a:pt x="461" y="373"/>
                  </a:lnTo>
                  <a:lnTo>
                    <a:pt x="464" y="378"/>
                  </a:lnTo>
                  <a:lnTo>
                    <a:pt x="472" y="384"/>
                  </a:lnTo>
                  <a:lnTo>
                    <a:pt x="479" y="390"/>
                  </a:lnTo>
                  <a:lnTo>
                    <a:pt x="490" y="393"/>
                  </a:lnTo>
                  <a:lnTo>
                    <a:pt x="502" y="397"/>
                  </a:lnTo>
                  <a:lnTo>
                    <a:pt x="508" y="399"/>
                  </a:lnTo>
                  <a:lnTo>
                    <a:pt x="514" y="399"/>
                  </a:lnTo>
                  <a:lnTo>
                    <a:pt x="529" y="400"/>
                  </a:lnTo>
                  <a:lnTo>
                    <a:pt x="544" y="402"/>
                  </a:lnTo>
                  <a:lnTo>
                    <a:pt x="547" y="400"/>
                  </a:lnTo>
                  <a:lnTo>
                    <a:pt x="549" y="400"/>
                  </a:lnTo>
                  <a:lnTo>
                    <a:pt x="550" y="402"/>
                  </a:lnTo>
                  <a:lnTo>
                    <a:pt x="530" y="418"/>
                  </a:lnTo>
                  <a:lnTo>
                    <a:pt x="500" y="421"/>
                  </a:lnTo>
                  <a:lnTo>
                    <a:pt x="467" y="426"/>
                  </a:lnTo>
                  <a:lnTo>
                    <a:pt x="383" y="438"/>
                  </a:lnTo>
                  <a:lnTo>
                    <a:pt x="367" y="423"/>
                  </a:lnTo>
                  <a:lnTo>
                    <a:pt x="355" y="387"/>
                  </a:lnTo>
                  <a:lnTo>
                    <a:pt x="349" y="364"/>
                  </a:lnTo>
                  <a:lnTo>
                    <a:pt x="343" y="339"/>
                  </a:lnTo>
                  <a:lnTo>
                    <a:pt x="340" y="330"/>
                  </a:lnTo>
                  <a:lnTo>
                    <a:pt x="329" y="286"/>
                  </a:lnTo>
                  <a:lnTo>
                    <a:pt x="323" y="286"/>
                  </a:lnTo>
                  <a:lnTo>
                    <a:pt x="252" y="285"/>
                  </a:lnTo>
                  <a:lnTo>
                    <a:pt x="197" y="286"/>
                  </a:lnTo>
                  <a:lnTo>
                    <a:pt x="179" y="286"/>
                  </a:lnTo>
                  <a:lnTo>
                    <a:pt x="168" y="309"/>
                  </a:lnTo>
                  <a:lnTo>
                    <a:pt x="156" y="334"/>
                  </a:lnTo>
                  <a:lnTo>
                    <a:pt x="131" y="394"/>
                  </a:lnTo>
                  <a:lnTo>
                    <a:pt x="155" y="397"/>
                  </a:lnTo>
                  <a:lnTo>
                    <a:pt x="176" y="399"/>
                  </a:lnTo>
                  <a:lnTo>
                    <a:pt x="195" y="400"/>
                  </a:lnTo>
                  <a:lnTo>
                    <a:pt x="213" y="402"/>
                  </a:lnTo>
                  <a:lnTo>
                    <a:pt x="188" y="424"/>
                  </a:lnTo>
                  <a:lnTo>
                    <a:pt x="131" y="424"/>
                  </a:lnTo>
                  <a:lnTo>
                    <a:pt x="94" y="423"/>
                  </a:lnTo>
                  <a:lnTo>
                    <a:pt x="54" y="424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dist="127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84123" name="Freeform 155"/>
            <p:cNvSpPr>
              <a:spLocks/>
            </p:cNvSpPr>
            <p:nvPr/>
          </p:nvSpPr>
          <p:spPr bwMode="auto">
            <a:xfrm>
              <a:off x="5272" y="4187"/>
              <a:ext cx="103" cy="132"/>
            </a:xfrm>
            <a:custGeom>
              <a:avLst/>
              <a:gdLst>
                <a:gd name="T0" fmla="*/ 21 w 344"/>
                <a:gd name="T1" fmla="*/ 89 h 437"/>
                <a:gd name="T2" fmla="*/ 26 w 344"/>
                <a:gd name="T3" fmla="*/ 99 h 437"/>
                <a:gd name="T4" fmla="*/ 32 w 344"/>
                <a:gd name="T5" fmla="*/ 108 h 437"/>
                <a:gd name="T6" fmla="*/ 39 w 344"/>
                <a:gd name="T7" fmla="*/ 115 h 437"/>
                <a:gd name="T8" fmla="*/ 48 w 344"/>
                <a:gd name="T9" fmla="*/ 118 h 437"/>
                <a:gd name="T10" fmla="*/ 57 w 344"/>
                <a:gd name="T11" fmla="*/ 120 h 437"/>
                <a:gd name="T12" fmla="*/ 65 w 344"/>
                <a:gd name="T13" fmla="*/ 118 h 437"/>
                <a:gd name="T14" fmla="*/ 70 w 344"/>
                <a:gd name="T15" fmla="*/ 116 h 437"/>
                <a:gd name="T16" fmla="*/ 74 w 344"/>
                <a:gd name="T17" fmla="*/ 113 h 437"/>
                <a:gd name="T18" fmla="*/ 76 w 344"/>
                <a:gd name="T19" fmla="*/ 108 h 437"/>
                <a:gd name="T20" fmla="*/ 77 w 344"/>
                <a:gd name="T21" fmla="*/ 103 h 437"/>
                <a:gd name="T22" fmla="*/ 76 w 344"/>
                <a:gd name="T23" fmla="*/ 97 h 437"/>
                <a:gd name="T24" fmla="*/ 73 w 344"/>
                <a:gd name="T25" fmla="*/ 93 h 437"/>
                <a:gd name="T26" fmla="*/ 66 w 344"/>
                <a:gd name="T27" fmla="*/ 87 h 437"/>
                <a:gd name="T28" fmla="*/ 57 w 344"/>
                <a:gd name="T29" fmla="*/ 83 h 437"/>
                <a:gd name="T30" fmla="*/ 33 w 344"/>
                <a:gd name="T31" fmla="*/ 72 h 437"/>
                <a:gd name="T32" fmla="*/ 25 w 344"/>
                <a:gd name="T33" fmla="*/ 66 h 437"/>
                <a:gd name="T34" fmla="*/ 20 w 344"/>
                <a:gd name="T35" fmla="*/ 60 h 437"/>
                <a:gd name="T36" fmla="*/ 17 w 344"/>
                <a:gd name="T37" fmla="*/ 53 h 437"/>
                <a:gd name="T38" fmla="*/ 16 w 344"/>
                <a:gd name="T39" fmla="*/ 44 h 437"/>
                <a:gd name="T40" fmla="*/ 17 w 344"/>
                <a:gd name="T41" fmla="*/ 34 h 437"/>
                <a:gd name="T42" fmla="*/ 20 w 344"/>
                <a:gd name="T43" fmla="*/ 28 h 437"/>
                <a:gd name="T44" fmla="*/ 24 w 344"/>
                <a:gd name="T45" fmla="*/ 21 h 437"/>
                <a:gd name="T46" fmla="*/ 35 w 344"/>
                <a:gd name="T47" fmla="*/ 10 h 437"/>
                <a:gd name="T48" fmla="*/ 48 w 344"/>
                <a:gd name="T49" fmla="*/ 3 h 437"/>
                <a:gd name="T50" fmla="*/ 62 w 344"/>
                <a:gd name="T51" fmla="*/ 0 h 437"/>
                <a:gd name="T52" fmla="*/ 75 w 344"/>
                <a:gd name="T53" fmla="*/ 0 h 437"/>
                <a:gd name="T54" fmla="*/ 82 w 344"/>
                <a:gd name="T55" fmla="*/ 3 h 437"/>
                <a:gd name="T56" fmla="*/ 89 w 344"/>
                <a:gd name="T57" fmla="*/ 7 h 437"/>
                <a:gd name="T58" fmla="*/ 94 w 344"/>
                <a:gd name="T59" fmla="*/ 12 h 437"/>
                <a:gd name="T60" fmla="*/ 97 w 344"/>
                <a:gd name="T61" fmla="*/ 18 h 437"/>
                <a:gd name="T62" fmla="*/ 88 w 344"/>
                <a:gd name="T63" fmla="*/ 30 h 437"/>
                <a:gd name="T64" fmla="*/ 76 w 344"/>
                <a:gd name="T65" fmla="*/ 38 h 437"/>
                <a:gd name="T66" fmla="*/ 75 w 344"/>
                <a:gd name="T67" fmla="*/ 29 h 437"/>
                <a:gd name="T68" fmla="*/ 72 w 344"/>
                <a:gd name="T69" fmla="*/ 22 h 437"/>
                <a:gd name="T70" fmla="*/ 68 w 344"/>
                <a:gd name="T71" fmla="*/ 16 h 437"/>
                <a:gd name="T72" fmla="*/ 63 w 344"/>
                <a:gd name="T73" fmla="*/ 13 h 437"/>
                <a:gd name="T74" fmla="*/ 57 w 344"/>
                <a:gd name="T75" fmla="*/ 11 h 437"/>
                <a:gd name="T76" fmla="*/ 48 w 344"/>
                <a:gd name="T77" fmla="*/ 12 h 437"/>
                <a:gd name="T78" fmla="*/ 42 w 344"/>
                <a:gd name="T79" fmla="*/ 15 h 437"/>
                <a:gd name="T80" fmla="*/ 39 w 344"/>
                <a:gd name="T81" fmla="*/ 21 h 437"/>
                <a:gd name="T82" fmla="*/ 38 w 344"/>
                <a:gd name="T83" fmla="*/ 27 h 437"/>
                <a:gd name="T84" fmla="*/ 38 w 344"/>
                <a:gd name="T85" fmla="*/ 33 h 437"/>
                <a:gd name="T86" fmla="*/ 40 w 344"/>
                <a:gd name="T87" fmla="*/ 38 h 437"/>
                <a:gd name="T88" fmla="*/ 45 w 344"/>
                <a:gd name="T89" fmla="*/ 42 h 437"/>
                <a:gd name="T90" fmla="*/ 57 w 344"/>
                <a:gd name="T91" fmla="*/ 49 h 437"/>
                <a:gd name="T92" fmla="*/ 81 w 344"/>
                <a:gd name="T93" fmla="*/ 57 h 437"/>
                <a:gd name="T94" fmla="*/ 92 w 344"/>
                <a:gd name="T95" fmla="*/ 63 h 437"/>
                <a:gd name="T96" fmla="*/ 98 w 344"/>
                <a:gd name="T97" fmla="*/ 67 h 437"/>
                <a:gd name="T98" fmla="*/ 101 w 344"/>
                <a:gd name="T99" fmla="*/ 73 h 437"/>
                <a:gd name="T100" fmla="*/ 103 w 344"/>
                <a:gd name="T101" fmla="*/ 80 h 437"/>
                <a:gd name="T102" fmla="*/ 102 w 344"/>
                <a:gd name="T103" fmla="*/ 92 h 437"/>
                <a:gd name="T104" fmla="*/ 97 w 344"/>
                <a:gd name="T105" fmla="*/ 103 h 437"/>
                <a:gd name="T106" fmla="*/ 90 w 344"/>
                <a:gd name="T107" fmla="*/ 111 h 437"/>
                <a:gd name="T108" fmla="*/ 78 w 344"/>
                <a:gd name="T109" fmla="*/ 121 h 437"/>
                <a:gd name="T110" fmla="*/ 62 w 344"/>
                <a:gd name="T111" fmla="*/ 128 h 437"/>
                <a:gd name="T112" fmla="*/ 49 w 344"/>
                <a:gd name="T113" fmla="*/ 132 h 437"/>
                <a:gd name="T114" fmla="*/ 34 w 344"/>
                <a:gd name="T115" fmla="*/ 132 h 437"/>
                <a:gd name="T116" fmla="*/ 22 w 344"/>
                <a:gd name="T117" fmla="*/ 129 h 437"/>
                <a:gd name="T118" fmla="*/ 15 w 344"/>
                <a:gd name="T119" fmla="*/ 126 h 437"/>
                <a:gd name="T120" fmla="*/ 8 w 344"/>
                <a:gd name="T121" fmla="*/ 121 h 437"/>
                <a:gd name="T122" fmla="*/ 2 w 344"/>
                <a:gd name="T123" fmla="*/ 115 h 4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4"/>
                <a:gd name="T187" fmla="*/ 0 h 437"/>
                <a:gd name="T188" fmla="*/ 344 w 344"/>
                <a:gd name="T189" fmla="*/ 437 h 4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4" h="437">
                  <a:moveTo>
                    <a:pt x="0" y="373"/>
                  </a:moveTo>
                  <a:lnTo>
                    <a:pt x="66" y="280"/>
                  </a:lnTo>
                  <a:lnTo>
                    <a:pt x="71" y="293"/>
                  </a:lnTo>
                  <a:lnTo>
                    <a:pt x="75" y="305"/>
                  </a:lnTo>
                  <a:lnTo>
                    <a:pt x="80" y="317"/>
                  </a:lnTo>
                  <a:lnTo>
                    <a:pt x="86" y="329"/>
                  </a:lnTo>
                  <a:lnTo>
                    <a:pt x="92" y="340"/>
                  </a:lnTo>
                  <a:lnTo>
                    <a:pt x="99" y="349"/>
                  </a:lnTo>
                  <a:lnTo>
                    <a:pt x="107" y="358"/>
                  </a:lnTo>
                  <a:lnTo>
                    <a:pt x="114" y="367"/>
                  </a:lnTo>
                  <a:lnTo>
                    <a:pt x="123" y="373"/>
                  </a:lnTo>
                  <a:lnTo>
                    <a:pt x="131" y="380"/>
                  </a:lnTo>
                  <a:lnTo>
                    <a:pt x="140" y="385"/>
                  </a:lnTo>
                  <a:lnTo>
                    <a:pt x="150" y="389"/>
                  </a:lnTo>
                  <a:lnTo>
                    <a:pt x="159" y="392"/>
                  </a:lnTo>
                  <a:lnTo>
                    <a:pt x="170" y="395"/>
                  </a:lnTo>
                  <a:lnTo>
                    <a:pt x="180" y="397"/>
                  </a:lnTo>
                  <a:lnTo>
                    <a:pt x="191" y="397"/>
                  </a:lnTo>
                  <a:lnTo>
                    <a:pt x="204" y="395"/>
                  </a:lnTo>
                  <a:lnTo>
                    <a:pt x="212" y="395"/>
                  </a:lnTo>
                  <a:lnTo>
                    <a:pt x="218" y="392"/>
                  </a:lnTo>
                  <a:lnTo>
                    <a:pt x="224" y="391"/>
                  </a:lnTo>
                  <a:lnTo>
                    <a:pt x="228" y="388"/>
                  </a:lnTo>
                  <a:lnTo>
                    <a:pt x="233" y="385"/>
                  </a:lnTo>
                  <a:lnTo>
                    <a:pt x="239" y="382"/>
                  </a:lnTo>
                  <a:lnTo>
                    <a:pt x="242" y="377"/>
                  </a:lnTo>
                  <a:lnTo>
                    <a:pt x="247" y="373"/>
                  </a:lnTo>
                  <a:lnTo>
                    <a:pt x="250" y="368"/>
                  </a:lnTo>
                  <a:lnTo>
                    <a:pt x="253" y="364"/>
                  </a:lnTo>
                  <a:lnTo>
                    <a:pt x="254" y="358"/>
                  </a:lnTo>
                  <a:lnTo>
                    <a:pt x="256" y="353"/>
                  </a:lnTo>
                  <a:lnTo>
                    <a:pt x="257" y="347"/>
                  </a:lnTo>
                  <a:lnTo>
                    <a:pt x="257" y="341"/>
                  </a:lnTo>
                  <a:lnTo>
                    <a:pt x="256" y="331"/>
                  </a:lnTo>
                  <a:lnTo>
                    <a:pt x="254" y="325"/>
                  </a:lnTo>
                  <a:lnTo>
                    <a:pt x="253" y="320"/>
                  </a:lnTo>
                  <a:lnTo>
                    <a:pt x="251" y="316"/>
                  </a:lnTo>
                  <a:lnTo>
                    <a:pt x="248" y="311"/>
                  </a:lnTo>
                  <a:lnTo>
                    <a:pt x="245" y="307"/>
                  </a:lnTo>
                  <a:lnTo>
                    <a:pt x="242" y="302"/>
                  </a:lnTo>
                  <a:lnTo>
                    <a:pt x="233" y="295"/>
                  </a:lnTo>
                  <a:lnTo>
                    <a:pt x="221" y="287"/>
                  </a:lnTo>
                  <a:lnTo>
                    <a:pt x="215" y="284"/>
                  </a:lnTo>
                  <a:lnTo>
                    <a:pt x="207" y="280"/>
                  </a:lnTo>
                  <a:lnTo>
                    <a:pt x="191" y="274"/>
                  </a:lnTo>
                  <a:lnTo>
                    <a:pt x="161" y="262"/>
                  </a:lnTo>
                  <a:lnTo>
                    <a:pt x="134" y="249"/>
                  </a:lnTo>
                  <a:lnTo>
                    <a:pt x="110" y="237"/>
                  </a:lnTo>
                  <a:lnTo>
                    <a:pt x="99" y="231"/>
                  </a:lnTo>
                  <a:lnTo>
                    <a:pt x="90" y="224"/>
                  </a:lnTo>
                  <a:lnTo>
                    <a:pt x="83" y="218"/>
                  </a:lnTo>
                  <a:lnTo>
                    <a:pt x="77" y="212"/>
                  </a:lnTo>
                  <a:lnTo>
                    <a:pt x="71" y="204"/>
                  </a:lnTo>
                  <a:lnTo>
                    <a:pt x="66" y="198"/>
                  </a:lnTo>
                  <a:lnTo>
                    <a:pt x="62" y="189"/>
                  </a:lnTo>
                  <a:lnTo>
                    <a:pt x="59" y="182"/>
                  </a:lnTo>
                  <a:lnTo>
                    <a:pt x="56" y="174"/>
                  </a:lnTo>
                  <a:lnTo>
                    <a:pt x="54" y="165"/>
                  </a:lnTo>
                  <a:lnTo>
                    <a:pt x="53" y="156"/>
                  </a:lnTo>
                  <a:lnTo>
                    <a:pt x="53" y="146"/>
                  </a:lnTo>
                  <a:lnTo>
                    <a:pt x="54" y="132"/>
                  </a:lnTo>
                  <a:lnTo>
                    <a:pt x="56" y="119"/>
                  </a:lnTo>
                  <a:lnTo>
                    <a:pt x="57" y="111"/>
                  </a:lnTo>
                  <a:lnTo>
                    <a:pt x="60" y="105"/>
                  </a:lnTo>
                  <a:lnTo>
                    <a:pt x="63" y="98"/>
                  </a:lnTo>
                  <a:lnTo>
                    <a:pt x="66" y="92"/>
                  </a:lnTo>
                  <a:lnTo>
                    <a:pt x="72" y="80"/>
                  </a:lnTo>
                  <a:lnTo>
                    <a:pt x="77" y="74"/>
                  </a:lnTo>
                  <a:lnTo>
                    <a:pt x="81" y="68"/>
                  </a:lnTo>
                  <a:lnTo>
                    <a:pt x="92" y="55"/>
                  </a:lnTo>
                  <a:lnTo>
                    <a:pt x="104" y="43"/>
                  </a:lnTo>
                  <a:lnTo>
                    <a:pt x="117" y="33"/>
                  </a:lnTo>
                  <a:lnTo>
                    <a:pt x="131" y="24"/>
                  </a:lnTo>
                  <a:lnTo>
                    <a:pt x="146" y="16"/>
                  </a:lnTo>
                  <a:lnTo>
                    <a:pt x="159" y="10"/>
                  </a:lnTo>
                  <a:lnTo>
                    <a:pt x="174" y="6"/>
                  </a:lnTo>
                  <a:lnTo>
                    <a:pt x="191" y="1"/>
                  </a:lnTo>
                  <a:lnTo>
                    <a:pt x="206" y="0"/>
                  </a:lnTo>
                  <a:lnTo>
                    <a:pt x="222" y="0"/>
                  </a:lnTo>
                  <a:lnTo>
                    <a:pt x="242" y="0"/>
                  </a:lnTo>
                  <a:lnTo>
                    <a:pt x="251" y="1"/>
                  </a:lnTo>
                  <a:lnTo>
                    <a:pt x="259" y="4"/>
                  </a:lnTo>
                  <a:lnTo>
                    <a:pt x="268" y="7"/>
                  </a:lnTo>
                  <a:lnTo>
                    <a:pt x="275" y="10"/>
                  </a:lnTo>
                  <a:lnTo>
                    <a:pt x="283" y="13"/>
                  </a:lnTo>
                  <a:lnTo>
                    <a:pt x="290" y="18"/>
                  </a:lnTo>
                  <a:lnTo>
                    <a:pt x="298" y="22"/>
                  </a:lnTo>
                  <a:lnTo>
                    <a:pt x="304" y="28"/>
                  </a:lnTo>
                  <a:lnTo>
                    <a:pt x="310" y="34"/>
                  </a:lnTo>
                  <a:lnTo>
                    <a:pt x="314" y="40"/>
                  </a:lnTo>
                  <a:lnTo>
                    <a:pt x="319" y="46"/>
                  </a:lnTo>
                  <a:lnTo>
                    <a:pt x="322" y="52"/>
                  </a:lnTo>
                  <a:lnTo>
                    <a:pt x="325" y="60"/>
                  </a:lnTo>
                  <a:lnTo>
                    <a:pt x="328" y="66"/>
                  </a:lnTo>
                  <a:lnTo>
                    <a:pt x="311" y="83"/>
                  </a:lnTo>
                  <a:lnTo>
                    <a:pt x="295" y="98"/>
                  </a:lnTo>
                  <a:lnTo>
                    <a:pt x="278" y="114"/>
                  </a:lnTo>
                  <a:lnTo>
                    <a:pt x="263" y="131"/>
                  </a:lnTo>
                  <a:lnTo>
                    <a:pt x="253" y="125"/>
                  </a:lnTo>
                  <a:lnTo>
                    <a:pt x="253" y="114"/>
                  </a:lnTo>
                  <a:lnTo>
                    <a:pt x="251" y="105"/>
                  </a:lnTo>
                  <a:lnTo>
                    <a:pt x="250" y="96"/>
                  </a:lnTo>
                  <a:lnTo>
                    <a:pt x="248" y="87"/>
                  </a:lnTo>
                  <a:lnTo>
                    <a:pt x="245" y="80"/>
                  </a:lnTo>
                  <a:lnTo>
                    <a:pt x="242" y="72"/>
                  </a:lnTo>
                  <a:lnTo>
                    <a:pt x="238" y="66"/>
                  </a:lnTo>
                  <a:lnTo>
                    <a:pt x="233" y="58"/>
                  </a:lnTo>
                  <a:lnTo>
                    <a:pt x="228" y="54"/>
                  </a:lnTo>
                  <a:lnTo>
                    <a:pt x="224" y="49"/>
                  </a:lnTo>
                  <a:lnTo>
                    <a:pt x="218" y="45"/>
                  </a:lnTo>
                  <a:lnTo>
                    <a:pt x="210" y="42"/>
                  </a:lnTo>
                  <a:lnTo>
                    <a:pt x="204" y="39"/>
                  </a:lnTo>
                  <a:lnTo>
                    <a:pt x="197" y="37"/>
                  </a:lnTo>
                  <a:lnTo>
                    <a:pt x="189" y="36"/>
                  </a:lnTo>
                  <a:lnTo>
                    <a:pt x="182" y="36"/>
                  </a:lnTo>
                  <a:lnTo>
                    <a:pt x="170" y="36"/>
                  </a:lnTo>
                  <a:lnTo>
                    <a:pt x="159" y="39"/>
                  </a:lnTo>
                  <a:lnTo>
                    <a:pt x="153" y="42"/>
                  </a:lnTo>
                  <a:lnTo>
                    <a:pt x="149" y="43"/>
                  </a:lnTo>
                  <a:lnTo>
                    <a:pt x="141" y="51"/>
                  </a:lnTo>
                  <a:lnTo>
                    <a:pt x="137" y="54"/>
                  </a:lnTo>
                  <a:lnTo>
                    <a:pt x="134" y="58"/>
                  </a:lnTo>
                  <a:lnTo>
                    <a:pt x="129" y="68"/>
                  </a:lnTo>
                  <a:lnTo>
                    <a:pt x="126" y="78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8"/>
                  </a:lnTo>
                  <a:lnTo>
                    <a:pt x="126" y="104"/>
                  </a:lnTo>
                  <a:lnTo>
                    <a:pt x="128" y="110"/>
                  </a:lnTo>
                  <a:lnTo>
                    <a:pt x="131" y="116"/>
                  </a:lnTo>
                  <a:lnTo>
                    <a:pt x="132" y="122"/>
                  </a:lnTo>
                  <a:lnTo>
                    <a:pt x="135" y="126"/>
                  </a:lnTo>
                  <a:lnTo>
                    <a:pt x="140" y="132"/>
                  </a:lnTo>
                  <a:lnTo>
                    <a:pt x="143" y="137"/>
                  </a:lnTo>
                  <a:lnTo>
                    <a:pt x="149" y="140"/>
                  </a:lnTo>
                  <a:lnTo>
                    <a:pt x="155" y="144"/>
                  </a:lnTo>
                  <a:lnTo>
                    <a:pt x="170" y="153"/>
                  </a:lnTo>
                  <a:lnTo>
                    <a:pt x="189" y="161"/>
                  </a:lnTo>
                  <a:lnTo>
                    <a:pt x="212" y="168"/>
                  </a:lnTo>
                  <a:lnTo>
                    <a:pt x="244" y="179"/>
                  </a:lnTo>
                  <a:lnTo>
                    <a:pt x="269" y="188"/>
                  </a:lnTo>
                  <a:lnTo>
                    <a:pt x="281" y="192"/>
                  </a:lnTo>
                  <a:lnTo>
                    <a:pt x="290" y="197"/>
                  </a:lnTo>
                  <a:lnTo>
                    <a:pt x="308" y="207"/>
                  </a:lnTo>
                  <a:lnTo>
                    <a:pt x="316" y="212"/>
                  </a:lnTo>
                  <a:lnTo>
                    <a:pt x="322" y="218"/>
                  </a:lnTo>
                  <a:lnTo>
                    <a:pt x="328" y="222"/>
                  </a:lnTo>
                  <a:lnTo>
                    <a:pt x="332" y="230"/>
                  </a:lnTo>
                  <a:lnTo>
                    <a:pt x="335" y="236"/>
                  </a:lnTo>
                  <a:lnTo>
                    <a:pt x="338" y="243"/>
                  </a:lnTo>
                  <a:lnTo>
                    <a:pt x="341" y="249"/>
                  </a:lnTo>
                  <a:lnTo>
                    <a:pt x="343" y="259"/>
                  </a:lnTo>
                  <a:lnTo>
                    <a:pt x="344" y="266"/>
                  </a:lnTo>
                  <a:lnTo>
                    <a:pt x="344" y="275"/>
                  </a:lnTo>
                  <a:lnTo>
                    <a:pt x="344" y="290"/>
                  </a:lnTo>
                  <a:lnTo>
                    <a:pt x="340" y="304"/>
                  </a:lnTo>
                  <a:lnTo>
                    <a:pt x="335" y="319"/>
                  </a:lnTo>
                  <a:lnTo>
                    <a:pt x="328" y="332"/>
                  </a:lnTo>
                  <a:lnTo>
                    <a:pt x="323" y="340"/>
                  </a:lnTo>
                  <a:lnTo>
                    <a:pt x="317" y="347"/>
                  </a:lnTo>
                  <a:lnTo>
                    <a:pt x="307" y="361"/>
                  </a:lnTo>
                  <a:lnTo>
                    <a:pt x="299" y="367"/>
                  </a:lnTo>
                  <a:lnTo>
                    <a:pt x="292" y="374"/>
                  </a:lnTo>
                  <a:lnTo>
                    <a:pt x="277" y="386"/>
                  </a:lnTo>
                  <a:lnTo>
                    <a:pt x="259" y="400"/>
                  </a:lnTo>
                  <a:lnTo>
                    <a:pt x="242" y="410"/>
                  </a:lnTo>
                  <a:lnTo>
                    <a:pt x="224" y="419"/>
                  </a:lnTo>
                  <a:lnTo>
                    <a:pt x="207" y="425"/>
                  </a:lnTo>
                  <a:lnTo>
                    <a:pt x="191" y="431"/>
                  </a:lnTo>
                  <a:lnTo>
                    <a:pt x="174" y="434"/>
                  </a:lnTo>
                  <a:lnTo>
                    <a:pt x="165" y="436"/>
                  </a:lnTo>
                  <a:lnTo>
                    <a:pt x="155" y="437"/>
                  </a:lnTo>
                  <a:lnTo>
                    <a:pt x="137" y="437"/>
                  </a:lnTo>
                  <a:lnTo>
                    <a:pt x="114" y="437"/>
                  </a:lnTo>
                  <a:lnTo>
                    <a:pt x="104" y="436"/>
                  </a:lnTo>
                  <a:lnTo>
                    <a:pt x="93" y="434"/>
                  </a:lnTo>
                  <a:lnTo>
                    <a:pt x="75" y="428"/>
                  </a:lnTo>
                  <a:lnTo>
                    <a:pt x="66" y="425"/>
                  </a:lnTo>
                  <a:lnTo>
                    <a:pt x="57" y="422"/>
                  </a:lnTo>
                  <a:lnTo>
                    <a:pt x="50" y="418"/>
                  </a:lnTo>
                  <a:lnTo>
                    <a:pt x="41" y="413"/>
                  </a:lnTo>
                  <a:lnTo>
                    <a:pt x="33" y="407"/>
                  </a:lnTo>
                  <a:lnTo>
                    <a:pt x="26" y="401"/>
                  </a:lnTo>
                  <a:lnTo>
                    <a:pt x="19" y="395"/>
                  </a:lnTo>
                  <a:lnTo>
                    <a:pt x="13" y="388"/>
                  </a:lnTo>
                  <a:lnTo>
                    <a:pt x="6" y="382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dist="127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84124" name="Freeform 156"/>
            <p:cNvSpPr>
              <a:spLocks/>
            </p:cNvSpPr>
            <p:nvPr/>
          </p:nvSpPr>
          <p:spPr bwMode="auto">
            <a:xfrm>
              <a:off x="5370" y="4191"/>
              <a:ext cx="121" cy="129"/>
            </a:xfrm>
            <a:custGeom>
              <a:avLst/>
              <a:gdLst>
                <a:gd name="T0" fmla="*/ 0 w 404"/>
                <a:gd name="T1" fmla="*/ 125 h 427"/>
                <a:gd name="T2" fmla="*/ 7 w 404"/>
                <a:gd name="T3" fmla="*/ 118 h 427"/>
                <a:gd name="T4" fmla="*/ 14 w 404"/>
                <a:gd name="T5" fmla="*/ 117 h 427"/>
                <a:gd name="T6" fmla="*/ 18 w 404"/>
                <a:gd name="T7" fmla="*/ 116 h 427"/>
                <a:gd name="T8" fmla="*/ 21 w 404"/>
                <a:gd name="T9" fmla="*/ 115 h 427"/>
                <a:gd name="T10" fmla="*/ 23 w 404"/>
                <a:gd name="T11" fmla="*/ 94 h 427"/>
                <a:gd name="T12" fmla="*/ 25 w 404"/>
                <a:gd name="T13" fmla="*/ 73 h 427"/>
                <a:gd name="T14" fmla="*/ 27 w 404"/>
                <a:gd name="T15" fmla="*/ 55 h 427"/>
                <a:gd name="T16" fmla="*/ 27 w 404"/>
                <a:gd name="T17" fmla="*/ 54 h 427"/>
                <a:gd name="T18" fmla="*/ 29 w 404"/>
                <a:gd name="T19" fmla="*/ 9 h 427"/>
                <a:gd name="T20" fmla="*/ 18 w 404"/>
                <a:gd name="T21" fmla="*/ 8 h 427"/>
                <a:gd name="T22" fmla="*/ 12 w 404"/>
                <a:gd name="T23" fmla="*/ 7 h 427"/>
                <a:gd name="T24" fmla="*/ 6 w 404"/>
                <a:gd name="T25" fmla="*/ 7 h 427"/>
                <a:gd name="T26" fmla="*/ 13 w 404"/>
                <a:gd name="T27" fmla="*/ 0 h 427"/>
                <a:gd name="T28" fmla="*/ 85 w 404"/>
                <a:gd name="T29" fmla="*/ 0 h 427"/>
                <a:gd name="T30" fmla="*/ 77 w 404"/>
                <a:gd name="T31" fmla="*/ 7 h 427"/>
                <a:gd name="T32" fmla="*/ 73 w 404"/>
                <a:gd name="T33" fmla="*/ 8 h 427"/>
                <a:gd name="T34" fmla="*/ 69 w 404"/>
                <a:gd name="T35" fmla="*/ 8 h 427"/>
                <a:gd name="T36" fmla="*/ 65 w 404"/>
                <a:gd name="T37" fmla="*/ 9 h 427"/>
                <a:gd name="T38" fmla="*/ 61 w 404"/>
                <a:gd name="T39" fmla="*/ 9 h 427"/>
                <a:gd name="T40" fmla="*/ 59 w 404"/>
                <a:gd name="T41" fmla="*/ 18 h 427"/>
                <a:gd name="T42" fmla="*/ 58 w 404"/>
                <a:gd name="T43" fmla="*/ 28 h 427"/>
                <a:gd name="T44" fmla="*/ 58 w 404"/>
                <a:gd name="T45" fmla="*/ 39 h 427"/>
                <a:gd name="T46" fmla="*/ 57 w 404"/>
                <a:gd name="T47" fmla="*/ 50 h 427"/>
                <a:gd name="T48" fmla="*/ 57 w 404"/>
                <a:gd name="T49" fmla="*/ 54 h 427"/>
                <a:gd name="T50" fmla="*/ 55 w 404"/>
                <a:gd name="T51" fmla="*/ 70 h 427"/>
                <a:gd name="T52" fmla="*/ 54 w 404"/>
                <a:gd name="T53" fmla="*/ 95 h 427"/>
                <a:gd name="T54" fmla="*/ 53 w 404"/>
                <a:gd name="T55" fmla="*/ 115 h 427"/>
                <a:gd name="T56" fmla="*/ 63 w 404"/>
                <a:gd name="T57" fmla="*/ 118 h 427"/>
                <a:gd name="T58" fmla="*/ 67 w 404"/>
                <a:gd name="T59" fmla="*/ 118 h 427"/>
                <a:gd name="T60" fmla="*/ 70 w 404"/>
                <a:gd name="T61" fmla="*/ 117 h 427"/>
                <a:gd name="T62" fmla="*/ 73 w 404"/>
                <a:gd name="T63" fmla="*/ 117 h 427"/>
                <a:gd name="T64" fmla="*/ 76 w 404"/>
                <a:gd name="T65" fmla="*/ 116 h 427"/>
                <a:gd name="T66" fmla="*/ 79 w 404"/>
                <a:gd name="T67" fmla="*/ 116 h 427"/>
                <a:gd name="T68" fmla="*/ 81 w 404"/>
                <a:gd name="T69" fmla="*/ 114 h 427"/>
                <a:gd name="T70" fmla="*/ 84 w 404"/>
                <a:gd name="T71" fmla="*/ 114 h 427"/>
                <a:gd name="T72" fmla="*/ 86 w 404"/>
                <a:gd name="T73" fmla="*/ 112 h 427"/>
                <a:gd name="T74" fmla="*/ 88 w 404"/>
                <a:gd name="T75" fmla="*/ 110 h 427"/>
                <a:gd name="T76" fmla="*/ 90 w 404"/>
                <a:gd name="T77" fmla="*/ 108 h 427"/>
                <a:gd name="T78" fmla="*/ 93 w 404"/>
                <a:gd name="T79" fmla="*/ 105 h 427"/>
                <a:gd name="T80" fmla="*/ 95 w 404"/>
                <a:gd name="T81" fmla="*/ 100 h 427"/>
                <a:gd name="T82" fmla="*/ 98 w 404"/>
                <a:gd name="T83" fmla="*/ 96 h 427"/>
                <a:gd name="T84" fmla="*/ 105 w 404"/>
                <a:gd name="T85" fmla="*/ 85 h 427"/>
                <a:gd name="T86" fmla="*/ 114 w 404"/>
                <a:gd name="T87" fmla="*/ 69 h 427"/>
                <a:gd name="T88" fmla="*/ 121 w 404"/>
                <a:gd name="T89" fmla="*/ 76 h 427"/>
                <a:gd name="T90" fmla="*/ 117 w 404"/>
                <a:gd name="T91" fmla="*/ 89 h 427"/>
                <a:gd name="T92" fmla="*/ 114 w 404"/>
                <a:gd name="T93" fmla="*/ 101 h 427"/>
                <a:gd name="T94" fmla="*/ 110 w 404"/>
                <a:gd name="T95" fmla="*/ 114 h 427"/>
                <a:gd name="T96" fmla="*/ 107 w 404"/>
                <a:gd name="T97" fmla="*/ 129 h 427"/>
                <a:gd name="T98" fmla="*/ 101 w 404"/>
                <a:gd name="T99" fmla="*/ 128 h 427"/>
                <a:gd name="T100" fmla="*/ 95 w 404"/>
                <a:gd name="T101" fmla="*/ 127 h 427"/>
                <a:gd name="T102" fmla="*/ 89 w 404"/>
                <a:gd name="T103" fmla="*/ 127 h 427"/>
                <a:gd name="T104" fmla="*/ 82 w 404"/>
                <a:gd name="T105" fmla="*/ 126 h 427"/>
                <a:gd name="T106" fmla="*/ 75 w 404"/>
                <a:gd name="T107" fmla="*/ 126 h 427"/>
                <a:gd name="T108" fmla="*/ 67 w 404"/>
                <a:gd name="T109" fmla="*/ 125 h 427"/>
                <a:gd name="T110" fmla="*/ 50 w 404"/>
                <a:gd name="T111" fmla="*/ 125 h 427"/>
                <a:gd name="T112" fmla="*/ 0 w 404"/>
                <a:gd name="T113" fmla="*/ 125 h 42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04"/>
                <a:gd name="T172" fmla="*/ 0 h 427"/>
                <a:gd name="T173" fmla="*/ 404 w 404"/>
                <a:gd name="T174" fmla="*/ 427 h 42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04" h="427">
                  <a:moveTo>
                    <a:pt x="0" y="413"/>
                  </a:moveTo>
                  <a:lnTo>
                    <a:pt x="22" y="389"/>
                  </a:lnTo>
                  <a:lnTo>
                    <a:pt x="46" y="386"/>
                  </a:lnTo>
                  <a:lnTo>
                    <a:pt x="60" y="383"/>
                  </a:lnTo>
                  <a:lnTo>
                    <a:pt x="70" y="382"/>
                  </a:lnTo>
                  <a:lnTo>
                    <a:pt x="78" y="311"/>
                  </a:lnTo>
                  <a:lnTo>
                    <a:pt x="84" y="242"/>
                  </a:lnTo>
                  <a:lnTo>
                    <a:pt x="90" y="182"/>
                  </a:lnTo>
                  <a:lnTo>
                    <a:pt x="90" y="179"/>
                  </a:lnTo>
                  <a:lnTo>
                    <a:pt x="97" y="30"/>
                  </a:lnTo>
                  <a:lnTo>
                    <a:pt x="60" y="27"/>
                  </a:lnTo>
                  <a:lnTo>
                    <a:pt x="40" y="24"/>
                  </a:lnTo>
                  <a:lnTo>
                    <a:pt x="19" y="22"/>
                  </a:lnTo>
                  <a:lnTo>
                    <a:pt x="45" y="0"/>
                  </a:lnTo>
                  <a:lnTo>
                    <a:pt x="284" y="0"/>
                  </a:lnTo>
                  <a:lnTo>
                    <a:pt x="257" y="22"/>
                  </a:lnTo>
                  <a:lnTo>
                    <a:pt x="243" y="25"/>
                  </a:lnTo>
                  <a:lnTo>
                    <a:pt x="230" y="28"/>
                  </a:lnTo>
                  <a:lnTo>
                    <a:pt x="216" y="30"/>
                  </a:lnTo>
                  <a:lnTo>
                    <a:pt x="203" y="30"/>
                  </a:lnTo>
                  <a:lnTo>
                    <a:pt x="198" y="60"/>
                  </a:lnTo>
                  <a:lnTo>
                    <a:pt x="195" y="93"/>
                  </a:lnTo>
                  <a:lnTo>
                    <a:pt x="192" y="128"/>
                  </a:lnTo>
                  <a:lnTo>
                    <a:pt x="189" y="164"/>
                  </a:lnTo>
                  <a:lnTo>
                    <a:pt x="189" y="180"/>
                  </a:lnTo>
                  <a:lnTo>
                    <a:pt x="185" y="231"/>
                  </a:lnTo>
                  <a:lnTo>
                    <a:pt x="179" y="316"/>
                  </a:lnTo>
                  <a:lnTo>
                    <a:pt x="176" y="382"/>
                  </a:lnTo>
                  <a:lnTo>
                    <a:pt x="210" y="389"/>
                  </a:lnTo>
                  <a:lnTo>
                    <a:pt x="224" y="389"/>
                  </a:lnTo>
                  <a:lnTo>
                    <a:pt x="234" y="388"/>
                  </a:lnTo>
                  <a:lnTo>
                    <a:pt x="245" y="388"/>
                  </a:lnTo>
                  <a:lnTo>
                    <a:pt x="254" y="385"/>
                  </a:lnTo>
                  <a:lnTo>
                    <a:pt x="263" y="383"/>
                  </a:lnTo>
                  <a:lnTo>
                    <a:pt x="272" y="379"/>
                  </a:lnTo>
                  <a:lnTo>
                    <a:pt x="279" y="376"/>
                  </a:lnTo>
                  <a:lnTo>
                    <a:pt x="287" y="370"/>
                  </a:lnTo>
                  <a:lnTo>
                    <a:pt x="293" y="365"/>
                  </a:lnTo>
                  <a:lnTo>
                    <a:pt x="300" y="356"/>
                  </a:lnTo>
                  <a:lnTo>
                    <a:pt x="309" y="346"/>
                  </a:lnTo>
                  <a:lnTo>
                    <a:pt x="318" y="332"/>
                  </a:lnTo>
                  <a:lnTo>
                    <a:pt x="327" y="317"/>
                  </a:lnTo>
                  <a:lnTo>
                    <a:pt x="352" y="280"/>
                  </a:lnTo>
                  <a:lnTo>
                    <a:pt x="382" y="228"/>
                  </a:lnTo>
                  <a:lnTo>
                    <a:pt x="404" y="253"/>
                  </a:lnTo>
                  <a:lnTo>
                    <a:pt x="392" y="293"/>
                  </a:lnTo>
                  <a:lnTo>
                    <a:pt x="380" y="335"/>
                  </a:lnTo>
                  <a:lnTo>
                    <a:pt x="368" y="379"/>
                  </a:lnTo>
                  <a:lnTo>
                    <a:pt x="358" y="427"/>
                  </a:lnTo>
                  <a:lnTo>
                    <a:pt x="338" y="424"/>
                  </a:lnTo>
                  <a:lnTo>
                    <a:pt x="318" y="421"/>
                  </a:lnTo>
                  <a:lnTo>
                    <a:pt x="297" y="419"/>
                  </a:lnTo>
                  <a:lnTo>
                    <a:pt x="275" y="416"/>
                  </a:lnTo>
                  <a:lnTo>
                    <a:pt x="251" y="416"/>
                  </a:lnTo>
                  <a:lnTo>
                    <a:pt x="224" y="415"/>
                  </a:lnTo>
                  <a:lnTo>
                    <a:pt x="167" y="41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dist="127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</p:grpSp>
      <p:sp>
        <p:nvSpPr>
          <p:cNvPr id="84125" name="Rectangle 157"/>
          <p:cNvSpPr>
            <a:spLocks noChangeArrowheads="1"/>
          </p:cNvSpPr>
          <p:nvPr/>
        </p:nvSpPr>
        <p:spPr bwMode="auto">
          <a:xfrm>
            <a:off x="0" y="6624638"/>
            <a:ext cx="7912100" cy="233362"/>
          </a:xfrm>
          <a:prstGeom prst="rect">
            <a:avLst/>
          </a:prstGeom>
          <a:gradFill rotWithShape="1">
            <a:gsLst>
              <a:gs pos="0">
                <a:srgbClr val="002448">
                  <a:gamma/>
                  <a:shade val="46275"/>
                  <a:invGamma/>
                </a:srgbClr>
              </a:gs>
              <a:gs pos="100000">
                <a:srgbClr val="002448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4127" name="Rectangle 159"/>
          <p:cNvSpPr>
            <a:spLocks noChangeArrowheads="1"/>
          </p:cNvSpPr>
          <p:nvPr/>
        </p:nvSpPr>
        <p:spPr bwMode="auto">
          <a:xfrm>
            <a:off x="374650" y="6646863"/>
            <a:ext cx="506095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schemeClr val="tx2"/>
                </a:solidFill>
                <a:ea typeface="+mn-ea"/>
              </a:rPr>
              <a:t>SCHOOL OF ELECTRICAL AND COMPUTER ENGINEERING | GEORGIA INSTITUTE OF TECHNOLOGY</a:t>
            </a:r>
          </a:p>
        </p:txBody>
      </p:sp>
      <p:sp>
        <p:nvSpPr>
          <p:cNvPr id="84128" name="Rectangle 160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gradFill rotWithShape="1">
            <a:gsLst>
              <a:gs pos="0">
                <a:srgbClr val="002448"/>
              </a:gs>
              <a:gs pos="100000">
                <a:schemeClr val="bg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4064" name="Rectangle 9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1238" y="6621463"/>
            <a:ext cx="387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72D8E9-C669-434A-B06B-EC13D5E53F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 sz="2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+mn-cs"/>
        </a:defRPr>
      </a:lvl1pPr>
      <a:lvl2pPr marL="519113" indent="-176213" algn="l" rtl="0" eaLnBrk="1" fontAlgn="base" hangingPunct="1">
        <a:spcBef>
          <a:spcPct val="20000"/>
        </a:spcBef>
        <a:spcAft>
          <a:spcPct val="0"/>
        </a:spcAft>
        <a:buClr>
          <a:srgbClr val="002448"/>
        </a:buClr>
        <a:buSzPct val="65000"/>
        <a:buFont typeface="Wingdings" pitchFamily="2" charset="2"/>
        <a:buChar char="n"/>
        <a:defRPr sz="20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862013" indent="-176213" algn="l" rtl="0" eaLnBrk="1" fontAlgn="base" hangingPunct="1">
        <a:spcBef>
          <a:spcPct val="20000"/>
        </a:spcBef>
        <a:spcAft>
          <a:spcPct val="0"/>
        </a:spcAft>
        <a:buClr>
          <a:srgbClr val="006666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204913" indent="-17621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1485900" indent="-1666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1943100" indent="-1666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400300" indent="-1666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2857500" indent="-1666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314700" indent="-1666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defRPr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8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2057400"/>
          </a:xfrm>
        </p:spPr>
        <p:txBody>
          <a:bodyPr/>
          <a:lstStyle/>
          <a:p>
            <a:pPr algn="ctr"/>
            <a:r>
              <a:rPr lang="en-US" altLang="zh-CN" smtClean="0">
                <a:effectLst/>
                <a:ea typeface="ＭＳ Ｐゴシック" pitchFamily="34" charset="-128"/>
              </a:rPr>
              <a:t>Characterization and Transformation of </a:t>
            </a:r>
            <a:br>
              <a:rPr lang="en-US" altLang="zh-CN" smtClean="0">
                <a:effectLst/>
                <a:ea typeface="ＭＳ Ｐゴシック" pitchFamily="34" charset="-128"/>
              </a:rPr>
            </a:br>
            <a:r>
              <a:rPr lang="en-US" altLang="zh-CN" smtClean="0">
                <a:effectLst/>
                <a:ea typeface="ＭＳ Ｐゴシック" pitchFamily="34" charset="-128"/>
              </a:rPr>
              <a:t>Unstructured Control Flow </a:t>
            </a:r>
            <a:br>
              <a:rPr lang="en-US" altLang="zh-CN" smtClean="0">
                <a:effectLst/>
                <a:ea typeface="ＭＳ Ｐゴシック" pitchFamily="34" charset="-128"/>
              </a:rPr>
            </a:br>
            <a:r>
              <a:rPr lang="en-US" altLang="zh-CN" smtClean="0">
                <a:effectLst/>
                <a:ea typeface="ＭＳ Ｐゴシック" pitchFamily="34" charset="-128"/>
              </a:rPr>
              <a:t>in GPU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2390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smtClean="0">
                <a:solidFill>
                  <a:srgbClr val="1F1F1F"/>
                </a:solidFill>
                <a:effectLst/>
                <a:latin typeface="Arial" charset="0"/>
                <a:ea typeface="ＭＳ Ｐゴシック" pitchFamily="34" charset="-128"/>
              </a:rPr>
              <a:t>Haicheng Wu, Gregory Diamos, Si Li, Sudhakar Yalamanchili</a:t>
            </a:r>
          </a:p>
          <a:p>
            <a:pPr>
              <a:lnSpc>
                <a:spcPct val="90000"/>
              </a:lnSpc>
            </a:pPr>
            <a:endParaRPr lang="en-US" altLang="zh-CN" sz="2000" smtClean="0">
              <a:solidFill>
                <a:srgbClr val="1F1F1F"/>
              </a:solidFill>
              <a:effectLst/>
              <a:latin typeface="Arial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zh-CN" sz="2000" smtClean="0">
                <a:solidFill>
                  <a:srgbClr val="1F1F1F"/>
                </a:solidFill>
                <a:effectLst/>
                <a:latin typeface="Arial" charset="0"/>
                <a:ea typeface="ＭＳ Ｐゴシック" pitchFamily="34" charset="-128"/>
              </a:rPr>
              <a:t>Computer Architecture and Systems Laboratory</a:t>
            </a:r>
          </a:p>
          <a:p>
            <a:pPr>
              <a:lnSpc>
                <a:spcPct val="90000"/>
              </a:lnSpc>
            </a:pPr>
            <a:r>
              <a:rPr lang="en-US" altLang="zh-CN" sz="2000" smtClean="0">
                <a:solidFill>
                  <a:srgbClr val="1F1F1F"/>
                </a:solidFill>
                <a:effectLst/>
                <a:latin typeface="Arial" charset="0"/>
                <a:ea typeface="ＭＳ Ｐゴシック" pitchFamily="34" charset="-128"/>
              </a:rPr>
              <a:t>School of Electrical and Computer Engineering</a:t>
            </a:r>
          </a:p>
          <a:p>
            <a:pPr>
              <a:lnSpc>
                <a:spcPct val="90000"/>
              </a:lnSpc>
            </a:pPr>
            <a:r>
              <a:rPr lang="en-US" altLang="zh-CN" sz="2000" smtClean="0">
                <a:solidFill>
                  <a:srgbClr val="1F1F1F"/>
                </a:solidFill>
                <a:effectLst/>
                <a:latin typeface="Arial" charset="0"/>
                <a:ea typeface="ＭＳ Ｐゴシック" pitchFamily="34" charset="-128"/>
              </a:rPr>
              <a:t>Georgia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6746D-BB6A-4405-A1D2-C713770014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5638800"/>
            <a:ext cx="72390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zh-CN" sz="1700">
                <a:solidFill>
                  <a:srgbClr val="1F1F1F"/>
                </a:solidFill>
                <a:latin typeface="Tahoma" pitchFamily="34" charset="0"/>
              </a:rPr>
              <a:t>Special thanks to our sponsors: NSF, LogicBlox, and NVIDIA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Re-convergence in AMD &amp; Intel 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AMD IL does not support arbitrary branch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It also uses ELSE, LOOP, ENDLOOP, etc.</a:t>
            </a:r>
          </a:p>
          <a:p>
            <a:endParaRPr lang="en-US" dirty="0" smtClean="0"/>
          </a:p>
          <a:p>
            <a:r>
              <a:rPr lang="en-US" dirty="0" smtClean="0"/>
              <a:t>Intel GEN5 works in a similar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667000"/>
            <a:ext cx="251460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/>
              <a:t>ige</a:t>
            </a:r>
            <a:r>
              <a:rPr lang="en-US" sz="1400" dirty="0" smtClean="0"/>
              <a:t> r6, r4, r5</a:t>
            </a:r>
          </a:p>
          <a:p>
            <a:r>
              <a:rPr lang="en-US" sz="1400" dirty="0" err="1" smtClean="0"/>
              <a:t>if_logicalz</a:t>
            </a:r>
            <a:r>
              <a:rPr lang="en-US" sz="1400" dirty="0" smtClean="0"/>
              <a:t> r6</a:t>
            </a:r>
          </a:p>
          <a:p>
            <a:r>
              <a:rPr lang="en-US" sz="1400" dirty="0" err="1" smtClean="0"/>
              <a:t>uav_raw_load_id</a:t>
            </a:r>
            <a:r>
              <a:rPr lang="en-US" sz="1400" dirty="0" smtClean="0"/>
              <a:t>(0) r11, r10</a:t>
            </a:r>
          </a:p>
          <a:p>
            <a:r>
              <a:rPr lang="en-US" sz="1400" dirty="0" err="1" smtClean="0"/>
              <a:t>uav_raw_load_id</a:t>
            </a:r>
            <a:r>
              <a:rPr lang="en-US" sz="1400" dirty="0" smtClean="0"/>
              <a:t>(0) r14, r13</a:t>
            </a:r>
          </a:p>
          <a:p>
            <a:r>
              <a:rPr lang="en-US" sz="1400" dirty="0" err="1" smtClean="0"/>
              <a:t>iadd</a:t>
            </a:r>
            <a:r>
              <a:rPr lang="en-US" sz="1400" dirty="0" smtClean="0"/>
              <a:t> r17, r16, r8</a:t>
            </a:r>
          </a:p>
          <a:p>
            <a:r>
              <a:rPr lang="en-US" sz="1400" dirty="0" err="1" smtClean="0"/>
              <a:t>uav_raw_store_id</a:t>
            </a:r>
            <a:r>
              <a:rPr lang="en-US" sz="1400" dirty="0" smtClean="0"/>
              <a:t>(0) r17, r15</a:t>
            </a:r>
          </a:p>
          <a:p>
            <a:r>
              <a:rPr lang="en-US" sz="1400" dirty="0" err="1" smtClean="0"/>
              <a:t>endif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25146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if (</a:t>
            </a:r>
            <a:r>
              <a:rPr lang="en-US" sz="1400" dirty="0" err="1" smtClean="0"/>
              <a:t>i</a:t>
            </a:r>
            <a:r>
              <a:rPr lang="en-US" sz="1400" dirty="0" smtClean="0"/>
              <a:t> &lt; N)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	C[</a:t>
            </a:r>
            <a:r>
              <a:rPr lang="en-US" sz="1400" dirty="0" err="1" smtClean="0"/>
              <a:t>i</a:t>
            </a:r>
            <a:r>
              <a:rPr lang="en-US" sz="1400" dirty="0" smtClean="0"/>
              <a:t>] = A[</a:t>
            </a:r>
            <a:r>
              <a:rPr lang="en-US" sz="1400" dirty="0" err="1" smtClean="0"/>
              <a:t>i</a:t>
            </a:r>
            <a:r>
              <a:rPr lang="en-US" sz="1400" dirty="0" smtClean="0"/>
              <a:t>] + B[</a:t>
            </a:r>
            <a:r>
              <a:rPr lang="en-US" sz="1400" dirty="0" err="1" smtClean="0"/>
              <a:t>i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AMD IL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4800600" y="2895600"/>
            <a:ext cx="12954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962400"/>
            <a:ext cx="12954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791200" y="1539269"/>
            <a:ext cx="2667000" cy="2826550"/>
            <a:chOff x="7035800" y="293291"/>
            <a:chExt cx="2667000" cy="2826550"/>
          </a:xfrm>
        </p:grpSpPr>
        <p:sp>
          <p:nvSpPr>
            <p:cNvPr id="402" name="Rectangle 401"/>
            <p:cNvSpPr/>
            <p:nvPr/>
          </p:nvSpPr>
          <p:spPr>
            <a:xfrm>
              <a:off x="7035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7416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7797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59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9321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940800" y="275039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7035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7416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178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7797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559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9321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940800" y="53951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7035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7416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178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7797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559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9321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940800" y="90815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7035800" y="127678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7416800" y="127678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7797800" y="127678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59800" y="127678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9321800" y="127678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940800" y="127678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7035800" y="164448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7416800" y="1644489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7797800" y="1644489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559800" y="164448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9321800" y="164448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8940800" y="164448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7035800" y="201312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7416800" y="201312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8800" y="201312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7797800" y="201312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8559800" y="201312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9321800" y="201312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940800" y="201312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7035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7416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8178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7797800" y="238175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8559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9321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8940800" y="238175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8" name="TextBox 447"/>
            <p:cNvSpPr txBox="1"/>
            <p:nvPr/>
          </p:nvSpPr>
          <p:spPr>
            <a:xfrm>
              <a:off x="7035800" y="293294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T0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TextBox 448"/>
            <p:cNvSpPr txBox="1"/>
            <p:nvPr/>
          </p:nvSpPr>
          <p:spPr>
            <a:xfrm>
              <a:off x="7416800" y="293294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T1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7810500" y="293295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B9F25"/>
                  </a:solidFill>
                  <a:effectLst/>
                  <a:uLnTx/>
                  <a:uFillTx/>
                </a:rPr>
                <a:t>T2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B9F25"/>
                </a:solidFill>
                <a:effectLst/>
                <a:uLnTx/>
                <a:uFillTx/>
              </a:endParaRPr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8178800" y="293293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17F43"/>
                  </a:solidFill>
                  <a:effectLst/>
                  <a:uLnTx/>
                  <a:uFillTx/>
                </a:rPr>
                <a:t>T3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B17F43"/>
                </a:solidFill>
                <a:effectLst/>
                <a:uLnTx/>
                <a:uFillTx/>
              </a:endParaRPr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8559800" y="293292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</a:rPr>
                <a:t>T4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endParaRP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8940800" y="293292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T5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9321800" y="293291"/>
              <a:ext cx="381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T6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8178800" y="127678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8178800" y="1644489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8178800" y="275120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Re-converge at immediate post-dominator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46" name="Freeform 245"/>
          <p:cNvSpPr/>
          <p:nvPr/>
        </p:nvSpPr>
        <p:spPr>
          <a:xfrm>
            <a:off x="735817" y="1274618"/>
            <a:ext cx="1559265" cy="5029200"/>
          </a:xfrm>
          <a:custGeom>
            <a:avLst/>
            <a:gdLst>
              <a:gd name="connsiteX0" fmla="*/ 4473 w 1559265"/>
              <a:gd name="connsiteY0" fmla="*/ 0 h 5029200"/>
              <a:gd name="connsiteX1" fmla="*/ 46037 w 1559265"/>
              <a:gd name="connsiteY1" fmla="*/ 637309 h 5029200"/>
              <a:gd name="connsiteX2" fmla="*/ 267710 w 1559265"/>
              <a:gd name="connsiteY2" fmla="*/ 1122218 h 5029200"/>
              <a:gd name="connsiteX3" fmla="*/ 1057419 w 1559265"/>
              <a:gd name="connsiteY3" fmla="*/ 1648691 h 5029200"/>
              <a:gd name="connsiteX4" fmla="*/ 1459201 w 1559265"/>
              <a:gd name="connsiteY4" fmla="*/ 2216727 h 5029200"/>
              <a:gd name="connsiteX5" fmla="*/ 1514619 w 1559265"/>
              <a:gd name="connsiteY5" fmla="*/ 3352800 h 5029200"/>
              <a:gd name="connsiteX6" fmla="*/ 891164 w 1559265"/>
              <a:gd name="connsiteY6" fmla="*/ 4114800 h 5029200"/>
              <a:gd name="connsiteX7" fmla="*/ 115310 w 1559265"/>
              <a:gd name="connsiteY7" fmla="*/ 4253345 h 5029200"/>
              <a:gd name="connsiteX8" fmla="*/ 18328 w 1559265"/>
              <a:gd name="connsiteY8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265" h="5029200">
                <a:moveTo>
                  <a:pt x="4473" y="0"/>
                </a:moveTo>
                <a:cubicBezTo>
                  <a:pt x="3318" y="225136"/>
                  <a:pt x="2164" y="450273"/>
                  <a:pt x="46037" y="637309"/>
                </a:cubicBezTo>
                <a:cubicBezTo>
                  <a:pt x="89910" y="824345"/>
                  <a:pt x="99146" y="953654"/>
                  <a:pt x="267710" y="1122218"/>
                </a:cubicBezTo>
                <a:cubicBezTo>
                  <a:pt x="436274" y="1290782"/>
                  <a:pt x="858837" y="1466273"/>
                  <a:pt x="1057419" y="1648691"/>
                </a:cubicBezTo>
                <a:cubicBezTo>
                  <a:pt x="1256001" y="1831109"/>
                  <a:pt x="1383001" y="1932709"/>
                  <a:pt x="1459201" y="2216727"/>
                </a:cubicBezTo>
                <a:cubicBezTo>
                  <a:pt x="1535401" y="2500745"/>
                  <a:pt x="1609292" y="3036455"/>
                  <a:pt x="1514619" y="3352800"/>
                </a:cubicBezTo>
                <a:cubicBezTo>
                  <a:pt x="1419946" y="3669145"/>
                  <a:pt x="1124382" y="3964709"/>
                  <a:pt x="891164" y="4114800"/>
                </a:cubicBezTo>
                <a:cubicBezTo>
                  <a:pt x="657946" y="4264891"/>
                  <a:pt x="260783" y="4100945"/>
                  <a:pt x="115310" y="4253345"/>
                </a:cubicBezTo>
                <a:cubicBezTo>
                  <a:pt x="-30163" y="4405745"/>
                  <a:pt x="-5918" y="4717472"/>
                  <a:pt x="18328" y="502920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627599" y="1246909"/>
            <a:ext cx="985238" cy="4959927"/>
          </a:xfrm>
          <a:custGeom>
            <a:avLst/>
            <a:gdLst>
              <a:gd name="connsiteX0" fmla="*/ 140400 w 985238"/>
              <a:gd name="connsiteY0" fmla="*/ 0 h 4959927"/>
              <a:gd name="connsiteX1" fmla="*/ 181964 w 985238"/>
              <a:gd name="connsiteY1" fmla="*/ 845127 h 4959927"/>
              <a:gd name="connsiteX2" fmla="*/ 708437 w 985238"/>
              <a:gd name="connsiteY2" fmla="*/ 1510145 h 4959927"/>
              <a:gd name="connsiteX3" fmla="*/ 237382 w 985238"/>
              <a:gd name="connsiteY3" fmla="*/ 2244436 h 4959927"/>
              <a:gd name="connsiteX4" fmla="*/ 957819 w 985238"/>
              <a:gd name="connsiteY4" fmla="*/ 2826327 h 4959927"/>
              <a:gd name="connsiteX5" fmla="*/ 763855 w 985238"/>
              <a:gd name="connsiteY5" fmla="*/ 3643745 h 4959927"/>
              <a:gd name="connsiteX6" fmla="*/ 98837 w 985238"/>
              <a:gd name="connsiteY6" fmla="*/ 4156363 h 4959927"/>
              <a:gd name="connsiteX7" fmla="*/ 15709 w 985238"/>
              <a:gd name="connsiteY7" fmla="*/ 4959927 h 495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238" h="4959927">
                <a:moveTo>
                  <a:pt x="140400" y="0"/>
                </a:moveTo>
                <a:cubicBezTo>
                  <a:pt x="113845" y="296718"/>
                  <a:pt x="87291" y="593436"/>
                  <a:pt x="181964" y="845127"/>
                </a:cubicBezTo>
                <a:cubicBezTo>
                  <a:pt x="276637" y="1096818"/>
                  <a:pt x="699201" y="1276927"/>
                  <a:pt x="708437" y="1510145"/>
                </a:cubicBezTo>
                <a:cubicBezTo>
                  <a:pt x="717673" y="1743363"/>
                  <a:pt x="195818" y="2025072"/>
                  <a:pt x="237382" y="2244436"/>
                </a:cubicBezTo>
                <a:cubicBezTo>
                  <a:pt x="278946" y="2463800"/>
                  <a:pt x="870074" y="2593109"/>
                  <a:pt x="957819" y="2826327"/>
                </a:cubicBezTo>
                <a:cubicBezTo>
                  <a:pt x="1045564" y="3059545"/>
                  <a:pt x="907019" y="3422072"/>
                  <a:pt x="763855" y="3643745"/>
                </a:cubicBezTo>
                <a:cubicBezTo>
                  <a:pt x="620691" y="3865418"/>
                  <a:pt x="223528" y="3936999"/>
                  <a:pt x="98837" y="4156363"/>
                </a:cubicBezTo>
                <a:cubicBezTo>
                  <a:pt x="-25854" y="4375727"/>
                  <a:pt x="-5073" y="4667827"/>
                  <a:pt x="15709" y="4959927"/>
                </a:cubicBezTo>
              </a:path>
            </a:pathLst>
          </a:custGeom>
          <a:noFill/>
          <a:ln w="57150" cap="flat" cmpd="sng" algn="ctr">
            <a:solidFill>
              <a:srgbClr val="00B0F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740290" y="1260763"/>
            <a:ext cx="734421" cy="4849091"/>
          </a:xfrm>
          <a:custGeom>
            <a:avLst/>
            <a:gdLst>
              <a:gd name="connsiteX0" fmla="*/ 0 w 734421"/>
              <a:gd name="connsiteY0" fmla="*/ 0 h 4849091"/>
              <a:gd name="connsiteX1" fmla="*/ 138546 w 734421"/>
              <a:gd name="connsiteY1" fmla="*/ 1011382 h 4849091"/>
              <a:gd name="connsiteX2" fmla="*/ 734291 w 734421"/>
              <a:gd name="connsiteY2" fmla="*/ 1565564 h 4849091"/>
              <a:gd name="connsiteX3" fmla="*/ 83128 w 734421"/>
              <a:gd name="connsiteY3" fmla="*/ 2230582 h 4849091"/>
              <a:gd name="connsiteX4" fmla="*/ 110837 w 734421"/>
              <a:gd name="connsiteY4" fmla="*/ 4849091 h 484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421" h="4849091">
                <a:moveTo>
                  <a:pt x="0" y="0"/>
                </a:moveTo>
                <a:cubicBezTo>
                  <a:pt x="8082" y="375227"/>
                  <a:pt x="16164" y="750455"/>
                  <a:pt x="138546" y="1011382"/>
                </a:cubicBezTo>
                <a:cubicBezTo>
                  <a:pt x="260928" y="1272309"/>
                  <a:pt x="743527" y="1362364"/>
                  <a:pt x="734291" y="1565564"/>
                </a:cubicBezTo>
                <a:cubicBezTo>
                  <a:pt x="725055" y="1768764"/>
                  <a:pt x="187037" y="1683328"/>
                  <a:pt x="83128" y="2230582"/>
                </a:cubicBezTo>
                <a:cubicBezTo>
                  <a:pt x="-20781" y="2777837"/>
                  <a:pt x="45028" y="3813464"/>
                  <a:pt x="110837" y="4849091"/>
                </a:cubicBezTo>
              </a:path>
            </a:pathLst>
          </a:custGeom>
          <a:noFill/>
          <a:ln w="57150" cap="flat" cmpd="sng" algn="ctr">
            <a:solidFill>
              <a:srgbClr val="FB9F25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697041" y="1246909"/>
            <a:ext cx="930028" cy="5015345"/>
          </a:xfrm>
          <a:custGeom>
            <a:avLst/>
            <a:gdLst>
              <a:gd name="connsiteX0" fmla="*/ 1686 w 930028"/>
              <a:gd name="connsiteY0" fmla="*/ 0 h 5015345"/>
              <a:gd name="connsiteX1" fmla="*/ 126377 w 930028"/>
              <a:gd name="connsiteY1" fmla="*/ 1039091 h 5015345"/>
              <a:gd name="connsiteX2" fmla="*/ 805249 w 930028"/>
              <a:gd name="connsiteY2" fmla="*/ 1607127 h 5015345"/>
              <a:gd name="connsiteX3" fmla="*/ 29395 w 930028"/>
              <a:gd name="connsiteY3" fmla="*/ 2175163 h 5015345"/>
              <a:gd name="connsiteX4" fmla="*/ 929940 w 930028"/>
              <a:gd name="connsiteY4" fmla="*/ 2743200 h 5015345"/>
              <a:gd name="connsiteX5" fmla="*/ 84813 w 930028"/>
              <a:gd name="connsiteY5" fmla="*/ 3366654 h 5015345"/>
              <a:gd name="connsiteX6" fmla="*/ 84813 w 930028"/>
              <a:gd name="connsiteY6" fmla="*/ 5015345 h 501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0028" h="5015345">
                <a:moveTo>
                  <a:pt x="1686" y="0"/>
                </a:moveTo>
                <a:cubicBezTo>
                  <a:pt x="-2932" y="385618"/>
                  <a:pt x="-7550" y="771237"/>
                  <a:pt x="126377" y="1039091"/>
                </a:cubicBezTo>
                <a:cubicBezTo>
                  <a:pt x="260304" y="1306945"/>
                  <a:pt x="821413" y="1417782"/>
                  <a:pt x="805249" y="1607127"/>
                </a:cubicBezTo>
                <a:cubicBezTo>
                  <a:pt x="789085" y="1796472"/>
                  <a:pt x="8613" y="1985817"/>
                  <a:pt x="29395" y="2175163"/>
                </a:cubicBezTo>
                <a:cubicBezTo>
                  <a:pt x="50177" y="2364509"/>
                  <a:pt x="920704" y="2544618"/>
                  <a:pt x="929940" y="2743200"/>
                </a:cubicBezTo>
                <a:cubicBezTo>
                  <a:pt x="939176" y="2941782"/>
                  <a:pt x="225667" y="2987963"/>
                  <a:pt x="84813" y="3366654"/>
                </a:cubicBezTo>
                <a:cubicBezTo>
                  <a:pt x="-56041" y="3745345"/>
                  <a:pt x="14386" y="4380345"/>
                  <a:pt x="84813" y="5015345"/>
                </a:cubicBezTo>
              </a:path>
            </a:pathLst>
          </a:custGeom>
          <a:noFill/>
          <a:ln w="57150" cap="flat" cmpd="sng" algn="ctr">
            <a:solidFill>
              <a:srgbClr val="B17F43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Freeform 249"/>
          <p:cNvSpPr/>
          <p:nvPr/>
        </p:nvSpPr>
        <p:spPr>
          <a:xfrm>
            <a:off x="704987" y="1260763"/>
            <a:ext cx="965556" cy="4932218"/>
          </a:xfrm>
          <a:custGeom>
            <a:avLst/>
            <a:gdLst>
              <a:gd name="connsiteX0" fmla="*/ 76867 w 965556"/>
              <a:gd name="connsiteY0" fmla="*/ 0 h 4932218"/>
              <a:gd name="connsiteX1" fmla="*/ 104576 w 965556"/>
              <a:gd name="connsiteY1" fmla="*/ 2244437 h 4932218"/>
              <a:gd name="connsiteX2" fmla="*/ 894285 w 965556"/>
              <a:gd name="connsiteY2" fmla="*/ 2757055 h 4932218"/>
              <a:gd name="connsiteX3" fmla="*/ 838867 w 965556"/>
              <a:gd name="connsiteY3" fmla="*/ 3588327 h 4932218"/>
              <a:gd name="connsiteX4" fmla="*/ 104576 w 965556"/>
              <a:gd name="connsiteY4" fmla="*/ 4156364 h 4932218"/>
              <a:gd name="connsiteX5" fmla="*/ 21449 w 965556"/>
              <a:gd name="connsiteY5" fmla="*/ 4932218 h 493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556" h="4932218">
                <a:moveTo>
                  <a:pt x="76867" y="0"/>
                </a:moveTo>
                <a:cubicBezTo>
                  <a:pt x="22603" y="892464"/>
                  <a:pt x="-31660" y="1784928"/>
                  <a:pt x="104576" y="2244437"/>
                </a:cubicBezTo>
                <a:cubicBezTo>
                  <a:pt x="240812" y="2703946"/>
                  <a:pt x="771903" y="2533073"/>
                  <a:pt x="894285" y="2757055"/>
                </a:cubicBezTo>
                <a:cubicBezTo>
                  <a:pt x="1016667" y="2981037"/>
                  <a:pt x="970485" y="3355109"/>
                  <a:pt x="838867" y="3588327"/>
                </a:cubicBezTo>
                <a:cubicBezTo>
                  <a:pt x="707249" y="3821545"/>
                  <a:pt x="240812" y="3932382"/>
                  <a:pt x="104576" y="4156364"/>
                </a:cubicBezTo>
                <a:cubicBezTo>
                  <a:pt x="-31660" y="4380346"/>
                  <a:pt x="-5106" y="4656282"/>
                  <a:pt x="21449" y="4932218"/>
                </a:cubicBezTo>
              </a:path>
            </a:pathLst>
          </a:custGeom>
          <a:noFill/>
          <a:ln w="57150" cap="flat" cmpd="sng" algn="ctr">
            <a:solidFill>
              <a:srgbClr val="FFFF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1" name="Freeform 250"/>
          <p:cNvSpPr/>
          <p:nvPr/>
        </p:nvSpPr>
        <p:spPr>
          <a:xfrm>
            <a:off x="726436" y="1246909"/>
            <a:ext cx="55418" cy="4918363"/>
          </a:xfrm>
          <a:custGeom>
            <a:avLst/>
            <a:gdLst>
              <a:gd name="connsiteX0" fmla="*/ 55418 w 55418"/>
              <a:gd name="connsiteY0" fmla="*/ 0 h 4918363"/>
              <a:gd name="connsiteX1" fmla="*/ 0 w 55418"/>
              <a:gd name="connsiteY1" fmla="*/ 4918363 h 491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18" h="4918363">
                <a:moveTo>
                  <a:pt x="55418" y="0"/>
                </a:moveTo>
                <a:lnTo>
                  <a:pt x="0" y="4918363"/>
                </a:lnTo>
              </a:path>
            </a:pathLst>
          </a:custGeom>
          <a:noFill/>
          <a:ln w="57150" cap="flat" cmpd="sng" algn="ctr">
            <a:solidFill>
              <a:srgbClr val="7030A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Freeform 251"/>
          <p:cNvSpPr/>
          <p:nvPr/>
        </p:nvSpPr>
        <p:spPr>
          <a:xfrm>
            <a:off x="668178" y="1260763"/>
            <a:ext cx="903688" cy="4835237"/>
          </a:xfrm>
          <a:custGeom>
            <a:avLst/>
            <a:gdLst>
              <a:gd name="connsiteX0" fmla="*/ 127530 w 903688"/>
              <a:gd name="connsiteY0" fmla="*/ 0 h 4835237"/>
              <a:gd name="connsiteX1" fmla="*/ 155240 w 903688"/>
              <a:gd name="connsiteY1" fmla="*/ 2189018 h 4835237"/>
              <a:gd name="connsiteX2" fmla="*/ 903385 w 903688"/>
              <a:gd name="connsiteY2" fmla="*/ 2715491 h 4835237"/>
              <a:gd name="connsiteX3" fmla="*/ 58258 w 903688"/>
              <a:gd name="connsiteY3" fmla="*/ 3394364 h 4835237"/>
              <a:gd name="connsiteX4" fmla="*/ 141385 w 903688"/>
              <a:gd name="connsiteY4" fmla="*/ 4835237 h 483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688" h="4835237">
                <a:moveTo>
                  <a:pt x="127530" y="0"/>
                </a:moveTo>
                <a:cubicBezTo>
                  <a:pt x="76730" y="868218"/>
                  <a:pt x="25931" y="1736436"/>
                  <a:pt x="155240" y="2189018"/>
                </a:cubicBezTo>
                <a:cubicBezTo>
                  <a:pt x="284549" y="2641600"/>
                  <a:pt x="919549" y="2514600"/>
                  <a:pt x="903385" y="2715491"/>
                </a:cubicBezTo>
                <a:cubicBezTo>
                  <a:pt x="887221" y="2916382"/>
                  <a:pt x="185258" y="3041073"/>
                  <a:pt x="58258" y="3394364"/>
                </a:cubicBezTo>
                <a:cubicBezTo>
                  <a:pt x="-68742" y="3747655"/>
                  <a:pt x="36321" y="4291446"/>
                  <a:pt x="141385" y="4835237"/>
                </a:cubicBez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53" name="Group 252"/>
          <p:cNvGrpSpPr/>
          <p:nvPr/>
        </p:nvGrpSpPr>
        <p:grpSpPr>
          <a:xfrm>
            <a:off x="286911" y="1457337"/>
            <a:ext cx="1754163" cy="4227198"/>
            <a:chOff x="1893261" y="3505200"/>
            <a:chExt cx="1343005" cy="3236386"/>
          </a:xfrm>
        </p:grpSpPr>
        <p:sp>
          <p:nvSpPr>
            <p:cNvPr id="254" name="Rectangle 253"/>
            <p:cNvSpPr/>
            <p:nvPr/>
          </p:nvSpPr>
          <p:spPr>
            <a:xfrm>
              <a:off x="1976700" y="4100229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 cond1()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627077" y="5392138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6" name="Straight Arrow Connector 255"/>
            <p:cNvCxnSpPr>
              <a:stCxn id="266" idx="2"/>
              <a:endCxn id="254" idx="0"/>
            </p:cNvCxnSpPr>
            <p:nvPr/>
          </p:nvCxnSpPr>
          <p:spPr>
            <a:xfrm>
              <a:off x="2281294" y="3886200"/>
              <a:ext cx="1" cy="21402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7" name="Straight Arrow Connector 256"/>
            <p:cNvCxnSpPr>
              <a:stCxn id="254" idx="2"/>
              <a:endCxn id="261" idx="0"/>
            </p:cNvCxnSpPr>
            <p:nvPr/>
          </p:nvCxnSpPr>
          <p:spPr>
            <a:xfrm>
              <a:off x="2281295" y="4346891"/>
              <a:ext cx="0" cy="60610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8" name="Straight Arrow Connector 257"/>
            <p:cNvCxnSpPr>
              <a:stCxn id="261" idx="2"/>
              <a:endCxn id="255" idx="0"/>
            </p:cNvCxnSpPr>
            <p:nvPr/>
          </p:nvCxnSpPr>
          <p:spPr>
            <a:xfrm>
              <a:off x="2281295" y="5199662"/>
              <a:ext cx="650377" cy="19247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9" name="Elbow Connector 45"/>
            <p:cNvCxnSpPr>
              <a:stCxn id="254" idx="2"/>
              <a:endCxn id="260" idx="0"/>
            </p:cNvCxnSpPr>
            <p:nvPr/>
          </p:nvCxnSpPr>
          <p:spPr>
            <a:xfrm>
              <a:off x="2281295" y="4346891"/>
              <a:ext cx="608128" cy="14890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0" name="Rectangle 259"/>
            <p:cNvSpPr/>
            <p:nvPr/>
          </p:nvSpPr>
          <p:spPr>
            <a:xfrm>
              <a:off x="2584828" y="4495800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cond2()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976700" y="4953000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2" name="Straight Arrow Connector 261"/>
            <p:cNvCxnSpPr>
              <a:stCxn id="260" idx="2"/>
              <a:endCxn id="261" idx="0"/>
            </p:cNvCxnSpPr>
            <p:nvPr/>
          </p:nvCxnSpPr>
          <p:spPr>
            <a:xfrm flipH="1">
              <a:off x="2281295" y="4742462"/>
              <a:ext cx="608128" cy="21053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63" name="Straight Arrow Connector 262"/>
            <p:cNvCxnSpPr>
              <a:stCxn id="264" idx="2"/>
              <a:endCxn id="267" idx="0"/>
            </p:cNvCxnSpPr>
            <p:nvPr/>
          </p:nvCxnSpPr>
          <p:spPr>
            <a:xfrm flipH="1">
              <a:off x="2281294" y="6096000"/>
              <a:ext cx="1" cy="26458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4" name="Rectangle 263"/>
            <p:cNvSpPr/>
            <p:nvPr/>
          </p:nvSpPr>
          <p:spPr>
            <a:xfrm>
              <a:off x="1976700" y="5849338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265" name="Straight Arrow Connector 183"/>
            <p:cNvCxnSpPr>
              <a:stCxn id="260" idx="3"/>
              <a:endCxn id="267" idx="3"/>
            </p:cNvCxnSpPr>
            <p:nvPr/>
          </p:nvCxnSpPr>
          <p:spPr>
            <a:xfrm flipH="1">
              <a:off x="2669327" y="4619131"/>
              <a:ext cx="524690" cy="1931955"/>
            </a:xfrm>
            <a:prstGeom prst="curvedConnector3">
              <a:avLst>
                <a:gd name="adj1" fmla="val -43569"/>
              </a:avLst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6" name="Diamond 265"/>
            <p:cNvSpPr/>
            <p:nvPr/>
          </p:nvSpPr>
          <p:spPr>
            <a:xfrm>
              <a:off x="1893261" y="3505200"/>
              <a:ext cx="776066" cy="381000"/>
            </a:xfrm>
            <a:prstGeom prst="diamond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7" name="Diamond 266"/>
            <p:cNvSpPr/>
            <p:nvPr/>
          </p:nvSpPr>
          <p:spPr>
            <a:xfrm>
              <a:off x="1893261" y="6360586"/>
              <a:ext cx="776066" cy="381000"/>
            </a:xfrm>
            <a:prstGeom prst="diamond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8" name="Straight Arrow Connector 267"/>
            <p:cNvCxnSpPr>
              <a:stCxn id="255" idx="2"/>
              <a:endCxn id="264" idx="0"/>
            </p:cNvCxnSpPr>
            <p:nvPr/>
          </p:nvCxnSpPr>
          <p:spPr>
            <a:xfrm flipH="1">
              <a:off x="2281295" y="5638800"/>
              <a:ext cx="650377" cy="21053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69" name="Straight Arrow Connector 268"/>
            <p:cNvCxnSpPr>
              <a:stCxn id="261" idx="2"/>
              <a:endCxn id="264" idx="0"/>
            </p:cNvCxnSpPr>
            <p:nvPr/>
          </p:nvCxnSpPr>
          <p:spPr>
            <a:xfrm>
              <a:off x="2281295" y="5199662"/>
              <a:ext cx="0" cy="64967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70" name="Straight Arrow Connector 269"/>
            <p:cNvCxnSpPr>
              <a:stCxn id="255" idx="2"/>
              <a:endCxn id="267" idx="3"/>
            </p:cNvCxnSpPr>
            <p:nvPr/>
          </p:nvCxnSpPr>
          <p:spPr>
            <a:xfrm flipH="1">
              <a:off x="2669327" y="5638800"/>
              <a:ext cx="262345" cy="91228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71" name="Group 270"/>
          <p:cNvGrpSpPr/>
          <p:nvPr/>
        </p:nvGrpSpPr>
        <p:grpSpPr>
          <a:xfrm>
            <a:off x="2478808" y="1780165"/>
            <a:ext cx="2667000" cy="4421750"/>
            <a:chOff x="3886200" y="1213687"/>
            <a:chExt cx="2667000" cy="4421750"/>
          </a:xfrm>
        </p:grpSpPr>
        <p:sp>
          <p:nvSpPr>
            <p:cNvPr id="272" name="Rectangle 271"/>
            <p:cNvSpPr/>
            <p:nvPr/>
          </p:nvSpPr>
          <p:spPr>
            <a:xfrm>
              <a:off x="3886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267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029200" y="3424562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648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410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172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91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886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267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029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648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410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6172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5791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886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267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029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4648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410200" y="416183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6172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5791200" y="416183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886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267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5029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4648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5410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6172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791200" y="452953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886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4267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029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4648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5410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6172200" y="4898169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791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886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4267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5029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648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5410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6172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5791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3886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4267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5029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648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5410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6172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5791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3886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4267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5029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4648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5410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172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5791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3886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4267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029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4648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5410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6172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5791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3886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4267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5029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4648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5410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6172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5791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886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4267200" y="268729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5029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4648200" y="268729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5410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6172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5791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886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4267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5029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4648200" y="3055928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5410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6172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5791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6" name="TextBox 355"/>
          <p:cNvSpPr txBox="1"/>
          <p:nvPr/>
        </p:nvSpPr>
        <p:spPr>
          <a:xfrm>
            <a:off x="2478808" y="1533943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T0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59808" y="1533943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T1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3253508" y="1533944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B9F25"/>
                </a:solidFill>
                <a:effectLst/>
                <a:uLnTx/>
                <a:uFillTx/>
              </a:rPr>
              <a:t>T2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B9F25"/>
              </a:solidFill>
              <a:effectLst/>
              <a:uLnTx/>
              <a:uFillTx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3621808" y="1533942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17F43"/>
                </a:solidFill>
                <a:effectLst/>
                <a:uLnTx/>
                <a:uFillTx/>
              </a:rPr>
              <a:t>T3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B17F43"/>
              </a:solidFill>
              <a:effectLst/>
              <a:uLnTx/>
              <a:uFillTx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4002808" y="1533941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T4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4383808" y="1533941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T5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4764808" y="1533940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T6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grpSp>
        <p:nvGrpSpPr>
          <p:cNvPr id="364" name="Group 363"/>
          <p:cNvGrpSpPr/>
          <p:nvPr/>
        </p:nvGrpSpPr>
        <p:grpSpPr>
          <a:xfrm>
            <a:off x="5791200" y="4359674"/>
            <a:ext cx="2667000" cy="1842241"/>
            <a:chOff x="5791200" y="4359674"/>
            <a:chExt cx="2667000" cy="1842241"/>
          </a:xfrm>
        </p:grpSpPr>
        <p:sp>
          <p:nvSpPr>
            <p:cNvPr id="365" name="Rectangle 364"/>
            <p:cNvSpPr/>
            <p:nvPr/>
          </p:nvSpPr>
          <p:spPr>
            <a:xfrm>
              <a:off x="5791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6172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934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6553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7315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8077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7696200" y="5833281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077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077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7696200" y="436060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7696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7696200" y="509694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7315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7315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5791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6172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6934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6553200" y="435967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5791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6172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6934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6553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077200" y="472830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5791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6172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6934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6553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7315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077200" y="5096013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5791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6172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6934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6553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7315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7696200" y="5464647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7315200" y="4358321"/>
            <a:ext cx="381000" cy="737268"/>
            <a:chOff x="7315200" y="4359674"/>
            <a:chExt cx="381000" cy="737268"/>
          </a:xfrm>
        </p:grpSpPr>
        <p:sp>
          <p:nvSpPr>
            <p:cNvPr id="458" name="Rectangle 457"/>
            <p:cNvSpPr/>
            <p:nvPr/>
          </p:nvSpPr>
          <p:spPr>
            <a:xfrm>
              <a:off x="7315200" y="435967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7315200" y="4728308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7696200" y="4358321"/>
            <a:ext cx="381000" cy="1104973"/>
            <a:chOff x="7696200" y="4359674"/>
            <a:chExt cx="381000" cy="1104973"/>
          </a:xfrm>
        </p:grpSpPr>
        <p:sp>
          <p:nvSpPr>
            <p:cNvPr id="461" name="Rectangle 460"/>
            <p:cNvSpPr/>
            <p:nvPr/>
          </p:nvSpPr>
          <p:spPr>
            <a:xfrm>
              <a:off x="7696200" y="435967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7696200" y="4728308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7696200" y="509601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4" name="Rectangle 463"/>
          <p:cNvSpPr/>
          <p:nvPr/>
        </p:nvSpPr>
        <p:spPr>
          <a:xfrm>
            <a:off x="8077200" y="4358321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5" name="Rectangle 464"/>
          <p:cNvSpPr/>
          <p:nvPr/>
        </p:nvSpPr>
        <p:spPr>
          <a:xfrm>
            <a:off x="8077200" y="5463294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66" name="Group 465"/>
          <p:cNvGrpSpPr/>
          <p:nvPr/>
        </p:nvGrpSpPr>
        <p:grpSpPr>
          <a:xfrm>
            <a:off x="5791200" y="5831928"/>
            <a:ext cx="2667000" cy="368634"/>
            <a:chOff x="5791200" y="5833281"/>
            <a:chExt cx="2667000" cy="368634"/>
          </a:xfrm>
        </p:grpSpPr>
        <p:sp>
          <p:nvSpPr>
            <p:cNvPr id="467" name="Rectangle 466"/>
            <p:cNvSpPr/>
            <p:nvPr/>
          </p:nvSpPr>
          <p:spPr>
            <a:xfrm>
              <a:off x="5791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6172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6934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6553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7315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8077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7696200" y="583328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5145808" y="1780165"/>
            <a:ext cx="645392" cy="4426671"/>
            <a:chOff x="5145808" y="1780165"/>
            <a:chExt cx="645392" cy="4426671"/>
          </a:xfrm>
        </p:grpSpPr>
        <p:sp>
          <p:nvSpPr>
            <p:cNvPr id="475" name="Rectangle 474"/>
            <p:cNvSpPr/>
            <p:nvPr/>
          </p:nvSpPr>
          <p:spPr>
            <a:xfrm>
              <a:off x="5145808" y="1780165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5145808" y="2148799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5145808" y="2517433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5145808" y="2885138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5145808" y="3253772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5145808" y="3622406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5145808" y="3988758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5145808" y="4357392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5145808" y="4726026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5145808" y="5100934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5145808" y="5469568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5145808" y="5838202"/>
              <a:ext cx="645392" cy="3686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3" name="Rectangle 362"/>
          <p:cNvSpPr/>
          <p:nvPr/>
        </p:nvSpPr>
        <p:spPr>
          <a:xfrm>
            <a:off x="6934200" y="3991969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3" name="Rectangle 822"/>
          <p:cNvSpPr/>
          <p:nvPr/>
        </p:nvSpPr>
        <p:spPr>
          <a:xfrm>
            <a:off x="2478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4" name="Rectangle 823"/>
          <p:cNvSpPr/>
          <p:nvPr/>
        </p:nvSpPr>
        <p:spPr>
          <a:xfrm>
            <a:off x="2859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5" name="Rectangle 824"/>
          <p:cNvSpPr/>
          <p:nvPr/>
        </p:nvSpPr>
        <p:spPr>
          <a:xfrm>
            <a:off x="3621808" y="3991040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6" name="Rectangle 825"/>
          <p:cNvSpPr/>
          <p:nvPr/>
        </p:nvSpPr>
        <p:spPr>
          <a:xfrm>
            <a:off x="3240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7" name="Rectangle 826"/>
          <p:cNvSpPr/>
          <p:nvPr/>
        </p:nvSpPr>
        <p:spPr>
          <a:xfrm>
            <a:off x="4002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8" name="Rectangle 827"/>
          <p:cNvSpPr/>
          <p:nvPr/>
        </p:nvSpPr>
        <p:spPr>
          <a:xfrm>
            <a:off x="4764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9" name="Rectangle 828"/>
          <p:cNvSpPr/>
          <p:nvPr/>
        </p:nvSpPr>
        <p:spPr>
          <a:xfrm>
            <a:off x="4383808" y="3991040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0" name="Rectangle 829"/>
          <p:cNvSpPr/>
          <p:nvPr/>
        </p:nvSpPr>
        <p:spPr>
          <a:xfrm>
            <a:off x="2478808" y="4359674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1" name="Rectangle 830"/>
          <p:cNvSpPr/>
          <p:nvPr/>
        </p:nvSpPr>
        <p:spPr>
          <a:xfrm>
            <a:off x="2859808" y="4359674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2" name="Rectangle 831"/>
          <p:cNvSpPr/>
          <p:nvPr/>
        </p:nvSpPr>
        <p:spPr>
          <a:xfrm>
            <a:off x="3621808" y="4359674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3" name="Rectangle 832"/>
          <p:cNvSpPr/>
          <p:nvPr/>
        </p:nvSpPr>
        <p:spPr>
          <a:xfrm>
            <a:off x="3240808" y="4359674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4" name="Rectangle 833"/>
          <p:cNvSpPr/>
          <p:nvPr/>
        </p:nvSpPr>
        <p:spPr>
          <a:xfrm>
            <a:off x="4002808" y="4359674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5" name="Rectangle 834"/>
          <p:cNvSpPr/>
          <p:nvPr/>
        </p:nvSpPr>
        <p:spPr>
          <a:xfrm>
            <a:off x="4764808" y="4359674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6" name="Rectangle 835"/>
          <p:cNvSpPr/>
          <p:nvPr/>
        </p:nvSpPr>
        <p:spPr>
          <a:xfrm>
            <a:off x="4383808" y="4359674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7" name="Rectangle 836"/>
          <p:cNvSpPr/>
          <p:nvPr/>
        </p:nvSpPr>
        <p:spPr>
          <a:xfrm>
            <a:off x="2478808" y="472830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8" name="Rectangle 837"/>
          <p:cNvSpPr/>
          <p:nvPr/>
        </p:nvSpPr>
        <p:spPr>
          <a:xfrm>
            <a:off x="2859808" y="472830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9" name="Rectangle 838"/>
          <p:cNvSpPr/>
          <p:nvPr/>
        </p:nvSpPr>
        <p:spPr>
          <a:xfrm>
            <a:off x="3621808" y="472830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0" name="Rectangle 839"/>
          <p:cNvSpPr/>
          <p:nvPr/>
        </p:nvSpPr>
        <p:spPr>
          <a:xfrm>
            <a:off x="3240808" y="472830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1" name="Rectangle 840"/>
          <p:cNvSpPr/>
          <p:nvPr/>
        </p:nvSpPr>
        <p:spPr>
          <a:xfrm>
            <a:off x="4002808" y="4728308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2" name="Rectangle 841"/>
          <p:cNvSpPr/>
          <p:nvPr/>
        </p:nvSpPr>
        <p:spPr>
          <a:xfrm>
            <a:off x="4764808" y="472830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3" name="Rectangle 842"/>
          <p:cNvSpPr/>
          <p:nvPr/>
        </p:nvSpPr>
        <p:spPr>
          <a:xfrm>
            <a:off x="4383808" y="4728308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4" name="Rectangle 843"/>
          <p:cNvSpPr/>
          <p:nvPr/>
        </p:nvSpPr>
        <p:spPr>
          <a:xfrm>
            <a:off x="2478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5" name="Rectangle 844"/>
          <p:cNvSpPr/>
          <p:nvPr/>
        </p:nvSpPr>
        <p:spPr>
          <a:xfrm>
            <a:off x="2859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6" name="Rectangle 845"/>
          <p:cNvSpPr/>
          <p:nvPr/>
        </p:nvSpPr>
        <p:spPr>
          <a:xfrm>
            <a:off x="3621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7" name="Rectangle 846"/>
          <p:cNvSpPr/>
          <p:nvPr/>
        </p:nvSpPr>
        <p:spPr>
          <a:xfrm>
            <a:off x="3240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8" name="Rectangle 847"/>
          <p:cNvSpPr/>
          <p:nvPr/>
        </p:nvSpPr>
        <p:spPr>
          <a:xfrm>
            <a:off x="4002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9" name="Rectangle 848"/>
          <p:cNvSpPr/>
          <p:nvPr/>
        </p:nvSpPr>
        <p:spPr>
          <a:xfrm>
            <a:off x="4764808" y="5096013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0" name="Rectangle 849"/>
          <p:cNvSpPr/>
          <p:nvPr/>
        </p:nvSpPr>
        <p:spPr>
          <a:xfrm>
            <a:off x="4383808" y="5096013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1" name="Rectangle 850"/>
          <p:cNvSpPr/>
          <p:nvPr/>
        </p:nvSpPr>
        <p:spPr>
          <a:xfrm>
            <a:off x="2478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2" name="Rectangle 851"/>
          <p:cNvSpPr/>
          <p:nvPr/>
        </p:nvSpPr>
        <p:spPr>
          <a:xfrm>
            <a:off x="2859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3" name="Rectangle 852"/>
          <p:cNvSpPr/>
          <p:nvPr/>
        </p:nvSpPr>
        <p:spPr>
          <a:xfrm>
            <a:off x="3621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4" name="Rectangle 853"/>
          <p:cNvSpPr/>
          <p:nvPr/>
        </p:nvSpPr>
        <p:spPr>
          <a:xfrm>
            <a:off x="3240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5" name="Rectangle 854"/>
          <p:cNvSpPr/>
          <p:nvPr/>
        </p:nvSpPr>
        <p:spPr>
          <a:xfrm>
            <a:off x="4002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6" name="Rectangle 855"/>
          <p:cNvSpPr/>
          <p:nvPr/>
        </p:nvSpPr>
        <p:spPr>
          <a:xfrm>
            <a:off x="4764808" y="5464647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7" name="Rectangle 856"/>
          <p:cNvSpPr/>
          <p:nvPr/>
        </p:nvSpPr>
        <p:spPr>
          <a:xfrm>
            <a:off x="4383808" y="5464647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8" name="Rectangle 857"/>
          <p:cNvSpPr/>
          <p:nvPr/>
        </p:nvSpPr>
        <p:spPr>
          <a:xfrm>
            <a:off x="2478808" y="288513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9" name="Rectangle 858"/>
          <p:cNvSpPr/>
          <p:nvPr/>
        </p:nvSpPr>
        <p:spPr>
          <a:xfrm>
            <a:off x="2859808" y="2885138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0" name="Rectangle 859"/>
          <p:cNvSpPr/>
          <p:nvPr/>
        </p:nvSpPr>
        <p:spPr>
          <a:xfrm>
            <a:off x="3621808" y="2885138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1" name="Rectangle 860"/>
          <p:cNvSpPr/>
          <p:nvPr/>
        </p:nvSpPr>
        <p:spPr>
          <a:xfrm>
            <a:off x="3240808" y="2885138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2" name="Rectangle 861"/>
          <p:cNvSpPr/>
          <p:nvPr/>
        </p:nvSpPr>
        <p:spPr>
          <a:xfrm>
            <a:off x="4002808" y="288513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3" name="Rectangle 862"/>
          <p:cNvSpPr/>
          <p:nvPr/>
        </p:nvSpPr>
        <p:spPr>
          <a:xfrm>
            <a:off x="4764808" y="288513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4" name="Rectangle 863"/>
          <p:cNvSpPr/>
          <p:nvPr/>
        </p:nvSpPr>
        <p:spPr>
          <a:xfrm>
            <a:off x="4383808" y="2885138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5" name="Rectangle 864"/>
          <p:cNvSpPr/>
          <p:nvPr/>
        </p:nvSpPr>
        <p:spPr>
          <a:xfrm>
            <a:off x="2478808" y="3253772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6" name="Rectangle 865"/>
          <p:cNvSpPr/>
          <p:nvPr/>
        </p:nvSpPr>
        <p:spPr>
          <a:xfrm>
            <a:off x="2859808" y="3253772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7" name="Rectangle 866"/>
          <p:cNvSpPr/>
          <p:nvPr/>
        </p:nvSpPr>
        <p:spPr>
          <a:xfrm>
            <a:off x="3621808" y="3253772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8" name="Rectangle 867"/>
          <p:cNvSpPr/>
          <p:nvPr/>
        </p:nvSpPr>
        <p:spPr>
          <a:xfrm>
            <a:off x="3240808" y="3253772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9" name="Rectangle 868"/>
          <p:cNvSpPr/>
          <p:nvPr/>
        </p:nvSpPr>
        <p:spPr>
          <a:xfrm>
            <a:off x="4002808" y="3253772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0" name="Rectangle 869"/>
          <p:cNvSpPr/>
          <p:nvPr/>
        </p:nvSpPr>
        <p:spPr>
          <a:xfrm>
            <a:off x="4764808" y="3253772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1" name="Rectangle 870"/>
          <p:cNvSpPr/>
          <p:nvPr/>
        </p:nvSpPr>
        <p:spPr>
          <a:xfrm>
            <a:off x="4383808" y="3253772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2" name="Rectangle 871"/>
          <p:cNvSpPr/>
          <p:nvPr/>
        </p:nvSpPr>
        <p:spPr>
          <a:xfrm>
            <a:off x="2478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3" name="Rectangle 872"/>
          <p:cNvSpPr/>
          <p:nvPr/>
        </p:nvSpPr>
        <p:spPr>
          <a:xfrm>
            <a:off x="2859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4" name="Rectangle 873"/>
          <p:cNvSpPr/>
          <p:nvPr/>
        </p:nvSpPr>
        <p:spPr>
          <a:xfrm>
            <a:off x="3621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5" name="Rectangle 874"/>
          <p:cNvSpPr/>
          <p:nvPr/>
        </p:nvSpPr>
        <p:spPr>
          <a:xfrm>
            <a:off x="3240808" y="3622406"/>
            <a:ext cx="381000" cy="3686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6" name="Rectangle 875"/>
          <p:cNvSpPr/>
          <p:nvPr/>
        </p:nvSpPr>
        <p:spPr>
          <a:xfrm>
            <a:off x="4002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7" name="Rectangle 876"/>
          <p:cNvSpPr/>
          <p:nvPr/>
        </p:nvSpPr>
        <p:spPr>
          <a:xfrm>
            <a:off x="4764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4383808" y="3622406"/>
            <a:ext cx="381000" cy="36863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indefinite"/>
                                        <p:tgtEl>
                                          <p:spTgt spid="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" dur="indefinite"/>
                                        <p:tgtEl>
                                          <p:spTgt spid="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indefinite"/>
                                        <p:tgtEl>
                                          <p:spTgt spid="8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indefinite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" dur="indefinite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indefinite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indefinite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indefinite"/>
                                        <p:tgtEl>
                                          <p:spTgt spid="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" dur="indefinite"/>
                                        <p:tgtEl>
                                          <p:spTgt spid="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8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indefinite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indefinite"/>
                                        <p:tgtEl>
                                          <p:spTgt spid="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" dur="indefinite"/>
                                        <p:tgtEl>
                                          <p:spTgt spid="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indefinite"/>
                                        <p:tgtEl>
                                          <p:spTgt spid="8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indefinite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indefinite"/>
                                        <p:tgtEl>
                                          <p:spTgt spid="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" dur="indefinite"/>
                                        <p:tgtEl>
                                          <p:spTgt spid="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indefinite"/>
                                        <p:tgtEl>
                                          <p:spTgt spid="8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indefinite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" dur="indefinite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indefinite"/>
                                        <p:tgtEl>
                                          <p:spTgt spid="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" dur="indefinite"/>
                                        <p:tgtEl>
                                          <p:spTgt spid="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8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8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indefinite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indefinite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indefinite"/>
                                        <p:tgtEl>
                                          <p:spTgt spid="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" dur="indefinite"/>
                                        <p:tgtEl>
                                          <p:spTgt spid="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8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indefinite"/>
                                        <p:tgtEl>
                                          <p:spTgt spid="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" dur="indefinite"/>
                                        <p:tgtEl>
                                          <p:spTgt spid="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8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indefinite"/>
                                        <p:tgtEl>
                                          <p:spTgt spid="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" dur="indefinite"/>
                                        <p:tgtEl>
                                          <p:spTgt spid="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8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indefinite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indefinite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8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indefinite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" dur="indefinite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indefinite"/>
                                        <p:tgtEl>
                                          <p:spTgt spid="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indefinite"/>
                                        <p:tgtEl>
                                          <p:spTgt spid="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indefinite"/>
                                        <p:tgtEl>
                                          <p:spTgt spid="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indefinite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" dur="indefinite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indefinite"/>
                                        <p:tgtEl>
                                          <p:spTgt spid="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2" dur="indefinite"/>
                                        <p:tgtEl>
                                          <p:spTgt spid="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indefinite"/>
                                        <p:tgtEl>
                                          <p:spTgt spid="8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indefinite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indefinite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indefinite"/>
                                        <p:tgtEl>
                                          <p:spTgt spid="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" dur="indefinite"/>
                                        <p:tgtEl>
                                          <p:spTgt spid="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indefinite"/>
                                        <p:tgtEl>
                                          <p:spTgt spid="8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indefinite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" dur="indefinite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indefinite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indefinite"/>
                                        <p:tgtEl>
                                          <p:spTgt spid="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indefinite"/>
                                        <p:tgtEl>
                                          <p:spTgt spid="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indefinite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" dur="indefinite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indefinite"/>
                                        <p:tgtEl>
                                          <p:spTgt spid="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" dur="indefinite"/>
                                        <p:tgtEl>
                                          <p:spTgt spid="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indefinite"/>
                                        <p:tgtEl>
                                          <p:spTgt spid="8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indefinite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indefinite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indefinite"/>
                                        <p:tgtEl>
                                          <p:spTgt spid="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" dur="indefinite"/>
                                        <p:tgtEl>
                                          <p:spTgt spid="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8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indefinite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" dur="indefinite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indefinite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indefinite"/>
                                        <p:tgtEl>
                                          <p:spTgt spid="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indefinite"/>
                                        <p:tgtEl>
                                          <p:spTgt spid="8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indefinite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" dur="indefinite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indefinite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" dur="indefinite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indefinite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indefinite"/>
                                        <p:tgtEl>
                                          <p:spTgt spid="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" dur="indefinite"/>
                                        <p:tgtEl>
                                          <p:spTgt spid="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indefinite"/>
                                        <p:tgtEl>
                                          <p:spTgt spid="8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indefinite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" dur="indefinite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indefinite"/>
                                        <p:tgtEl>
                                          <p:spTgt spid="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" dur="indefinite"/>
                                        <p:tgtEl>
                                          <p:spTgt spid="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indefinite"/>
                                        <p:tgtEl>
                                          <p:spTgt spid="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indefinite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6" dur="indefinite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indefinite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indefinite"/>
                                        <p:tgtEl>
                                          <p:spTgt spid="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" dur="indefinite"/>
                                        <p:tgtEl>
                                          <p:spTgt spid="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8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indefinite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" dur="indefinite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indefinite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indefinite"/>
                                        <p:tgtEl>
                                          <p:spTgt spid="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8" dur="indefinite"/>
                                        <p:tgtEl>
                                          <p:spTgt spid="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indefinite"/>
                                        <p:tgtEl>
                                          <p:spTgt spid="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indefinite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" dur="indefinite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indefinite"/>
                                        <p:tgtEl>
                                          <p:spTgt spid="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6" dur="indefinite"/>
                                        <p:tgtEl>
                                          <p:spTgt spid="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indefinite"/>
                                        <p:tgtEl>
                                          <p:spTgt spid="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indefinite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" dur="indefinite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indefinite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indefinite"/>
                                        <p:tgtEl>
                                          <p:spTgt spid="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" dur="indefinite"/>
                                        <p:tgtEl>
                                          <p:spTgt spid="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indefinite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8" dur="indefinite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indefinite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indefinite"/>
                                        <p:tgtEl>
                                          <p:spTgt spid="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" dur="indefinite"/>
                                        <p:tgtEl>
                                          <p:spTgt spid="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indefinite"/>
                                        <p:tgtEl>
                                          <p:spTgt spid="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3.33333E-6 -0.05324 " pathEditMode="relative" rAng="0" ptsTypes="AA">
                                      <p:cBhvr>
                                        <p:cTn id="434" dur="2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3.33333E-6 -0.21504 " pathEditMode="relative" rAng="0" ptsTypes="AA">
                                      <p:cBhvr>
                                        <p:cTn id="436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64"/>
                                    </p:animMotion>
                                  </p:childTnLst>
                                </p:cTn>
                              </p:par>
                              <p:par>
                                <p:cTn id="43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 -0.21527 " pathEditMode="relative" rAng="0" ptsTypes="AA">
                                      <p:cBhvr>
                                        <p:cTn id="438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64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3.33333E-6 -0.21458 " pathEditMode="relative" rAng="0" ptsTypes="AA">
                                      <p:cBhvr>
                                        <p:cTn id="440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41"/>
                                    </p:animMotion>
                                  </p:childTnLst>
                                </p:cTn>
                              </p:par>
                              <p:par>
                                <p:cTn id="44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26805 " pathEditMode="relative" rAng="0" ptsTypes="AA">
                                      <p:cBhvr>
                                        <p:cTn id="442" dur="125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3"/>
                                    </p:animMotion>
                                  </p:childTnLst>
                                </p:cTn>
                              </p:par>
                              <p:par>
                                <p:cTn id="4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7 L 3.33333E-6 -0.26875 " pathEditMode="relative" rAng="0" ptsTypes="AA">
                                      <p:cBhvr>
                                        <p:cTn id="444" dur="125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72"/>
                                    </p:animMotion>
                                  </p:childTnLst>
                                </p:cTn>
                              </p:par>
                              <p:par>
                                <p:cTn id="44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6" dur="1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356" grpId="0"/>
      <p:bldP spid="357" grpId="0"/>
      <p:bldP spid="358" grpId="0"/>
      <p:bldP spid="359" grpId="0"/>
      <p:bldP spid="360" grpId="0"/>
      <p:bldP spid="361" grpId="0"/>
      <p:bldP spid="362" grpId="0"/>
      <p:bldP spid="464" grpId="0" animBg="1"/>
      <p:bldP spid="464" grpId="1" animBg="1"/>
      <p:bldP spid="465" grpId="0" animBg="1"/>
      <p:bldP spid="465" grpId="1" animBg="1"/>
      <p:bldP spid="363" grpId="0" animBg="1"/>
      <p:bldP spid="363" grpId="1" animBg="1"/>
      <p:bldP spid="823" grpId="0" animBg="1"/>
      <p:bldP spid="824" grpId="0" animBg="1"/>
      <p:bldP spid="825" grpId="0" animBg="1"/>
      <p:bldP spid="826" grpId="0" animBg="1"/>
      <p:bldP spid="827" grpId="0" animBg="1"/>
      <p:bldP spid="828" grpId="0" animBg="1"/>
      <p:bldP spid="829" grpId="0" animBg="1"/>
      <p:bldP spid="830" grpId="0" animBg="1"/>
      <p:bldP spid="831" grpId="0" animBg="1"/>
      <p:bldP spid="832" grpId="0" animBg="1"/>
      <p:bldP spid="833" grpId="0" animBg="1"/>
      <p:bldP spid="834" grpId="0" animBg="1"/>
      <p:bldP spid="835" grpId="0" animBg="1"/>
      <p:bldP spid="836" grpId="0" animBg="1"/>
      <p:bldP spid="837" grpId="0" animBg="1"/>
      <p:bldP spid="838" grpId="0" animBg="1"/>
      <p:bldP spid="839" grpId="0" animBg="1"/>
      <p:bldP spid="840" grpId="0" animBg="1"/>
      <p:bldP spid="841" grpId="0" animBg="1"/>
      <p:bldP spid="842" grpId="0" animBg="1"/>
      <p:bldP spid="843" grpId="0" animBg="1"/>
      <p:bldP spid="844" grpId="0" animBg="1"/>
      <p:bldP spid="845" grpId="0" animBg="1"/>
      <p:bldP spid="846" grpId="0" animBg="1"/>
      <p:bldP spid="847" grpId="0" animBg="1"/>
      <p:bldP spid="848" grpId="0" animBg="1"/>
      <p:bldP spid="849" grpId="0" animBg="1"/>
      <p:bldP spid="850" grpId="0" animBg="1"/>
      <p:bldP spid="851" grpId="0" animBg="1"/>
      <p:bldP spid="852" grpId="0" animBg="1"/>
      <p:bldP spid="853" grpId="0" animBg="1"/>
      <p:bldP spid="854" grpId="0" animBg="1"/>
      <p:bldP spid="855" grpId="0" animBg="1"/>
      <p:bldP spid="856" grpId="0" animBg="1"/>
      <p:bldP spid="857" grpId="0" animBg="1"/>
      <p:bldP spid="858" grpId="0" animBg="1"/>
      <p:bldP spid="859" grpId="0" animBg="1"/>
      <p:bldP spid="860" grpId="0" animBg="1"/>
      <p:bldP spid="861" grpId="0" animBg="1"/>
      <p:bldP spid="862" grpId="0" animBg="1"/>
      <p:bldP spid="863" grpId="0" animBg="1"/>
      <p:bldP spid="864" grpId="0" animBg="1"/>
      <p:bldP spid="865" grpId="0" animBg="1"/>
      <p:bldP spid="866" grpId="0" animBg="1"/>
      <p:bldP spid="867" grpId="0" animBg="1"/>
      <p:bldP spid="868" grpId="0" animBg="1"/>
      <p:bldP spid="869" grpId="0" animBg="1"/>
      <p:bldP spid="870" grpId="0" animBg="1"/>
      <p:bldP spid="871" grpId="0" animBg="1"/>
      <p:bldP spid="872" grpId="0" animBg="1"/>
      <p:bldP spid="873" grpId="0" animBg="1"/>
      <p:bldP spid="874" grpId="0" animBg="1"/>
      <p:bldP spid="875" grpId="0" animBg="1"/>
      <p:bldP spid="876" grpId="0" animBg="1"/>
      <p:bldP spid="877" grpId="0" animBg="1"/>
      <p:bldP spid="8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 bwMode="auto">
          <a:xfrm>
            <a:off x="8343900" y="1333500"/>
            <a:ext cx="635000" cy="43815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Alternatives: Executing Arbitrary Control Flow on GPUs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849438"/>
            <a:ext cx="8186737" cy="4233862"/>
          </a:xfrm>
        </p:spPr>
        <p:txBody>
          <a:bodyPr/>
          <a:lstStyle/>
          <a:p>
            <a:r>
              <a:rPr lang="en-US" sz="2000" dirty="0" smtClean="0"/>
              <a:t>The simplest method is to let compilers have the option to produce IR code only containing structured control flows.  This IR code then can be compiled into different back-ends.</a:t>
            </a:r>
          </a:p>
          <a:p>
            <a:endParaRPr lang="en-US" sz="2000" dirty="0" smtClean="0"/>
          </a:p>
          <a:p>
            <a:r>
              <a:rPr lang="en-US" sz="2000" dirty="0" smtClean="0"/>
              <a:t>Use a JIT compiler to dynamically transform the unstructured control flow to structured control flow online when necessary.</a:t>
            </a:r>
          </a:p>
          <a:p>
            <a:endParaRPr lang="en-US" sz="2000" dirty="0" smtClean="0"/>
          </a:p>
          <a:p>
            <a:r>
              <a:rPr lang="en-US" sz="2000" dirty="0" smtClean="0"/>
              <a:t>Develop a new technology to fully utilize the early re-convergence opportunity.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578598" y="4114285"/>
            <a:ext cx="420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Increasing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FF"/>
                </a:solidFill>
              </a:rPr>
              <a:t>Efficiency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Introduction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GPU Control Flow Support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ea typeface="ＭＳ Ｐゴシック" pitchFamily="34" charset="-128"/>
              </a:rPr>
              <a:t>Control Flow Transformations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Experimental Evaluation </a:t>
            </a: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the Transformation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based on the work of Zhang and Hollander*</a:t>
            </a:r>
          </a:p>
          <a:p>
            <a:endParaRPr lang="en-US" dirty="0" smtClean="0"/>
          </a:p>
          <a:p>
            <a:r>
              <a:rPr lang="en-US" dirty="0" smtClean="0"/>
              <a:t>It includes 3 sub transformations</a:t>
            </a:r>
          </a:p>
          <a:p>
            <a:pPr lvl="1"/>
            <a:r>
              <a:rPr lang="en-US" dirty="0" smtClean="0"/>
              <a:t>Cut: move the outgoing edge of a loop to the outside of the loop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Backward Copy: move the incoming edges of a loop to the outside of the loop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Forward Copy: handles the unstructured control flow in the acyclic CFG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We also need to locate structured/unstructured sub CFG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172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F. Zhang and E. H. </a:t>
            </a:r>
            <a:r>
              <a:rPr lang="en-US" sz="1200" dirty="0" err="1" smtClean="0"/>
              <a:t>D’Hollander</a:t>
            </a:r>
            <a:r>
              <a:rPr lang="en-US" sz="1200" dirty="0" smtClean="0"/>
              <a:t>. Using hammock graphs to structure programs. IEEE Trans. </a:t>
            </a:r>
            <a:r>
              <a:rPr lang="en-US" sz="1200" dirty="0" err="1" smtClean="0"/>
              <a:t>Softw</a:t>
            </a:r>
            <a:r>
              <a:rPr lang="en-US" sz="1200" dirty="0" smtClean="0"/>
              <a:t>. Eng., pages 231–245, 2004.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Freeform 439"/>
          <p:cNvSpPr/>
          <p:nvPr/>
        </p:nvSpPr>
        <p:spPr>
          <a:xfrm>
            <a:off x="6228637" y="2933552"/>
            <a:ext cx="277197" cy="1435774"/>
          </a:xfrm>
          <a:custGeom>
            <a:avLst/>
            <a:gdLst>
              <a:gd name="connsiteX0" fmla="*/ 0 w 337996"/>
              <a:gd name="connsiteY0" fmla="*/ 0 h 1373109"/>
              <a:gd name="connsiteX1" fmla="*/ 75446 w 337996"/>
              <a:gd name="connsiteY1" fmla="*/ 715224 h 1373109"/>
              <a:gd name="connsiteX2" fmla="*/ 337996 w 337996"/>
              <a:gd name="connsiteY2" fmla="*/ 1373109 h 137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996" h="1373109">
                <a:moveTo>
                  <a:pt x="0" y="0"/>
                </a:moveTo>
                <a:cubicBezTo>
                  <a:pt x="9556" y="243186"/>
                  <a:pt x="19113" y="486373"/>
                  <a:pt x="75446" y="715224"/>
                </a:cubicBezTo>
                <a:cubicBezTo>
                  <a:pt x="131779" y="944076"/>
                  <a:pt x="234887" y="1158592"/>
                  <a:pt x="337996" y="1373109"/>
                </a:cubicBezTo>
              </a:path>
            </a:pathLst>
          </a:custGeom>
          <a:noFill/>
          <a:ln w="28575" cap="flat" cmpd="sng" algn="ctr">
            <a:solidFill>
              <a:srgbClr val="C8A376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369" name="Straight Connector 368"/>
          <p:cNvCxnSpPr>
            <a:stCxn id="383" idx="2"/>
            <a:endCxn id="370" idx="2"/>
          </p:cNvCxnSpPr>
          <p:nvPr/>
        </p:nvCxnSpPr>
        <p:spPr>
          <a:xfrm flipH="1">
            <a:off x="7194054" y="2560764"/>
            <a:ext cx="17343" cy="79824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370" name="Rectangle 369"/>
          <p:cNvSpPr/>
          <p:nvPr/>
        </p:nvSpPr>
        <p:spPr>
          <a:xfrm>
            <a:off x="6969188" y="3115976"/>
            <a:ext cx="449731" cy="243037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6152438" y="4504349"/>
            <a:ext cx="706794" cy="274764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6152437" y="990465"/>
            <a:ext cx="706794" cy="499101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6165673" y="1246529"/>
            <a:ext cx="693559" cy="243037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4" name="Straight Connector 373"/>
          <p:cNvCxnSpPr>
            <a:stCxn id="382" idx="2"/>
            <a:endCxn id="418" idx="2"/>
          </p:cNvCxnSpPr>
          <p:nvPr/>
        </p:nvCxnSpPr>
        <p:spPr>
          <a:xfrm>
            <a:off x="5784844" y="2560764"/>
            <a:ext cx="15825" cy="68492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375" name="Straight Connector 374"/>
          <p:cNvCxnSpPr>
            <a:stCxn id="384" idx="2"/>
            <a:endCxn id="423" idx="2"/>
          </p:cNvCxnSpPr>
          <p:nvPr/>
        </p:nvCxnSpPr>
        <p:spPr>
          <a:xfrm flipH="1">
            <a:off x="6505833" y="3071507"/>
            <a:ext cx="1" cy="389563"/>
          </a:xfrm>
          <a:prstGeom prst="line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376" name="Content Placeholder 51"/>
          <p:cNvSpPr>
            <a:spLocks noGrp="1"/>
          </p:cNvSpPr>
          <p:nvPr>
            <p:ph sz="half" idx="1"/>
          </p:nvPr>
        </p:nvSpPr>
        <p:spPr bwMode="auto">
          <a:xfrm>
            <a:off x="457200" y="990600"/>
            <a:ext cx="42672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91440" marR="0" lvl="0" indent="-914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 three flags to label the location of the loop exits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ysClr val="windowText" lastClr="000000"/>
                </a:solidFill>
              </a:rPr>
              <a:t>     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Flag1: 	True          False 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Flag2:  	True        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False 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Exit: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	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True          False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91440" indent="-9144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Combine all exit edges to a single exit edge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91440" indent="-9144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 conditional check to find the correct code to execute after the loop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7" name="Rectangle 376"/>
          <p:cNvSpPr/>
          <p:nvPr/>
        </p:nvSpPr>
        <p:spPr>
          <a:xfrm>
            <a:off x="6152437" y="1713904"/>
            <a:ext cx="706794" cy="274764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8" name="Straight Arrow Connector 377"/>
          <p:cNvCxnSpPr>
            <a:stCxn id="372" idx="2"/>
            <a:endCxn id="377" idx="0"/>
          </p:cNvCxnSpPr>
          <p:nvPr/>
        </p:nvCxnSpPr>
        <p:spPr>
          <a:xfrm>
            <a:off x="6505834" y="1489566"/>
            <a:ext cx="0" cy="22433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79" name="Straight Arrow Connector 378"/>
          <p:cNvCxnSpPr>
            <a:stCxn id="377" idx="2"/>
            <a:endCxn id="382" idx="0"/>
          </p:cNvCxnSpPr>
          <p:nvPr/>
        </p:nvCxnSpPr>
        <p:spPr>
          <a:xfrm flipH="1">
            <a:off x="5784844" y="1988668"/>
            <a:ext cx="720990" cy="29733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0" name="Straight Arrow Connector 379"/>
          <p:cNvCxnSpPr>
            <a:stCxn id="423" idx="2"/>
            <a:endCxn id="371" idx="0"/>
          </p:cNvCxnSpPr>
          <p:nvPr/>
        </p:nvCxnSpPr>
        <p:spPr>
          <a:xfrm>
            <a:off x="6505833" y="3461070"/>
            <a:ext cx="2" cy="104327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1" name="Elbow Connector 45"/>
          <p:cNvCxnSpPr>
            <a:stCxn id="377" idx="2"/>
            <a:endCxn id="383" idx="0"/>
          </p:cNvCxnSpPr>
          <p:nvPr/>
        </p:nvCxnSpPr>
        <p:spPr>
          <a:xfrm>
            <a:off x="6505834" y="1988668"/>
            <a:ext cx="705563" cy="29733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82" name="Rectangle 381"/>
          <p:cNvSpPr/>
          <p:nvPr/>
        </p:nvSpPr>
        <p:spPr>
          <a:xfrm>
            <a:off x="5431447" y="2286000"/>
            <a:ext cx="706794" cy="274764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3" name="Rectangle 382"/>
          <p:cNvSpPr/>
          <p:nvPr/>
        </p:nvSpPr>
        <p:spPr>
          <a:xfrm>
            <a:off x="6858000" y="2286000"/>
            <a:ext cx="706794" cy="274764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4" name="Rectangle 383"/>
          <p:cNvSpPr/>
          <p:nvPr/>
        </p:nvSpPr>
        <p:spPr>
          <a:xfrm>
            <a:off x="6152437" y="2796743"/>
            <a:ext cx="706794" cy="274764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85" name="Straight Arrow Connector 384"/>
          <p:cNvCxnSpPr>
            <a:stCxn id="382" idx="2"/>
            <a:endCxn id="384" idx="0"/>
          </p:cNvCxnSpPr>
          <p:nvPr/>
        </p:nvCxnSpPr>
        <p:spPr>
          <a:xfrm>
            <a:off x="5784844" y="2560764"/>
            <a:ext cx="720990" cy="23597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6" name="Straight Arrow Connector 385"/>
          <p:cNvCxnSpPr>
            <a:stCxn id="383" idx="2"/>
            <a:endCxn id="384" idx="0"/>
          </p:cNvCxnSpPr>
          <p:nvPr/>
        </p:nvCxnSpPr>
        <p:spPr>
          <a:xfrm flipH="1">
            <a:off x="6505834" y="2560764"/>
            <a:ext cx="705563" cy="23597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7" name="Straight Arrow Connector 103"/>
          <p:cNvCxnSpPr>
            <a:stCxn id="384" idx="1"/>
            <a:endCxn id="377" idx="1"/>
          </p:cNvCxnSpPr>
          <p:nvPr/>
        </p:nvCxnSpPr>
        <p:spPr>
          <a:xfrm rot="10800000">
            <a:off x="6152437" y="1851286"/>
            <a:ext cx="12007" cy="1082839"/>
          </a:xfrm>
          <a:prstGeom prst="curvedConnector3">
            <a:avLst>
              <a:gd name="adj1" fmla="val 8127276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8" name="Straight Arrow Connector 181"/>
          <p:cNvCxnSpPr>
            <a:stCxn id="418" idx="2"/>
          </p:cNvCxnSpPr>
          <p:nvPr/>
        </p:nvCxnSpPr>
        <p:spPr>
          <a:xfrm rot="16200000" flipH="1">
            <a:off x="5046032" y="4000327"/>
            <a:ext cx="1861043" cy="351768"/>
          </a:xfrm>
          <a:prstGeom prst="curvedConnector2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89" name="Straight Arrow Connector 183"/>
          <p:cNvCxnSpPr>
            <a:stCxn id="370" idx="2"/>
          </p:cNvCxnSpPr>
          <p:nvPr/>
        </p:nvCxnSpPr>
        <p:spPr>
          <a:xfrm rot="5400000">
            <a:off x="5921162" y="4297083"/>
            <a:ext cx="2210963" cy="334822"/>
          </a:xfrm>
          <a:prstGeom prst="curvedConnector2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grpSp>
        <p:nvGrpSpPr>
          <p:cNvPr id="390" name="Group 389"/>
          <p:cNvGrpSpPr/>
          <p:nvPr/>
        </p:nvGrpSpPr>
        <p:grpSpPr>
          <a:xfrm>
            <a:off x="1447800" y="3505200"/>
            <a:ext cx="1685459" cy="2683191"/>
            <a:chOff x="3229252" y="1716667"/>
            <a:chExt cx="2256432" cy="3592160"/>
          </a:xfrm>
        </p:grpSpPr>
        <p:sp>
          <p:nvSpPr>
            <p:cNvPr id="391" name="Rectangle 390"/>
            <p:cNvSpPr/>
            <p:nvPr/>
          </p:nvSpPr>
          <p:spPr>
            <a:xfrm>
              <a:off x="3991840" y="1716667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3991840" y="2232314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3991841" y="3935559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94" name="Straight Arrow Connector 393"/>
            <p:cNvCxnSpPr>
              <a:stCxn id="391" idx="2"/>
              <a:endCxn id="392" idx="0"/>
            </p:cNvCxnSpPr>
            <p:nvPr/>
          </p:nvCxnSpPr>
          <p:spPr>
            <a:xfrm>
              <a:off x="4365627" y="2019361"/>
              <a:ext cx="0" cy="21295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95" name="Straight Arrow Connector 394"/>
            <p:cNvCxnSpPr>
              <a:stCxn id="392" idx="2"/>
              <a:endCxn id="398" idx="0"/>
            </p:cNvCxnSpPr>
            <p:nvPr/>
          </p:nvCxnSpPr>
          <p:spPr>
            <a:xfrm flipH="1">
              <a:off x="3603039" y="2535008"/>
              <a:ext cx="762588" cy="327557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96" name="Straight Arrow Connector 395"/>
            <p:cNvCxnSpPr>
              <a:stCxn id="400" idx="2"/>
              <a:endCxn id="393" idx="0"/>
            </p:cNvCxnSpPr>
            <p:nvPr/>
          </p:nvCxnSpPr>
          <p:spPr>
            <a:xfrm>
              <a:off x="4365627" y="3727920"/>
              <a:ext cx="1" cy="20763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97" name="Elbow Connector 45"/>
            <p:cNvCxnSpPr>
              <a:stCxn id="392" idx="2"/>
              <a:endCxn id="399" idx="0"/>
            </p:cNvCxnSpPr>
            <p:nvPr/>
          </p:nvCxnSpPr>
          <p:spPr>
            <a:xfrm>
              <a:off x="4365627" y="2535008"/>
              <a:ext cx="746271" cy="327557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98" name="Rectangle 397"/>
            <p:cNvSpPr/>
            <p:nvPr/>
          </p:nvSpPr>
          <p:spPr>
            <a:xfrm>
              <a:off x="3229252" y="2862565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4738111" y="2862565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3991840" y="3425226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1" name="Straight Arrow Connector 400"/>
            <p:cNvCxnSpPr>
              <a:stCxn id="398" idx="2"/>
              <a:endCxn id="400" idx="0"/>
            </p:cNvCxnSpPr>
            <p:nvPr/>
          </p:nvCxnSpPr>
          <p:spPr>
            <a:xfrm>
              <a:off x="3603039" y="3165259"/>
              <a:ext cx="762588" cy="259967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402" name="Straight Arrow Connector 401"/>
            <p:cNvCxnSpPr>
              <a:stCxn id="399" idx="2"/>
              <a:endCxn id="400" idx="0"/>
            </p:cNvCxnSpPr>
            <p:nvPr/>
          </p:nvCxnSpPr>
          <p:spPr>
            <a:xfrm flipH="1">
              <a:off x="4365627" y="3165259"/>
              <a:ext cx="746271" cy="259967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403" name="Straight Arrow Connector 103"/>
            <p:cNvCxnSpPr>
              <a:stCxn id="400" idx="1"/>
              <a:endCxn id="392" idx="1"/>
            </p:cNvCxnSpPr>
            <p:nvPr/>
          </p:nvCxnSpPr>
          <p:spPr>
            <a:xfrm rot="10800000">
              <a:off x="3991840" y="2383661"/>
              <a:ext cx="12700" cy="1192912"/>
            </a:xfrm>
            <a:prstGeom prst="curvedConnector3">
              <a:avLst>
                <a:gd name="adj1" fmla="val 8127276"/>
              </a:avLst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404" name="Rectangle 403"/>
            <p:cNvSpPr/>
            <p:nvPr/>
          </p:nvSpPr>
          <p:spPr>
            <a:xfrm>
              <a:off x="3991841" y="5006133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B8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5" name="Straight Arrow Connector 404"/>
            <p:cNvCxnSpPr>
              <a:stCxn id="406" idx="2"/>
              <a:endCxn id="404" idx="0"/>
            </p:cNvCxnSpPr>
            <p:nvPr/>
          </p:nvCxnSpPr>
          <p:spPr>
            <a:xfrm>
              <a:off x="4365627" y="4798494"/>
              <a:ext cx="1" cy="20763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406" name="Rectangle 405"/>
            <p:cNvSpPr/>
            <p:nvPr/>
          </p:nvSpPr>
          <p:spPr>
            <a:xfrm>
              <a:off x="3991840" y="4495800"/>
              <a:ext cx="747573" cy="30269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B7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7" name="Straight Arrow Connector 181"/>
            <p:cNvCxnSpPr>
              <a:stCxn id="398" idx="2"/>
              <a:endCxn id="406" idx="1"/>
            </p:cNvCxnSpPr>
            <p:nvPr/>
          </p:nvCxnSpPr>
          <p:spPr>
            <a:xfrm rot="16200000" flipH="1">
              <a:off x="3056495" y="3711802"/>
              <a:ext cx="1481888" cy="388801"/>
            </a:xfrm>
            <a:prstGeom prst="curvedConnector2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408" name="Straight Arrow Connector 183"/>
            <p:cNvCxnSpPr>
              <a:stCxn id="399" idx="2"/>
              <a:endCxn id="404" idx="3"/>
            </p:cNvCxnSpPr>
            <p:nvPr/>
          </p:nvCxnSpPr>
          <p:spPr>
            <a:xfrm rot="5400000">
              <a:off x="3929546" y="3975127"/>
              <a:ext cx="1992221" cy="372484"/>
            </a:xfrm>
            <a:prstGeom prst="curvedConnector2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409" name="Oval 408"/>
          <p:cNvSpPr/>
          <p:nvPr/>
        </p:nvSpPr>
        <p:spPr>
          <a:xfrm>
            <a:off x="1907375" y="1568450"/>
            <a:ext cx="112169" cy="112169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0" name="Oval 409"/>
          <p:cNvSpPr/>
          <p:nvPr/>
        </p:nvSpPr>
        <p:spPr>
          <a:xfrm>
            <a:off x="2686187" y="1543050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Oval 410"/>
          <p:cNvSpPr/>
          <p:nvPr/>
        </p:nvSpPr>
        <p:spPr>
          <a:xfrm>
            <a:off x="1907375" y="1755775"/>
            <a:ext cx="112169" cy="112169"/>
          </a:xfrm>
          <a:prstGeom prst="ellipse">
            <a:avLst/>
          </a:prstGeom>
          <a:solidFill>
            <a:srgbClr val="9BBB59">
              <a:lumMod val="60000"/>
              <a:lumOff val="40000"/>
            </a:srgbClr>
          </a:solidFill>
          <a:ln w="1905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2" name="Oval 411"/>
          <p:cNvSpPr/>
          <p:nvPr/>
        </p:nvSpPr>
        <p:spPr>
          <a:xfrm>
            <a:off x="2686187" y="1746250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3" name="Oval 412"/>
          <p:cNvSpPr/>
          <p:nvPr/>
        </p:nvSpPr>
        <p:spPr>
          <a:xfrm>
            <a:off x="1907375" y="1943100"/>
            <a:ext cx="112169" cy="112169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4" name="Oval 413"/>
          <p:cNvSpPr/>
          <p:nvPr/>
        </p:nvSpPr>
        <p:spPr>
          <a:xfrm>
            <a:off x="2686187" y="1949450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Oval 414"/>
          <p:cNvSpPr/>
          <p:nvPr/>
        </p:nvSpPr>
        <p:spPr>
          <a:xfrm>
            <a:off x="6174520" y="1297487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6" name="Oval 415"/>
          <p:cNvSpPr/>
          <p:nvPr/>
        </p:nvSpPr>
        <p:spPr>
          <a:xfrm>
            <a:off x="6449749" y="1297487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7" name="Oval 416"/>
          <p:cNvSpPr/>
          <p:nvPr/>
        </p:nvSpPr>
        <p:spPr>
          <a:xfrm>
            <a:off x="6723115" y="1297487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8" name="Rectangle 417"/>
          <p:cNvSpPr/>
          <p:nvPr/>
        </p:nvSpPr>
        <p:spPr>
          <a:xfrm>
            <a:off x="5575803" y="3002653"/>
            <a:ext cx="449731" cy="243037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" name="Oval 418"/>
          <p:cNvSpPr/>
          <p:nvPr/>
        </p:nvSpPr>
        <p:spPr>
          <a:xfrm>
            <a:off x="5625924" y="3068086"/>
            <a:ext cx="112169" cy="112169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0" name="Oval 419"/>
          <p:cNvSpPr/>
          <p:nvPr/>
        </p:nvSpPr>
        <p:spPr>
          <a:xfrm>
            <a:off x="5856471" y="3068086"/>
            <a:ext cx="112169" cy="112169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1" name="Oval 420"/>
          <p:cNvSpPr/>
          <p:nvPr/>
        </p:nvSpPr>
        <p:spPr>
          <a:xfrm>
            <a:off x="7019309" y="3181409"/>
            <a:ext cx="112169" cy="112169"/>
          </a:xfrm>
          <a:prstGeom prst="ellipse">
            <a:avLst/>
          </a:prstGeom>
          <a:solidFill>
            <a:srgbClr val="9BBB59">
              <a:lumMod val="40000"/>
              <a:lumOff val="60000"/>
            </a:srgbClr>
          </a:solidFill>
          <a:ln w="19050" cap="flat" cmpd="sng" algn="ctr">
            <a:solidFill>
              <a:srgbClr val="9BBB59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2" name="Oval 421"/>
          <p:cNvSpPr/>
          <p:nvPr/>
        </p:nvSpPr>
        <p:spPr>
          <a:xfrm>
            <a:off x="7249856" y="3181409"/>
            <a:ext cx="112169" cy="112169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6390539" y="3218033"/>
            <a:ext cx="230587" cy="243037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Oval 423"/>
          <p:cNvSpPr/>
          <p:nvPr/>
        </p:nvSpPr>
        <p:spPr>
          <a:xfrm>
            <a:off x="6449747" y="3268401"/>
            <a:ext cx="112169" cy="112169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5" name="Group 424"/>
          <p:cNvGrpSpPr/>
          <p:nvPr/>
        </p:nvGrpSpPr>
        <p:grpSpPr>
          <a:xfrm>
            <a:off x="5122915" y="2238219"/>
            <a:ext cx="191252" cy="180229"/>
            <a:chOff x="1828800" y="3603362"/>
            <a:chExt cx="381000" cy="359040"/>
          </a:xfrm>
        </p:grpSpPr>
        <p:cxnSp>
          <p:nvCxnSpPr>
            <p:cNvPr id="426" name="Straight Connector 425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27" name="Straight Connector 426"/>
            <p:cNvCxnSpPr/>
            <p:nvPr/>
          </p:nvCxnSpPr>
          <p:spPr>
            <a:xfrm>
              <a:off x="1828800" y="3603362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428" name="Group 427"/>
          <p:cNvGrpSpPr/>
          <p:nvPr/>
        </p:nvGrpSpPr>
        <p:grpSpPr>
          <a:xfrm>
            <a:off x="6390539" y="3617544"/>
            <a:ext cx="191252" cy="180229"/>
            <a:chOff x="1828800" y="3603363"/>
            <a:chExt cx="381000" cy="359040"/>
          </a:xfrm>
        </p:grpSpPr>
        <p:cxnSp>
          <p:nvCxnSpPr>
            <p:cNvPr id="429" name="Straight Connector 428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30" name="Straight Connector 429"/>
            <p:cNvCxnSpPr/>
            <p:nvPr/>
          </p:nvCxnSpPr>
          <p:spPr>
            <a:xfrm>
              <a:off x="1828800" y="3603363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431" name="Group 430"/>
          <p:cNvGrpSpPr/>
          <p:nvPr/>
        </p:nvGrpSpPr>
        <p:grpSpPr>
          <a:xfrm>
            <a:off x="5734628" y="3641240"/>
            <a:ext cx="191252" cy="180229"/>
            <a:chOff x="1828800" y="3603363"/>
            <a:chExt cx="381000" cy="359040"/>
          </a:xfrm>
        </p:grpSpPr>
        <p:cxnSp>
          <p:nvCxnSpPr>
            <p:cNvPr id="432" name="Straight Connector 431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33" name="Straight Connector 432"/>
            <p:cNvCxnSpPr/>
            <p:nvPr/>
          </p:nvCxnSpPr>
          <p:spPr>
            <a:xfrm>
              <a:off x="1828800" y="3603363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434" name="Group 433"/>
          <p:cNvGrpSpPr/>
          <p:nvPr/>
        </p:nvGrpSpPr>
        <p:grpSpPr>
          <a:xfrm>
            <a:off x="7075393" y="3768375"/>
            <a:ext cx="191252" cy="180229"/>
            <a:chOff x="1828800" y="3603363"/>
            <a:chExt cx="381000" cy="359040"/>
          </a:xfrm>
        </p:grpSpPr>
        <p:cxnSp>
          <p:nvCxnSpPr>
            <p:cNvPr id="435" name="Straight Connector 434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36" name="Straight Connector 435"/>
            <p:cNvCxnSpPr/>
            <p:nvPr/>
          </p:nvCxnSpPr>
          <p:spPr>
            <a:xfrm>
              <a:off x="1828800" y="3603363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cxnSp>
        <p:nvCxnSpPr>
          <p:cNvPr id="437" name="Straight Arrow Connector 436"/>
          <p:cNvCxnSpPr>
            <a:stCxn id="423" idx="2"/>
          </p:cNvCxnSpPr>
          <p:nvPr/>
        </p:nvCxnSpPr>
        <p:spPr>
          <a:xfrm>
            <a:off x="6505833" y="3461070"/>
            <a:ext cx="2" cy="908256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438" name="Straight Arrow Connector 437"/>
          <p:cNvCxnSpPr>
            <a:stCxn id="370" idx="2"/>
          </p:cNvCxnSpPr>
          <p:nvPr/>
        </p:nvCxnSpPr>
        <p:spPr>
          <a:xfrm flipH="1">
            <a:off x="6505835" y="3359013"/>
            <a:ext cx="688219" cy="1010313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439" name="Straight Arrow Connector 438"/>
          <p:cNvCxnSpPr>
            <a:stCxn id="418" idx="2"/>
          </p:cNvCxnSpPr>
          <p:nvPr/>
        </p:nvCxnSpPr>
        <p:spPr>
          <a:xfrm>
            <a:off x="5800669" y="3245690"/>
            <a:ext cx="705162" cy="1123636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grpSp>
        <p:nvGrpSpPr>
          <p:cNvPr id="441" name="Group 440"/>
          <p:cNvGrpSpPr/>
          <p:nvPr/>
        </p:nvGrpSpPr>
        <p:grpSpPr>
          <a:xfrm>
            <a:off x="6152437" y="4969351"/>
            <a:ext cx="706795" cy="738007"/>
            <a:chOff x="6095999" y="5756983"/>
            <a:chExt cx="706795" cy="738007"/>
          </a:xfrm>
        </p:grpSpPr>
        <p:cxnSp>
          <p:nvCxnSpPr>
            <p:cNvPr id="442" name="Straight Arrow Connector 441"/>
            <p:cNvCxnSpPr/>
            <p:nvPr/>
          </p:nvCxnSpPr>
          <p:spPr>
            <a:xfrm>
              <a:off x="6449396" y="6031747"/>
              <a:ext cx="1" cy="18848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443" name="Rectangle 442"/>
            <p:cNvSpPr/>
            <p:nvPr/>
          </p:nvSpPr>
          <p:spPr>
            <a:xfrm>
              <a:off x="6095999" y="5756983"/>
              <a:ext cx="706794" cy="27476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B7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6096000" y="6220226"/>
              <a:ext cx="706794" cy="274764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45" name="Diamond 444"/>
          <p:cNvSpPr/>
          <p:nvPr/>
        </p:nvSpPr>
        <p:spPr>
          <a:xfrm>
            <a:off x="6328984" y="4357965"/>
            <a:ext cx="366935" cy="206094"/>
          </a:xfrm>
          <a:prstGeom prst="diamond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6" name="Straight Arrow Connector 103"/>
          <p:cNvCxnSpPr>
            <a:stCxn id="445" idx="1"/>
            <a:endCxn id="377" idx="1"/>
          </p:cNvCxnSpPr>
          <p:nvPr/>
        </p:nvCxnSpPr>
        <p:spPr>
          <a:xfrm rot="10800000">
            <a:off x="6152438" y="1851286"/>
            <a:ext cx="176547" cy="2609726"/>
          </a:xfrm>
          <a:prstGeom prst="curvedConnector3">
            <a:avLst>
              <a:gd name="adj1" fmla="val 806953"/>
            </a:avLst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447" name="Oval 446"/>
          <p:cNvSpPr/>
          <p:nvPr/>
        </p:nvSpPr>
        <p:spPr>
          <a:xfrm>
            <a:off x="6210979" y="4321194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8" name="Diamond 447"/>
          <p:cNvSpPr/>
          <p:nvPr/>
        </p:nvSpPr>
        <p:spPr>
          <a:xfrm>
            <a:off x="6328985" y="5009919"/>
            <a:ext cx="366935" cy="206094"/>
          </a:xfrm>
          <a:prstGeom prst="diamond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9" name="Straight Arrow Connector 448"/>
          <p:cNvCxnSpPr>
            <a:endCxn id="448" idx="0"/>
          </p:cNvCxnSpPr>
          <p:nvPr/>
        </p:nvCxnSpPr>
        <p:spPr>
          <a:xfrm>
            <a:off x="6512453" y="4564059"/>
            <a:ext cx="0" cy="44586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450" name="Oval 449"/>
          <p:cNvSpPr/>
          <p:nvPr/>
        </p:nvSpPr>
        <p:spPr>
          <a:xfrm>
            <a:off x="6359197" y="4575517"/>
            <a:ext cx="112169" cy="112169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1" name="Straight Arrow Connector 450"/>
          <p:cNvCxnSpPr/>
          <p:nvPr/>
        </p:nvCxnSpPr>
        <p:spPr>
          <a:xfrm>
            <a:off x="6691789" y="5106733"/>
            <a:ext cx="945725" cy="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452" name="Oval 451"/>
          <p:cNvSpPr/>
          <p:nvPr/>
        </p:nvSpPr>
        <p:spPr>
          <a:xfrm>
            <a:off x="6695920" y="4946214"/>
            <a:ext cx="112169" cy="112169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3" name="Oval 452"/>
          <p:cNvSpPr/>
          <p:nvPr/>
        </p:nvSpPr>
        <p:spPr>
          <a:xfrm>
            <a:off x="6559502" y="5243791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4" name="Straight Arrow Connector 453"/>
          <p:cNvCxnSpPr>
            <a:endCxn id="455" idx="0"/>
          </p:cNvCxnSpPr>
          <p:nvPr/>
        </p:nvCxnSpPr>
        <p:spPr>
          <a:xfrm flipH="1">
            <a:off x="6512453" y="5216013"/>
            <a:ext cx="4143" cy="250916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455" name="Diamond 454"/>
          <p:cNvSpPr/>
          <p:nvPr/>
        </p:nvSpPr>
        <p:spPr>
          <a:xfrm>
            <a:off x="6328985" y="5466929"/>
            <a:ext cx="366935" cy="206094"/>
          </a:xfrm>
          <a:prstGeom prst="diamond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6" name="Straight Arrow Connector 455"/>
          <p:cNvCxnSpPr/>
          <p:nvPr/>
        </p:nvCxnSpPr>
        <p:spPr>
          <a:xfrm>
            <a:off x="6691789" y="5575794"/>
            <a:ext cx="945725" cy="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457" name="Straight Arrow Connector 456"/>
          <p:cNvCxnSpPr/>
          <p:nvPr/>
        </p:nvCxnSpPr>
        <p:spPr>
          <a:xfrm flipH="1">
            <a:off x="6516596" y="5676666"/>
            <a:ext cx="1" cy="357699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458" name="Oval 457"/>
          <p:cNvSpPr/>
          <p:nvPr/>
        </p:nvSpPr>
        <p:spPr>
          <a:xfrm>
            <a:off x="6688908" y="5427733"/>
            <a:ext cx="112169" cy="112169"/>
          </a:xfrm>
          <a:prstGeom prst="ellipse">
            <a:avLst/>
          </a:prstGeom>
          <a:solidFill>
            <a:srgbClr val="9BBB59">
              <a:lumMod val="40000"/>
              <a:lumOff val="60000"/>
            </a:srgbClr>
          </a:solidFill>
          <a:ln w="19050" cap="flat" cmpd="sng" algn="ctr">
            <a:solidFill>
              <a:srgbClr val="9BBB59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9" name="Oval 458"/>
          <p:cNvSpPr/>
          <p:nvPr/>
        </p:nvSpPr>
        <p:spPr>
          <a:xfrm>
            <a:off x="6552490" y="5677680"/>
            <a:ext cx="112169" cy="112169"/>
          </a:xfrm>
          <a:prstGeom prst="ellipse">
            <a:avLst/>
          </a:prstGeom>
          <a:noFill/>
          <a:ln w="19050" cap="flat" cmpd="sng" algn="ctr">
            <a:solidFill>
              <a:srgbClr val="9BBB59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8617E-6 L 0.16146 -2.58617E-6 " pathEditMode="relative" rAng="0" ptsTypes="AA">
                                      <p:cBhvr>
                                        <p:cTn id="113" dur="75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2547 L 0.00312 0.21737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5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" grpId="0" animBg="1"/>
      <p:bldP spid="370" grpId="0" uiExpand="1" animBg="1"/>
      <p:bldP spid="371" grpId="0" animBg="1"/>
      <p:bldP spid="373" grpId="0" uiExpand="1" animBg="1"/>
      <p:bldP spid="376" grpId="0" uiExpand="1" build="p"/>
      <p:bldP spid="409" grpId="0" uiExpand="1" animBg="1"/>
      <p:bldP spid="410" grpId="0" uiExpand="1" animBg="1"/>
      <p:bldP spid="411" grpId="0" uiExpand="1" animBg="1"/>
      <p:bldP spid="412" grpId="0" uiExpand="1" animBg="1"/>
      <p:bldP spid="413" grpId="0" uiExpand="1" animBg="1"/>
      <p:bldP spid="414" grpId="0" uiExpand="1" animBg="1"/>
      <p:bldP spid="415" grpId="0" uiExpand="1" animBg="1"/>
      <p:bldP spid="416" grpId="0" uiExpand="1" animBg="1"/>
      <p:bldP spid="417" grpId="0" uiExpand="1" animBg="1"/>
      <p:bldP spid="418" grpId="0" uiExpand="1" animBg="1"/>
      <p:bldP spid="419" grpId="0" uiExpand="1" animBg="1"/>
      <p:bldP spid="420" grpId="0" uiExpand="1" animBg="1"/>
      <p:bldP spid="421" grpId="0" uiExpand="1" animBg="1"/>
      <p:bldP spid="422" grpId="0" uiExpand="1" animBg="1"/>
      <p:bldP spid="423" grpId="0" uiExpand="1" animBg="1"/>
      <p:bldP spid="424" grpId="0" uiExpand="1" animBg="1"/>
      <p:bldP spid="445" grpId="0" animBg="1"/>
      <p:bldP spid="447" grpId="0" animBg="1"/>
      <p:bldP spid="448" grpId="0" animBg="1"/>
      <p:bldP spid="450" grpId="0" animBg="1"/>
      <p:bldP spid="452" grpId="0" animBg="1"/>
      <p:bldP spid="453" grpId="0" animBg="1"/>
      <p:bldP spid="455" grpId="0" animBg="1"/>
      <p:bldP spid="458" grpId="0" animBg="1"/>
      <p:bldP spid="4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Copy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369139" y="4464369"/>
            <a:ext cx="2209800" cy="19879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499025" y="4615519"/>
            <a:ext cx="1766454" cy="1754094"/>
            <a:chOff x="3990685" y="2894107"/>
            <a:chExt cx="1766454" cy="1754094"/>
          </a:xfrm>
        </p:grpSpPr>
        <p:sp>
          <p:nvSpPr>
            <p:cNvPr id="72" name="Rectangle 71"/>
            <p:cNvSpPr/>
            <p:nvPr/>
          </p:nvSpPr>
          <p:spPr>
            <a:xfrm>
              <a:off x="3990685" y="2894107"/>
              <a:ext cx="883227" cy="357621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873912" y="3604780"/>
              <a:ext cx="883227" cy="357621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90685" y="4290580"/>
              <a:ext cx="883227" cy="357621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5" name="Straight Arrow Connector 74"/>
            <p:cNvCxnSpPr>
              <a:stCxn id="72" idx="2"/>
              <a:endCxn id="73" idx="0"/>
            </p:cNvCxnSpPr>
            <p:nvPr/>
          </p:nvCxnSpPr>
          <p:spPr>
            <a:xfrm>
              <a:off x="4432299" y="3251728"/>
              <a:ext cx="883227" cy="353052"/>
            </a:xfrm>
            <a:prstGeom prst="straightConnector1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72" idx="2"/>
              <a:endCxn id="74" idx="0"/>
            </p:cNvCxnSpPr>
            <p:nvPr/>
          </p:nvCxnSpPr>
          <p:spPr>
            <a:xfrm>
              <a:off x="4432299" y="3251728"/>
              <a:ext cx="0" cy="1038852"/>
            </a:xfrm>
            <a:prstGeom prst="straightConnector1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73" idx="2"/>
              <a:endCxn id="74" idx="0"/>
            </p:cNvCxnSpPr>
            <p:nvPr/>
          </p:nvCxnSpPr>
          <p:spPr>
            <a:xfrm flipH="1">
              <a:off x="4432299" y="3962401"/>
              <a:ext cx="883227" cy="328179"/>
            </a:xfrm>
            <a:prstGeom prst="straightConnector1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8" name="Elbow Connector 42"/>
            <p:cNvCxnSpPr>
              <a:stCxn id="74" idx="1"/>
              <a:endCxn id="72" idx="1"/>
            </p:cNvCxnSpPr>
            <p:nvPr/>
          </p:nvCxnSpPr>
          <p:spPr>
            <a:xfrm rot="10800000">
              <a:off x="3990685" y="3072919"/>
              <a:ext cx="12700" cy="1396473"/>
            </a:xfrm>
            <a:prstGeom prst="curvedConnector3">
              <a:avLst>
                <a:gd name="adj1" fmla="val 2563630"/>
              </a:avLst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79" name="Group 78"/>
          <p:cNvGrpSpPr/>
          <p:nvPr/>
        </p:nvGrpSpPr>
        <p:grpSpPr>
          <a:xfrm>
            <a:off x="6499024" y="4615518"/>
            <a:ext cx="1766454" cy="1754094"/>
            <a:chOff x="6812973" y="4391890"/>
            <a:chExt cx="1766454" cy="1754094"/>
          </a:xfrm>
        </p:grpSpPr>
        <p:sp>
          <p:nvSpPr>
            <p:cNvPr id="80" name="Rectangle 79"/>
            <p:cNvSpPr/>
            <p:nvPr/>
          </p:nvSpPr>
          <p:spPr>
            <a:xfrm>
              <a:off x="7696200" y="5102563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812973" y="4391890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12973" y="5788363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3" name="Straight Arrow Connector 82"/>
            <p:cNvCxnSpPr>
              <a:stCxn id="81" idx="2"/>
              <a:endCxn id="80" idx="0"/>
            </p:cNvCxnSpPr>
            <p:nvPr/>
          </p:nvCxnSpPr>
          <p:spPr>
            <a:xfrm>
              <a:off x="7254587" y="4749511"/>
              <a:ext cx="883227" cy="353052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81" idx="2"/>
              <a:endCxn id="82" idx="0"/>
            </p:cNvCxnSpPr>
            <p:nvPr/>
          </p:nvCxnSpPr>
          <p:spPr>
            <a:xfrm>
              <a:off x="7254587" y="4749511"/>
              <a:ext cx="0" cy="1038852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stCxn id="80" idx="2"/>
              <a:endCxn id="82" idx="0"/>
            </p:cNvCxnSpPr>
            <p:nvPr/>
          </p:nvCxnSpPr>
          <p:spPr>
            <a:xfrm flipH="1">
              <a:off x="7254587" y="5460184"/>
              <a:ext cx="883227" cy="328179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6499024" y="4615521"/>
            <a:ext cx="1766454" cy="1754094"/>
            <a:chOff x="6812973" y="4391890"/>
            <a:chExt cx="1766454" cy="1754094"/>
          </a:xfrm>
        </p:grpSpPr>
        <p:sp>
          <p:nvSpPr>
            <p:cNvPr id="87" name="Rectangle 86"/>
            <p:cNvSpPr/>
            <p:nvPr/>
          </p:nvSpPr>
          <p:spPr>
            <a:xfrm>
              <a:off x="6812973" y="4391890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696200" y="5102563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812973" y="5788363"/>
              <a:ext cx="883227" cy="357621"/>
            </a:xfrm>
            <a:prstGeom prst="rect">
              <a:avLst/>
            </a:prstGeom>
            <a:solidFill>
              <a:srgbClr val="B17F43"/>
            </a:solidFill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0" name="Straight Arrow Connector 89"/>
            <p:cNvCxnSpPr>
              <a:stCxn id="87" idx="2"/>
              <a:endCxn id="88" idx="0"/>
            </p:cNvCxnSpPr>
            <p:nvPr/>
          </p:nvCxnSpPr>
          <p:spPr>
            <a:xfrm>
              <a:off x="7254587" y="4749511"/>
              <a:ext cx="883227" cy="353052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91" name="Straight Arrow Connector 90"/>
            <p:cNvCxnSpPr>
              <a:stCxn id="87" idx="2"/>
              <a:endCxn id="89" idx="0"/>
            </p:cNvCxnSpPr>
            <p:nvPr/>
          </p:nvCxnSpPr>
          <p:spPr>
            <a:xfrm>
              <a:off x="7254587" y="4749511"/>
              <a:ext cx="0" cy="1038852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92" name="Straight Arrow Connector 91"/>
            <p:cNvCxnSpPr>
              <a:stCxn id="88" idx="2"/>
              <a:endCxn id="89" idx="0"/>
            </p:cNvCxnSpPr>
            <p:nvPr/>
          </p:nvCxnSpPr>
          <p:spPr>
            <a:xfrm flipH="1">
              <a:off x="7254587" y="5460184"/>
              <a:ext cx="883227" cy="328179"/>
            </a:xfrm>
            <a:prstGeom prst="straightConnector1">
              <a:avLst/>
            </a:prstGeom>
            <a:no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sp>
        <p:nvSpPr>
          <p:cNvPr id="93" name="Rectangle 92"/>
          <p:cNvSpPr/>
          <p:nvPr/>
        </p:nvSpPr>
        <p:spPr>
          <a:xfrm>
            <a:off x="6369139" y="4466108"/>
            <a:ext cx="2209800" cy="1987900"/>
          </a:xfrm>
          <a:prstGeom prst="rect">
            <a:avLst/>
          </a:prstGeom>
          <a:noFill/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991840" y="1716666"/>
            <a:ext cx="883227" cy="357621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991840" y="2314575"/>
            <a:ext cx="883227" cy="357621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991840" y="5966979"/>
            <a:ext cx="883227" cy="357621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7" name="Straight Arrow Connector 96"/>
          <p:cNvCxnSpPr>
            <a:stCxn id="94" idx="2"/>
            <a:endCxn id="95" idx="0"/>
          </p:cNvCxnSpPr>
          <p:nvPr/>
        </p:nvCxnSpPr>
        <p:spPr>
          <a:xfrm>
            <a:off x="4433454" y="2074287"/>
            <a:ext cx="0" cy="24028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8" name="Content Placeholder 51"/>
          <p:cNvSpPr>
            <a:spLocks noGrp="1"/>
          </p:cNvSpPr>
          <p:nvPr>
            <p:ph sz="half" idx="1"/>
          </p:nvPr>
        </p:nvSpPr>
        <p:spPr bwMode="auto">
          <a:xfrm>
            <a:off x="457200" y="1066800"/>
            <a:ext cx="30480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91440" marR="0" lvl="0" indent="-914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 loop peeling to unravel the first iteration</a:t>
            </a:r>
          </a:p>
          <a:p>
            <a:pPr marL="91440" marR="0" lvl="0" indent="-914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91440" marR="0" lvl="0" indent="-914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Point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all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incoming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edges to the peeled part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511725" y="3066816"/>
            <a:ext cx="191252" cy="180229"/>
            <a:chOff x="1828800" y="3603362"/>
            <a:chExt cx="381000" cy="359040"/>
          </a:xfrm>
        </p:grpSpPr>
        <p:cxnSp>
          <p:nvCxnSpPr>
            <p:cNvPr id="100" name="Straight Connector 99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>
            <a:xfrm>
              <a:off x="1828800" y="3603362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3976468" y="3459446"/>
            <a:ext cx="1766454" cy="1754094"/>
            <a:chOff x="6812973" y="4391890"/>
            <a:chExt cx="1766454" cy="1754094"/>
          </a:xfrm>
          <a:solidFill>
            <a:srgbClr val="B17F43"/>
          </a:solidFill>
        </p:grpSpPr>
        <p:sp>
          <p:nvSpPr>
            <p:cNvPr id="103" name="Rectangle 102"/>
            <p:cNvSpPr/>
            <p:nvPr/>
          </p:nvSpPr>
          <p:spPr>
            <a:xfrm>
              <a:off x="6812973" y="4391890"/>
              <a:ext cx="883227" cy="357621"/>
            </a:xfrm>
            <a:prstGeom prst="rect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B3’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696200" y="5102563"/>
              <a:ext cx="883227" cy="357621"/>
            </a:xfrm>
            <a:prstGeom prst="rect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B4’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812973" y="5788363"/>
              <a:ext cx="883227" cy="357621"/>
            </a:xfrm>
            <a:prstGeom prst="rect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B5’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6" name="Straight Arrow Connector 105"/>
            <p:cNvCxnSpPr>
              <a:stCxn id="103" idx="2"/>
              <a:endCxn id="104" idx="0"/>
            </p:cNvCxnSpPr>
            <p:nvPr/>
          </p:nvCxnSpPr>
          <p:spPr>
            <a:xfrm>
              <a:off x="7254587" y="4749511"/>
              <a:ext cx="883227" cy="353052"/>
            </a:xfrm>
            <a:prstGeom prst="straightConnector1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107" name="Straight Arrow Connector 106"/>
            <p:cNvCxnSpPr>
              <a:stCxn id="103" idx="2"/>
              <a:endCxn id="105" idx="0"/>
            </p:cNvCxnSpPr>
            <p:nvPr/>
          </p:nvCxnSpPr>
          <p:spPr>
            <a:xfrm>
              <a:off x="7254587" y="4749511"/>
              <a:ext cx="0" cy="1038852"/>
            </a:xfrm>
            <a:prstGeom prst="straightConnector1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cxnSp>
          <p:nvCxnSpPr>
            <p:cNvPr id="108" name="Straight Arrow Connector 107"/>
            <p:cNvCxnSpPr>
              <a:stCxn id="104" idx="2"/>
              <a:endCxn id="105" idx="0"/>
            </p:cNvCxnSpPr>
            <p:nvPr/>
          </p:nvCxnSpPr>
          <p:spPr>
            <a:xfrm flipH="1">
              <a:off x="7254587" y="5460184"/>
              <a:ext cx="883227" cy="328179"/>
            </a:xfrm>
            <a:prstGeom prst="straightConnector1">
              <a:avLst/>
            </a:prstGeom>
            <a:grpFill/>
            <a:ln w="38100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cxnSp>
        <p:nvCxnSpPr>
          <p:cNvPr id="109" name="Straight Arrow Connector 114"/>
          <p:cNvCxnSpPr>
            <a:stCxn id="95" idx="2"/>
            <a:endCxn id="72" idx="0"/>
          </p:cNvCxnSpPr>
          <p:nvPr/>
        </p:nvCxnSpPr>
        <p:spPr>
          <a:xfrm rot="16200000" flipH="1">
            <a:off x="4715385" y="2390264"/>
            <a:ext cx="1943323" cy="2507185"/>
          </a:xfrm>
          <a:prstGeom prst="curvedConnector3">
            <a:avLst>
              <a:gd name="adj1" fmla="val 34586"/>
            </a:avLst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0" name="Straight Arrow Connector 109"/>
          <p:cNvCxnSpPr>
            <a:stCxn id="74" idx="1"/>
            <a:endCxn id="96" idx="3"/>
          </p:cNvCxnSpPr>
          <p:nvPr/>
        </p:nvCxnSpPr>
        <p:spPr>
          <a:xfrm flipH="1" flipV="1">
            <a:off x="4875067" y="6145790"/>
            <a:ext cx="1623958" cy="45013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grpSp>
        <p:nvGrpSpPr>
          <p:cNvPr id="111" name="Group 110"/>
          <p:cNvGrpSpPr/>
          <p:nvPr/>
        </p:nvGrpSpPr>
        <p:grpSpPr>
          <a:xfrm>
            <a:off x="5670286" y="3247044"/>
            <a:ext cx="191252" cy="180229"/>
            <a:chOff x="1828800" y="3603362"/>
            <a:chExt cx="381000" cy="359040"/>
          </a:xfrm>
        </p:grpSpPr>
        <p:cxnSp>
          <p:nvCxnSpPr>
            <p:cNvPr id="112" name="Straight Connector 111"/>
            <p:cNvCxnSpPr/>
            <p:nvPr/>
          </p:nvCxnSpPr>
          <p:spPr>
            <a:xfrm flipH="1">
              <a:off x="1828800" y="3604781"/>
              <a:ext cx="381000" cy="35762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>
            <a:xfrm>
              <a:off x="1828800" y="3603362"/>
              <a:ext cx="381000" cy="35904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cxnSp>
        <p:nvCxnSpPr>
          <p:cNvPr id="114" name="Elbow Connector 45"/>
          <p:cNvCxnSpPr>
            <a:stCxn id="95" idx="3"/>
            <a:endCxn id="73" idx="0"/>
          </p:cNvCxnSpPr>
          <p:nvPr/>
        </p:nvCxnSpPr>
        <p:spPr>
          <a:xfrm>
            <a:off x="4875067" y="2493386"/>
            <a:ext cx="2948799" cy="2832806"/>
          </a:xfrm>
          <a:prstGeom prst="curved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15" name="Straight Arrow Connector 114"/>
          <p:cNvCxnSpPr>
            <a:stCxn id="95" idx="2"/>
            <a:endCxn id="103" idx="0"/>
          </p:cNvCxnSpPr>
          <p:nvPr/>
        </p:nvCxnSpPr>
        <p:spPr>
          <a:xfrm flipH="1">
            <a:off x="4418082" y="2672196"/>
            <a:ext cx="15372" cy="787250"/>
          </a:xfrm>
          <a:prstGeom prst="straightConnector1">
            <a:avLst/>
          </a:prstGeom>
          <a:noFill/>
          <a:ln w="38100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16" name="Elbow Connector 45"/>
          <p:cNvCxnSpPr>
            <a:stCxn id="95" idx="3"/>
            <a:endCxn id="104" idx="0"/>
          </p:cNvCxnSpPr>
          <p:nvPr/>
        </p:nvCxnSpPr>
        <p:spPr>
          <a:xfrm>
            <a:off x="4875067" y="2493386"/>
            <a:ext cx="426242" cy="1676733"/>
          </a:xfrm>
          <a:prstGeom prst="curvedConnector2">
            <a:avLst/>
          </a:prstGeom>
          <a:noFill/>
          <a:ln w="38100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17" name="Straight Arrow Connector 116"/>
          <p:cNvCxnSpPr>
            <a:stCxn id="105" idx="3"/>
            <a:endCxn id="87" idx="1"/>
          </p:cNvCxnSpPr>
          <p:nvPr/>
        </p:nvCxnSpPr>
        <p:spPr>
          <a:xfrm flipV="1">
            <a:off x="4859695" y="4794332"/>
            <a:ext cx="1639329" cy="240398"/>
          </a:xfrm>
          <a:prstGeom prst="straightConnector1">
            <a:avLst/>
          </a:prstGeom>
          <a:solidFill>
            <a:srgbClr val="B17F43"/>
          </a:solidFill>
          <a:ln w="38100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>
          <a:xfrm>
            <a:off x="4404228" y="5213540"/>
            <a:ext cx="15372" cy="753439"/>
          </a:xfrm>
          <a:prstGeom prst="straightConnector1">
            <a:avLst/>
          </a:prstGeom>
          <a:solidFill>
            <a:srgbClr val="B17F43"/>
          </a:solidFill>
          <a:ln w="38100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grpSp>
        <p:nvGrpSpPr>
          <p:cNvPr id="119" name="Group 118"/>
          <p:cNvGrpSpPr/>
          <p:nvPr/>
        </p:nvGrpSpPr>
        <p:grpSpPr>
          <a:xfrm>
            <a:off x="1114600" y="2457920"/>
            <a:ext cx="1434560" cy="3726093"/>
            <a:chOff x="1114600" y="2457920"/>
            <a:chExt cx="1434560" cy="3726093"/>
          </a:xfrm>
        </p:grpSpPr>
        <p:grpSp>
          <p:nvGrpSpPr>
            <p:cNvPr id="120" name="Group 138"/>
            <p:cNvGrpSpPr/>
            <p:nvPr/>
          </p:nvGrpSpPr>
          <p:grpSpPr>
            <a:xfrm>
              <a:off x="1120760" y="3410024"/>
              <a:ext cx="1428400" cy="1418402"/>
              <a:chOff x="3990685" y="2894107"/>
              <a:chExt cx="1766454" cy="1754094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990685" y="2894107"/>
                <a:ext cx="883227" cy="357621"/>
              </a:xfrm>
              <a:prstGeom prst="rect">
                <a:avLst/>
              </a:prstGeom>
              <a:solidFill>
                <a:srgbClr val="4F81BD"/>
              </a:solidFill>
              <a:ln w="285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B3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873912" y="3604780"/>
                <a:ext cx="883227" cy="357621"/>
              </a:xfrm>
              <a:prstGeom prst="rect">
                <a:avLst/>
              </a:prstGeom>
              <a:solidFill>
                <a:srgbClr val="4F81BD"/>
              </a:solidFill>
              <a:ln w="285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B4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990685" y="4290580"/>
                <a:ext cx="883227" cy="357621"/>
              </a:xfrm>
              <a:prstGeom prst="rect">
                <a:avLst/>
              </a:prstGeom>
              <a:solidFill>
                <a:srgbClr val="4F81BD"/>
              </a:solidFill>
              <a:ln w="285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B5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31" name="Straight Arrow Connector 130"/>
              <p:cNvCxnSpPr>
                <a:stCxn id="128" idx="2"/>
                <a:endCxn id="129" idx="0"/>
              </p:cNvCxnSpPr>
              <p:nvPr/>
            </p:nvCxnSpPr>
            <p:spPr>
              <a:xfrm>
                <a:off x="4432299" y="3251728"/>
                <a:ext cx="883227" cy="35305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32" name="Straight Arrow Connector 131"/>
              <p:cNvCxnSpPr>
                <a:stCxn id="128" idx="2"/>
                <a:endCxn id="130" idx="0"/>
              </p:cNvCxnSpPr>
              <p:nvPr/>
            </p:nvCxnSpPr>
            <p:spPr>
              <a:xfrm>
                <a:off x="4432299" y="3251728"/>
                <a:ext cx="0" cy="103885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33" name="Straight Arrow Connector 132"/>
              <p:cNvCxnSpPr>
                <a:stCxn id="129" idx="2"/>
                <a:endCxn id="130" idx="0"/>
              </p:cNvCxnSpPr>
              <p:nvPr/>
            </p:nvCxnSpPr>
            <p:spPr>
              <a:xfrm flipH="1">
                <a:off x="4432299" y="3962401"/>
                <a:ext cx="883227" cy="32817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34" name="Elbow Connector 42"/>
              <p:cNvCxnSpPr>
                <a:stCxn id="130" idx="1"/>
                <a:endCxn id="128" idx="1"/>
              </p:cNvCxnSpPr>
              <p:nvPr/>
            </p:nvCxnSpPr>
            <p:spPr>
              <a:xfrm rot="10800000">
                <a:off x="3990685" y="3072919"/>
                <a:ext cx="12700" cy="1396473"/>
              </a:xfrm>
              <a:prstGeom prst="curvedConnector3">
                <a:avLst>
                  <a:gd name="adj1" fmla="val 2563630"/>
                </a:avLst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121" name="Rectangle 120"/>
            <p:cNvSpPr/>
            <p:nvPr/>
          </p:nvSpPr>
          <p:spPr>
            <a:xfrm>
              <a:off x="1114600" y="2457920"/>
              <a:ext cx="714200" cy="289181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114600" y="2941404"/>
              <a:ext cx="714200" cy="289181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114600" y="5894832"/>
              <a:ext cx="714200" cy="289181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4" name="Straight Arrow Connector 123"/>
            <p:cNvCxnSpPr>
              <a:stCxn id="121" idx="2"/>
              <a:endCxn id="122" idx="0"/>
            </p:cNvCxnSpPr>
            <p:nvPr/>
          </p:nvCxnSpPr>
          <p:spPr>
            <a:xfrm>
              <a:off x="1471701" y="2747101"/>
              <a:ext cx="0" cy="19430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25" name="Straight Arrow Connector 124"/>
            <p:cNvCxnSpPr>
              <a:stCxn id="122" idx="2"/>
              <a:endCxn id="128" idx="0"/>
            </p:cNvCxnSpPr>
            <p:nvPr/>
          </p:nvCxnSpPr>
          <p:spPr>
            <a:xfrm>
              <a:off x="1471701" y="3230585"/>
              <a:ext cx="6160" cy="17944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26" name="Straight Arrow Connector 125"/>
            <p:cNvCxnSpPr>
              <a:stCxn id="130" idx="2"/>
              <a:endCxn id="123" idx="0"/>
            </p:cNvCxnSpPr>
            <p:nvPr/>
          </p:nvCxnSpPr>
          <p:spPr>
            <a:xfrm flipH="1">
              <a:off x="1471701" y="4828434"/>
              <a:ext cx="6160" cy="106639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27" name="Elbow Connector 45"/>
            <p:cNvCxnSpPr>
              <a:stCxn id="122" idx="3"/>
              <a:endCxn id="129" idx="0"/>
            </p:cNvCxnSpPr>
            <p:nvPr/>
          </p:nvCxnSpPr>
          <p:spPr>
            <a:xfrm>
              <a:off x="1828800" y="3085995"/>
              <a:ext cx="363261" cy="898701"/>
            </a:xfrm>
            <a:prstGeom prst="curvedConnector2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7396 -0.1673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-8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Copy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927464" y="3721342"/>
            <a:ext cx="2635136" cy="17526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27464" y="3723081"/>
            <a:ext cx="2635136" cy="1752600"/>
          </a:xfrm>
          <a:prstGeom prst="rect">
            <a:avLst/>
          </a:prstGeom>
          <a:noFill/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927464" y="4409234"/>
            <a:ext cx="1111136" cy="54376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 w="28575">
                <a:solidFill>
                  <a:sysClr val="windowText" lastClr="000000"/>
                </a:solidFill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27464" y="4402630"/>
            <a:ext cx="1111136" cy="543766"/>
          </a:xfrm>
          <a:prstGeom prst="rect">
            <a:avLst/>
          </a:prstGeom>
          <a:noFill/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 w="28575">
                <a:solidFill>
                  <a:sysClr val="windowText" lastClr="000000"/>
                </a:solidFill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Content Placeholder 51"/>
          <p:cNvSpPr>
            <a:spLocks noGrp="1"/>
          </p:cNvSpPr>
          <p:nvPr>
            <p:ph sz="half" idx="1"/>
          </p:nvPr>
        </p:nvSpPr>
        <p:spPr bwMode="auto">
          <a:xfrm>
            <a:off x="457200" y="1066800"/>
            <a:ext cx="426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Duplicate Node B5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Duplicate Node {B3,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B4, B5, B6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}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91447" y="3342081"/>
            <a:ext cx="1343005" cy="3236386"/>
            <a:chOff x="1893261" y="3505200"/>
            <a:chExt cx="1343005" cy="3236386"/>
          </a:xfrm>
        </p:grpSpPr>
        <p:sp>
          <p:nvSpPr>
            <p:cNvPr id="75" name="Rectangle 74"/>
            <p:cNvSpPr/>
            <p:nvPr/>
          </p:nvSpPr>
          <p:spPr>
            <a:xfrm>
              <a:off x="1976700" y="4100229"/>
              <a:ext cx="609189" cy="2466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 cond1()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27077" y="5392138"/>
              <a:ext cx="609189" cy="2466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7" name="Straight Arrow Connector 76"/>
            <p:cNvCxnSpPr>
              <a:stCxn id="87" idx="2"/>
              <a:endCxn id="75" idx="0"/>
            </p:cNvCxnSpPr>
            <p:nvPr/>
          </p:nvCxnSpPr>
          <p:spPr>
            <a:xfrm>
              <a:off x="2281294" y="3886200"/>
              <a:ext cx="1" cy="21402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75" idx="2"/>
              <a:endCxn id="82" idx="0"/>
            </p:cNvCxnSpPr>
            <p:nvPr/>
          </p:nvCxnSpPr>
          <p:spPr>
            <a:xfrm>
              <a:off x="2281295" y="4346891"/>
              <a:ext cx="0" cy="60610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stCxn id="82" idx="2"/>
              <a:endCxn id="76" idx="0"/>
            </p:cNvCxnSpPr>
            <p:nvPr/>
          </p:nvCxnSpPr>
          <p:spPr>
            <a:xfrm>
              <a:off x="2281295" y="5199662"/>
              <a:ext cx="650377" cy="19247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0" name="Elbow Connector 45"/>
            <p:cNvCxnSpPr>
              <a:stCxn id="75" idx="2"/>
              <a:endCxn id="81" idx="0"/>
            </p:cNvCxnSpPr>
            <p:nvPr/>
          </p:nvCxnSpPr>
          <p:spPr>
            <a:xfrm>
              <a:off x="2281295" y="4346891"/>
              <a:ext cx="608128" cy="14890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1" name="Rectangle 80"/>
            <p:cNvSpPr/>
            <p:nvPr/>
          </p:nvSpPr>
          <p:spPr>
            <a:xfrm>
              <a:off x="2584828" y="4495800"/>
              <a:ext cx="609189" cy="2466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cond2()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976700" y="4953000"/>
              <a:ext cx="609189" cy="2466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3" name="Straight Arrow Connector 82"/>
            <p:cNvCxnSpPr>
              <a:stCxn id="81" idx="2"/>
              <a:endCxn id="82" idx="0"/>
            </p:cNvCxnSpPr>
            <p:nvPr/>
          </p:nvCxnSpPr>
          <p:spPr>
            <a:xfrm flipH="1">
              <a:off x="2281295" y="4742462"/>
              <a:ext cx="608128" cy="210538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85" idx="2"/>
              <a:endCxn id="88" idx="0"/>
            </p:cNvCxnSpPr>
            <p:nvPr/>
          </p:nvCxnSpPr>
          <p:spPr>
            <a:xfrm flipH="1">
              <a:off x="2281294" y="6096000"/>
              <a:ext cx="1" cy="26458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5" name="Rectangle 84"/>
            <p:cNvSpPr/>
            <p:nvPr/>
          </p:nvSpPr>
          <p:spPr>
            <a:xfrm>
              <a:off x="1976700" y="5849338"/>
              <a:ext cx="609189" cy="2466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86" name="Straight Arrow Connector 183"/>
            <p:cNvCxnSpPr>
              <a:stCxn id="81" idx="3"/>
              <a:endCxn id="88" idx="3"/>
            </p:cNvCxnSpPr>
            <p:nvPr/>
          </p:nvCxnSpPr>
          <p:spPr>
            <a:xfrm flipH="1">
              <a:off x="2669327" y="4619131"/>
              <a:ext cx="524690" cy="1931955"/>
            </a:xfrm>
            <a:prstGeom prst="curvedConnector3">
              <a:avLst>
                <a:gd name="adj1" fmla="val -43569"/>
              </a:avLst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7" name="Diamond 86"/>
            <p:cNvSpPr/>
            <p:nvPr/>
          </p:nvSpPr>
          <p:spPr>
            <a:xfrm>
              <a:off x="1893261" y="3505200"/>
              <a:ext cx="776066" cy="381000"/>
            </a:xfrm>
            <a:prstGeom prst="diamond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Diamond 87"/>
            <p:cNvSpPr/>
            <p:nvPr/>
          </p:nvSpPr>
          <p:spPr>
            <a:xfrm>
              <a:off x="1893261" y="6360586"/>
              <a:ext cx="776066" cy="381000"/>
            </a:xfrm>
            <a:prstGeom prst="diamond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9" name="Straight Arrow Connector 88"/>
            <p:cNvCxnSpPr>
              <a:stCxn id="76" idx="2"/>
              <a:endCxn id="85" idx="0"/>
            </p:cNvCxnSpPr>
            <p:nvPr/>
          </p:nvCxnSpPr>
          <p:spPr>
            <a:xfrm flipH="1">
              <a:off x="2281295" y="5638800"/>
              <a:ext cx="650377" cy="210538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90" name="Straight Arrow Connector 89"/>
            <p:cNvCxnSpPr>
              <a:stCxn id="82" idx="2"/>
              <a:endCxn id="85" idx="0"/>
            </p:cNvCxnSpPr>
            <p:nvPr/>
          </p:nvCxnSpPr>
          <p:spPr>
            <a:xfrm>
              <a:off x="2281295" y="5199662"/>
              <a:ext cx="0" cy="64967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1" name="Straight Arrow Connector 90"/>
            <p:cNvCxnSpPr>
              <a:stCxn id="76" idx="2"/>
              <a:endCxn id="88" idx="3"/>
            </p:cNvCxnSpPr>
            <p:nvPr/>
          </p:nvCxnSpPr>
          <p:spPr>
            <a:xfrm flipH="1">
              <a:off x="2669327" y="5638800"/>
              <a:ext cx="262345" cy="91228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92" name="Rectangle 91"/>
          <p:cNvSpPr/>
          <p:nvPr/>
        </p:nvSpPr>
        <p:spPr>
          <a:xfrm>
            <a:off x="4156955" y="2571029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 cond1()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576290" y="4414921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cond4()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4" name="Straight Arrow Connector 93"/>
          <p:cNvCxnSpPr>
            <a:stCxn id="103" idx="2"/>
            <a:endCxn id="92" idx="0"/>
          </p:cNvCxnSpPr>
          <p:nvPr/>
        </p:nvCxnSpPr>
        <p:spPr>
          <a:xfrm>
            <a:off x="4589010" y="2267438"/>
            <a:ext cx="1" cy="30359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5" name="Straight Arrow Connector 94"/>
          <p:cNvCxnSpPr>
            <a:stCxn id="92" idx="2"/>
            <a:endCxn id="99" idx="0"/>
          </p:cNvCxnSpPr>
          <p:nvPr/>
        </p:nvCxnSpPr>
        <p:spPr>
          <a:xfrm flipH="1">
            <a:off x="4085812" y="2920909"/>
            <a:ext cx="503199" cy="87111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6" name="Straight Arrow Connector 95"/>
          <p:cNvCxnSpPr>
            <a:stCxn id="99" idx="2"/>
            <a:endCxn id="93" idx="0"/>
          </p:cNvCxnSpPr>
          <p:nvPr/>
        </p:nvCxnSpPr>
        <p:spPr>
          <a:xfrm>
            <a:off x="4085812" y="4141901"/>
            <a:ext cx="922534" cy="273020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7" name="Elbow Connector 45"/>
          <p:cNvCxnSpPr>
            <a:stCxn id="92" idx="2"/>
            <a:endCxn id="98" idx="0"/>
          </p:cNvCxnSpPr>
          <p:nvPr/>
        </p:nvCxnSpPr>
        <p:spPr>
          <a:xfrm>
            <a:off x="4589011" y="2920910"/>
            <a:ext cx="862606" cy="21122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>
          <a:xfrm>
            <a:off x="5019561" y="3132131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cond2()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53756" y="3792021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cond3()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0" name="Straight Arrow Connector 99"/>
          <p:cNvCxnSpPr>
            <a:stCxn id="98" idx="2"/>
            <a:endCxn id="99" idx="0"/>
          </p:cNvCxnSpPr>
          <p:nvPr/>
        </p:nvCxnSpPr>
        <p:spPr>
          <a:xfrm flipH="1">
            <a:off x="4085812" y="3482011"/>
            <a:ext cx="1365805" cy="31001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01" name="Straight Arrow Connector 124"/>
          <p:cNvCxnSpPr>
            <a:stCxn id="102" idx="2"/>
            <a:endCxn id="104" idx="1"/>
          </p:cNvCxnSpPr>
          <p:nvPr/>
        </p:nvCxnSpPr>
        <p:spPr>
          <a:xfrm rot="16200000" flipH="1">
            <a:off x="3163464" y="5172338"/>
            <a:ext cx="1199760" cy="550512"/>
          </a:xfrm>
          <a:prstGeom prst="curvedConnector2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2" name="Rectangle 101"/>
          <p:cNvSpPr/>
          <p:nvPr/>
        </p:nvSpPr>
        <p:spPr>
          <a:xfrm>
            <a:off x="3056032" y="4497834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03" name="Diamond 102"/>
          <p:cNvSpPr/>
          <p:nvPr/>
        </p:nvSpPr>
        <p:spPr>
          <a:xfrm>
            <a:off x="4038600" y="1727004"/>
            <a:ext cx="1100819" cy="540434"/>
          </a:xfrm>
          <a:prstGeom prst="diamond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Diamond 103"/>
          <p:cNvSpPr/>
          <p:nvPr/>
        </p:nvSpPr>
        <p:spPr>
          <a:xfrm>
            <a:off x="4038600" y="5777257"/>
            <a:ext cx="1100819" cy="540434"/>
          </a:xfrm>
          <a:prstGeom prst="diamond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5" name="Straight Arrow Connector 104"/>
          <p:cNvCxnSpPr>
            <a:stCxn id="99" idx="2"/>
            <a:endCxn id="102" idx="0"/>
          </p:cNvCxnSpPr>
          <p:nvPr/>
        </p:nvCxnSpPr>
        <p:spPr>
          <a:xfrm flipH="1">
            <a:off x="3488088" y="4141901"/>
            <a:ext cx="597724" cy="35593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6" name="Straight Arrow Connector 105"/>
          <p:cNvCxnSpPr>
            <a:stCxn id="93" idx="2"/>
            <a:endCxn id="104" idx="3"/>
          </p:cNvCxnSpPr>
          <p:nvPr/>
        </p:nvCxnSpPr>
        <p:spPr>
          <a:xfrm>
            <a:off x="5008346" y="4764801"/>
            <a:ext cx="131073" cy="128267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7" name="Rectangle 106"/>
          <p:cNvSpPr/>
          <p:nvPr/>
        </p:nvSpPr>
        <p:spPr>
          <a:xfrm>
            <a:off x="3056170" y="4501452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917486" y="5072109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B5’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cxnSp>
        <p:nvCxnSpPr>
          <p:cNvPr id="109" name="Straight Arrow Connector 108"/>
          <p:cNvCxnSpPr>
            <a:stCxn id="93" idx="2"/>
            <a:endCxn id="108" idx="0"/>
          </p:cNvCxnSpPr>
          <p:nvPr/>
        </p:nvCxnSpPr>
        <p:spPr>
          <a:xfrm flipH="1">
            <a:off x="4349542" y="4764801"/>
            <a:ext cx="658804" cy="307308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10" name="Straight Arrow Connector 109"/>
          <p:cNvCxnSpPr>
            <a:stCxn id="108" idx="2"/>
            <a:endCxn id="104" idx="0"/>
          </p:cNvCxnSpPr>
          <p:nvPr/>
        </p:nvCxnSpPr>
        <p:spPr>
          <a:xfrm>
            <a:off x="4349542" y="5421989"/>
            <a:ext cx="239468" cy="355268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11" name="Straight Arrow Connector 110"/>
          <p:cNvCxnSpPr>
            <a:stCxn id="93" idx="1"/>
            <a:endCxn id="107" idx="3"/>
          </p:cNvCxnSpPr>
          <p:nvPr/>
        </p:nvCxnSpPr>
        <p:spPr>
          <a:xfrm flipH="1">
            <a:off x="3920281" y="4589861"/>
            <a:ext cx="656009" cy="8653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12" name="Freeform 111"/>
          <p:cNvSpPr/>
          <p:nvPr/>
        </p:nvSpPr>
        <p:spPr>
          <a:xfrm>
            <a:off x="5140036" y="3283527"/>
            <a:ext cx="3174496" cy="2804761"/>
          </a:xfrm>
          <a:custGeom>
            <a:avLst/>
            <a:gdLst>
              <a:gd name="connsiteX0" fmla="*/ 748146 w 3174496"/>
              <a:gd name="connsiteY0" fmla="*/ 0 h 2804761"/>
              <a:gd name="connsiteX1" fmla="*/ 2299855 w 3174496"/>
              <a:gd name="connsiteY1" fmla="*/ 263237 h 2804761"/>
              <a:gd name="connsiteX2" fmla="*/ 3020291 w 3174496"/>
              <a:gd name="connsiteY2" fmla="*/ 942109 h 2804761"/>
              <a:gd name="connsiteX3" fmla="*/ 3103419 w 3174496"/>
              <a:gd name="connsiteY3" fmla="*/ 2022764 h 2804761"/>
              <a:gd name="connsiteX4" fmla="*/ 2175164 w 3174496"/>
              <a:gd name="connsiteY4" fmla="*/ 2576946 h 2804761"/>
              <a:gd name="connsiteX5" fmla="*/ 942109 w 3174496"/>
              <a:gd name="connsiteY5" fmla="*/ 2784764 h 2804761"/>
              <a:gd name="connsiteX6" fmla="*/ 0 w 3174496"/>
              <a:gd name="connsiteY6" fmla="*/ 2784764 h 280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4496" h="2804761">
                <a:moveTo>
                  <a:pt x="748146" y="0"/>
                </a:moveTo>
                <a:cubicBezTo>
                  <a:pt x="1334655" y="53109"/>
                  <a:pt x="1921164" y="106219"/>
                  <a:pt x="2299855" y="263237"/>
                </a:cubicBezTo>
                <a:cubicBezTo>
                  <a:pt x="2678546" y="420255"/>
                  <a:pt x="2886364" y="648855"/>
                  <a:pt x="3020291" y="942109"/>
                </a:cubicBezTo>
                <a:cubicBezTo>
                  <a:pt x="3154218" y="1235363"/>
                  <a:pt x="3244273" y="1750291"/>
                  <a:pt x="3103419" y="2022764"/>
                </a:cubicBezTo>
                <a:cubicBezTo>
                  <a:pt x="2962565" y="2295237"/>
                  <a:pt x="2535382" y="2449946"/>
                  <a:pt x="2175164" y="2576946"/>
                </a:cubicBezTo>
                <a:cubicBezTo>
                  <a:pt x="1814946" y="2703946"/>
                  <a:pt x="1304636" y="2750128"/>
                  <a:pt x="942109" y="2784764"/>
                </a:cubicBezTo>
                <a:cubicBezTo>
                  <a:pt x="579582" y="2819400"/>
                  <a:pt x="289791" y="2802082"/>
                  <a:pt x="0" y="2784764"/>
                </a:cubicBezTo>
              </a:path>
            </a:pathLst>
          </a:cu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715000" y="3774877"/>
            <a:ext cx="2384369" cy="1629968"/>
            <a:chOff x="6794274" y="1621394"/>
            <a:chExt cx="2384369" cy="1629968"/>
          </a:xfrm>
        </p:grpSpPr>
        <p:sp>
          <p:nvSpPr>
            <p:cNvPr id="114" name="Rectangle 113"/>
            <p:cNvSpPr/>
            <p:nvPr/>
          </p:nvSpPr>
          <p:spPr>
            <a:xfrm>
              <a:off x="8314532" y="224429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B4’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5" name="Straight Arrow Connector 114"/>
            <p:cNvCxnSpPr>
              <a:stCxn id="116" idx="2"/>
              <a:endCxn id="114" idx="0"/>
            </p:cNvCxnSpPr>
            <p:nvPr/>
          </p:nvCxnSpPr>
          <p:spPr>
            <a:xfrm>
              <a:off x="7824054" y="1971274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>
              <a:off x="7391998" y="162139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B3’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794274" y="2327207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B5’’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18" name="Straight Arrow Connector 117"/>
            <p:cNvCxnSpPr>
              <a:stCxn id="116" idx="2"/>
              <a:endCxn id="117" idx="0"/>
            </p:cNvCxnSpPr>
            <p:nvPr/>
          </p:nvCxnSpPr>
          <p:spPr>
            <a:xfrm flipH="1">
              <a:off x="7226330" y="1971274"/>
              <a:ext cx="597724" cy="355933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sp>
          <p:nvSpPr>
            <p:cNvPr id="119" name="Rectangle 118"/>
            <p:cNvSpPr/>
            <p:nvPr/>
          </p:nvSpPr>
          <p:spPr>
            <a:xfrm>
              <a:off x="7655728" y="2901482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B5’’’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20" name="Straight Arrow Connector 119"/>
            <p:cNvCxnSpPr>
              <a:stCxn id="114" idx="2"/>
              <a:endCxn id="119" idx="0"/>
            </p:cNvCxnSpPr>
            <p:nvPr/>
          </p:nvCxnSpPr>
          <p:spPr>
            <a:xfrm flipH="1">
              <a:off x="8087784" y="2594174"/>
              <a:ext cx="658804" cy="307308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grpSp>
        <p:nvGrpSpPr>
          <p:cNvPr id="121" name="Group 120"/>
          <p:cNvGrpSpPr/>
          <p:nvPr/>
        </p:nvGrpSpPr>
        <p:grpSpPr>
          <a:xfrm>
            <a:off x="3058886" y="3788228"/>
            <a:ext cx="2384369" cy="1629968"/>
            <a:chOff x="6794274" y="1621394"/>
            <a:chExt cx="2384369" cy="1629968"/>
          </a:xfrm>
        </p:grpSpPr>
        <p:sp>
          <p:nvSpPr>
            <p:cNvPr id="122" name="Rectangle 121"/>
            <p:cNvSpPr/>
            <p:nvPr/>
          </p:nvSpPr>
          <p:spPr>
            <a:xfrm>
              <a:off x="8314532" y="224429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3" name="Straight Arrow Connector 122"/>
            <p:cNvCxnSpPr>
              <a:stCxn id="124" idx="2"/>
              <a:endCxn id="122" idx="0"/>
            </p:cNvCxnSpPr>
            <p:nvPr/>
          </p:nvCxnSpPr>
          <p:spPr>
            <a:xfrm>
              <a:off x="7824054" y="1971274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sp>
          <p:nvSpPr>
            <p:cNvPr id="124" name="Rectangle 123"/>
            <p:cNvSpPr/>
            <p:nvPr/>
          </p:nvSpPr>
          <p:spPr>
            <a:xfrm>
              <a:off x="7391998" y="162139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794274" y="2327207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26" name="Straight Arrow Connector 125"/>
            <p:cNvCxnSpPr>
              <a:stCxn id="124" idx="2"/>
              <a:endCxn id="125" idx="0"/>
            </p:cNvCxnSpPr>
            <p:nvPr/>
          </p:nvCxnSpPr>
          <p:spPr>
            <a:xfrm flipH="1">
              <a:off x="7226330" y="1971274"/>
              <a:ext cx="597724" cy="355933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  <p:sp>
          <p:nvSpPr>
            <p:cNvPr id="127" name="Rectangle 126"/>
            <p:cNvSpPr/>
            <p:nvPr/>
          </p:nvSpPr>
          <p:spPr>
            <a:xfrm>
              <a:off x="7655728" y="2901482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B5’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28" name="Straight Arrow Connector 127"/>
            <p:cNvCxnSpPr>
              <a:stCxn id="122" idx="2"/>
              <a:endCxn id="127" idx="0"/>
            </p:cNvCxnSpPr>
            <p:nvPr/>
          </p:nvCxnSpPr>
          <p:spPr>
            <a:xfrm flipH="1">
              <a:off x="8087784" y="2594174"/>
              <a:ext cx="658804" cy="307308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cxnSp>
        <p:nvCxnSpPr>
          <p:cNvPr id="129" name="Straight Arrow Connector 128"/>
          <p:cNvCxnSpPr>
            <a:stCxn id="112" idx="0"/>
            <a:endCxn id="116" idx="0"/>
          </p:cNvCxnSpPr>
          <p:nvPr/>
        </p:nvCxnSpPr>
        <p:spPr>
          <a:xfrm>
            <a:off x="5888182" y="3283527"/>
            <a:ext cx="856598" cy="49135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30" name="Straight Arrow Connector 129"/>
          <p:cNvCxnSpPr>
            <a:stCxn id="117" idx="2"/>
            <a:endCxn id="104" idx="3"/>
          </p:cNvCxnSpPr>
          <p:nvPr/>
        </p:nvCxnSpPr>
        <p:spPr>
          <a:xfrm flipH="1">
            <a:off x="5139419" y="4830570"/>
            <a:ext cx="1007637" cy="1216904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31" name="Straight Arrow Connector 130"/>
          <p:cNvCxnSpPr>
            <a:stCxn id="119" idx="2"/>
            <a:endCxn id="104" idx="3"/>
          </p:cNvCxnSpPr>
          <p:nvPr/>
        </p:nvCxnSpPr>
        <p:spPr>
          <a:xfrm flipH="1">
            <a:off x="5139419" y="5404845"/>
            <a:ext cx="1869091" cy="642629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132" name="Freeform 131"/>
          <p:cNvSpPr/>
          <p:nvPr/>
        </p:nvSpPr>
        <p:spPr>
          <a:xfrm>
            <a:off x="5181600" y="4762500"/>
            <a:ext cx="2553891" cy="1282700"/>
          </a:xfrm>
          <a:custGeom>
            <a:avLst/>
            <a:gdLst>
              <a:gd name="connsiteX0" fmla="*/ 2514600 w 2553891"/>
              <a:gd name="connsiteY0" fmla="*/ 0 h 1282700"/>
              <a:gd name="connsiteX1" fmla="*/ 2476500 w 2553891"/>
              <a:gd name="connsiteY1" fmla="*/ 571500 h 1282700"/>
              <a:gd name="connsiteX2" fmla="*/ 1816100 w 2553891"/>
              <a:gd name="connsiteY2" fmla="*/ 977900 h 1282700"/>
              <a:gd name="connsiteX3" fmla="*/ 0 w 2553891"/>
              <a:gd name="connsiteY3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891" h="1282700">
                <a:moveTo>
                  <a:pt x="2514600" y="0"/>
                </a:moveTo>
                <a:cubicBezTo>
                  <a:pt x="2553758" y="204258"/>
                  <a:pt x="2592917" y="408517"/>
                  <a:pt x="2476500" y="571500"/>
                </a:cubicBezTo>
                <a:cubicBezTo>
                  <a:pt x="2360083" y="734483"/>
                  <a:pt x="2228850" y="859367"/>
                  <a:pt x="1816100" y="977900"/>
                </a:cubicBezTo>
                <a:cubicBezTo>
                  <a:pt x="1403350" y="1096433"/>
                  <a:pt x="701675" y="1189566"/>
                  <a:pt x="0" y="1282700"/>
                </a:cubicBezTo>
              </a:path>
            </a:pathLst>
          </a:custGeom>
          <a:noFill/>
          <a:ln w="28575" cap="flat" cmpd="sng" algn="ctr">
            <a:solidFill>
              <a:srgbClr val="C8A376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89 -0.09143 L -2.22222E-6 -7.40741E-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71 -2.96296E-6 L -1.94444E-6 -2.96296E-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107" grpId="0" animBg="1"/>
      <p:bldP spid="107" grpId="1" animBg="1"/>
      <p:bldP spid="108" grpId="0" animBg="1"/>
      <p:bldP spid="108" grpId="1" animBg="1"/>
      <p:bldP spid="1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 between Forward Copy and Re-converge at the immediate post-dominator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1905000"/>
            <a:ext cx="1724005" cy="3693586"/>
            <a:chOff x="1893261" y="3505200"/>
            <a:chExt cx="1343005" cy="3236386"/>
          </a:xfrm>
        </p:grpSpPr>
        <p:sp>
          <p:nvSpPr>
            <p:cNvPr id="6" name="Rectangle 5"/>
            <p:cNvSpPr/>
            <p:nvPr/>
          </p:nvSpPr>
          <p:spPr>
            <a:xfrm>
              <a:off x="1976700" y="4100229"/>
              <a:ext cx="609189" cy="246662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 cond1()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27077" y="5392138"/>
              <a:ext cx="609189" cy="246662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" name="Straight Arrow Connector 7"/>
            <p:cNvCxnSpPr>
              <a:stCxn id="18" idx="2"/>
              <a:endCxn id="6" idx="0"/>
            </p:cNvCxnSpPr>
            <p:nvPr/>
          </p:nvCxnSpPr>
          <p:spPr>
            <a:xfrm>
              <a:off x="2281294" y="3886200"/>
              <a:ext cx="1" cy="214029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6" idx="2"/>
              <a:endCxn id="13" idx="0"/>
            </p:cNvCxnSpPr>
            <p:nvPr/>
          </p:nvCxnSpPr>
          <p:spPr>
            <a:xfrm>
              <a:off x="2281295" y="4346891"/>
              <a:ext cx="0" cy="606109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3" idx="2"/>
              <a:endCxn id="7" idx="0"/>
            </p:cNvCxnSpPr>
            <p:nvPr/>
          </p:nvCxnSpPr>
          <p:spPr>
            <a:xfrm>
              <a:off x="2281295" y="5199662"/>
              <a:ext cx="650377" cy="192476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" name="Elbow Connector 45"/>
            <p:cNvCxnSpPr>
              <a:stCxn id="6" idx="2"/>
              <a:endCxn id="12" idx="0"/>
            </p:cNvCxnSpPr>
            <p:nvPr/>
          </p:nvCxnSpPr>
          <p:spPr>
            <a:xfrm>
              <a:off x="2281295" y="4346891"/>
              <a:ext cx="608128" cy="148909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2584828" y="4495800"/>
              <a:ext cx="609189" cy="246662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cond2()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76700" y="4953000"/>
              <a:ext cx="609189" cy="246662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" name="Straight Arrow Connector 13"/>
            <p:cNvCxnSpPr>
              <a:stCxn id="12" idx="2"/>
              <a:endCxn id="13" idx="0"/>
            </p:cNvCxnSpPr>
            <p:nvPr/>
          </p:nvCxnSpPr>
          <p:spPr>
            <a:xfrm flipH="1">
              <a:off x="2281295" y="4742462"/>
              <a:ext cx="608128" cy="21053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6" idx="2"/>
              <a:endCxn id="19" idx="0"/>
            </p:cNvCxnSpPr>
            <p:nvPr/>
          </p:nvCxnSpPr>
          <p:spPr>
            <a:xfrm flipH="1">
              <a:off x="2281294" y="6096000"/>
              <a:ext cx="1" cy="264586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76700" y="5849338"/>
              <a:ext cx="609189" cy="246662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7" name="Straight Arrow Connector 183"/>
            <p:cNvCxnSpPr>
              <a:stCxn id="12" idx="3"/>
              <a:endCxn id="19" idx="3"/>
            </p:cNvCxnSpPr>
            <p:nvPr/>
          </p:nvCxnSpPr>
          <p:spPr>
            <a:xfrm flipH="1">
              <a:off x="2669327" y="4619131"/>
              <a:ext cx="524690" cy="1931955"/>
            </a:xfrm>
            <a:prstGeom prst="curvedConnector3">
              <a:avLst>
                <a:gd name="adj1" fmla="val -43569"/>
              </a:avLst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Diamond 17"/>
            <p:cNvSpPr/>
            <p:nvPr/>
          </p:nvSpPr>
          <p:spPr>
            <a:xfrm>
              <a:off x="1893261" y="3505200"/>
              <a:ext cx="776066" cy="381000"/>
            </a:xfrm>
            <a:prstGeom prst="diamond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1893261" y="6360586"/>
              <a:ext cx="776066" cy="381000"/>
            </a:xfrm>
            <a:prstGeom prst="diamond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Arrow Connector 19"/>
            <p:cNvCxnSpPr>
              <a:stCxn id="7" idx="2"/>
              <a:endCxn id="16" idx="0"/>
            </p:cNvCxnSpPr>
            <p:nvPr/>
          </p:nvCxnSpPr>
          <p:spPr>
            <a:xfrm flipH="1">
              <a:off x="2281295" y="5638800"/>
              <a:ext cx="650377" cy="21053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3" idx="2"/>
              <a:endCxn id="16" idx="0"/>
            </p:cNvCxnSpPr>
            <p:nvPr/>
          </p:nvCxnSpPr>
          <p:spPr>
            <a:xfrm>
              <a:off x="2281295" y="5199662"/>
              <a:ext cx="0" cy="649676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7" idx="2"/>
              <a:endCxn id="19" idx="3"/>
            </p:cNvCxnSpPr>
            <p:nvPr/>
          </p:nvCxnSpPr>
          <p:spPr>
            <a:xfrm flipH="1">
              <a:off x="2669327" y="5638800"/>
              <a:ext cx="262345" cy="912286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27" name="Rectangle 26"/>
          <p:cNvSpPr/>
          <p:nvPr/>
        </p:nvSpPr>
        <p:spPr>
          <a:xfrm>
            <a:off x="3248323" y="2673832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 cond1()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9" name="Straight Arrow Connector 28"/>
          <p:cNvCxnSpPr>
            <a:stCxn id="38" idx="2"/>
            <a:endCxn id="27" idx="0"/>
          </p:cNvCxnSpPr>
          <p:nvPr/>
        </p:nvCxnSpPr>
        <p:spPr>
          <a:xfrm>
            <a:off x="3563874" y="2452105"/>
            <a:ext cx="1" cy="221728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0" name="Straight Arrow Connector 29"/>
          <p:cNvCxnSpPr>
            <a:stCxn id="27" idx="2"/>
          </p:cNvCxnSpPr>
          <p:nvPr/>
        </p:nvCxnSpPr>
        <p:spPr>
          <a:xfrm flipH="1">
            <a:off x="3196364" y="2929366"/>
            <a:ext cx="367510" cy="636215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2" name="Elbow Connector 45"/>
          <p:cNvCxnSpPr>
            <a:stCxn id="27" idx="2"/>
            <a:endCxn id="33" idx="0"/>
          </p:cNvCxnSpPr>
          <p:nvPr/>
        </p:nvCxnSpPr>
        <p:spPr>
          <a:xfrm>
            <a:off x="3563874" y="2929367"/>
            <a:ext cx="630003" cy="154266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3878326" y="3083632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cond2()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" name="Straight Arrow Connector 124"/>
          <p:cNvCxnSpPr>
            <a:endCxn id="39" idx="1"/>
          </p:cNvCxnSpPr>
          <p:nvPr/>
        </p:nvCxnSpPr>
        <p:spPr>
          <a:xfrm rot="16200000" flipH="1">
            <a:off x="2522729" y="4573693"/>
            <a:ext cx="876242" cy="402065"/>
          </a:xfrm>
          <a:prstGeom prst="curvedConnector2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8" name="Diamond 37"/>
          <p:cNvSpPr/>
          <p:nvPr/>
        </p:nvSpPr>
        <p:spPr>
          <a:xfrm>
            <a:off x="3161883" y="2057400"/>
            <a:ext cx="803981" cy="394705"/>
          </a:xfrm>
          <a:prstGeom prst="diamond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Diamond 38"/>
          <p:cNvSpPr/>
          <p:nvPr/>
        </p:nvSpPr>
        <p:spPr>
          <a:xfrm>
            <a:off x="3161883" y="5015494"/>
            <a:ext cx="803981" cy="394705"/>
          </a:xfrm>
          <a:prstGeom prst="diamond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>
            <a:endCxn id="39" idx="3"/>
          </p:cNvCxnSpPr>
          <p:nvPr/>
        </p:nvCxnSpPr>
        <p:spPr>
          <a:xfrm>
            <a:off x="3870135" y="4276049"/>
            <a:ext cx="95729" cy="936798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5" name="Straight Arrow Connector 44"/>
          <p:cNvCxnSpPr>
            <a:endCxn id="39" idx="0"/>
          </p:cNvCxnSpPr>
          <p:nvPr/>
        </p:nvCxnSpPr>
        <p:spPr>
          <a:xfrm>
            <a:off x="3388979" y="4756025"/>
            <a:ext cx="174895" cy="259469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7" name="Freeform 46"/>
          <p:cNvSpPr/>
          <p:nvPr/>
        </p:nvSpPr>
        <p:spPr>
          <a:xfrm>
            <a:off x="3966314" y="3194203"/>
            <a:ext cx="2318487" cy="2048452"/>
          </a:xfrm>
          <a:custGeom>
            <a:avLst/>
            <a:gdLst>
              <a:gd name="connsiteX0" fmla="*/ 748146 w 3174496"/>
              <a:gd name="connsiteY0" fmla="*/ 0 h 2804761"/>
              <a:gd name="connsiteX1" fmla="*/ 2299855 w 3174496"/>
              <a:gd name="connsiteY1" fmla="*/ 263237 h 2804761"/>
              <a:gd name="connsiteX2" fmla="*/ 3020291 w 3174496"/>
              <a:gd name="connsiteY2" fmla="*/ 942109 h 2804761"/>
              <a:gd name="connsiteX3" fmla="*/ 3103419 w 3174496"/>
              <a:gd name="connsiteY3" fmla="*/ 2022764 h 2804761"/>
              <a:gd name="connsiteX4" fmla="*/ 2175164 w 3174496"/>
              <a:gd name="connsiteY4" fmla="*/ 2576946 h 2804761"/>
              <a:gd name="connsiteX5" fmla="*/ 942109 w 3174496"/>
              <a:gd name="connsiteY5" fmla="*/ 2784764 h 2804761"/>
              <a:gd name="connsiteX6" fmla="*/ 0 w 3174496"/>
              <a:gd name="connsiteY6" fmla="*/ 2784764 h 280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4496" h="2804761">
                <a:moveTo>
                  <a:pt x="748146" y="0"/>
                </a:moveTo>
                <a:cubicBezTo>
                  <a:pt x="1334655" y="53109"/>
                  <a:pt x="1921164" y="106219"/>
                  <a:pt x="2299855" y="263237"/>
                </a:cubicBezTo>
                <a:cubicBezTo>
                  <a:pt x="2678546" y="420255"/>
                  <a:pt x="2886364" y="648855"/>
                  <a:pt x="3020291" y="942109"/>
                </a:cubicBezTo>
                <a:cubicBezTo>
                  <a:pt x="3154218" y="1235363"/>
                  <a:pt x="3244273" y="1750291"/>
                  <a:pt x="3103419" y="2022764"/>
                </a:cubicBezTo>
                <a:cubicBezTo>
                  <a:pt x="2962565" y="2295237"/>
                  <a:pt x="2535382" y="2449946"/>
                  <a:pt x="2175164" y="2576946"/>
                </a:cubicBezTo>
                <a:cubicBezTo>
                  <a:pt x="1814946" y="2703946"/>
                  <a:pt x="1304636" y="2750128"/>
                  <a:pt x="942109" y="2784764"/>
                </a:cubicBezTo>
                <a:cubicBezTo>
                  <a:pt x="579582" y="2819400"/>
                  <a:pt x="289791" y="2802082"/>
                  <a:pt x="0" y="2784764"/>
                </a:cubicBezTo>
              </a:path>
            </a:pathLst>
          </a:cu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496555" y="4007994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B4’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bra cond4()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cxnSp>
        <p:nvCxnSpPr>
          <p:cNvPr id="50" name="Straight Arrow Connector 49"/>
          <p:cNvCxnSpPr>
            <a:stCxn id="51" idx="2"/>
            <a:endCxn id="49" idx="0"/>
          </p:cNvCxnSpPr>
          <p:nvPr/>
        </p:nvCxnSpPr>
        <p:spPr>
          <a:xfrm>
            <a:off x="5138336" y="3808594"/>
            <a:ext cx="673771" cy="199400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4822785" y="3553060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B3’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bra cond3()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86238" y="4068549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B5’’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……</a:t>
            </a:r>
          </a:p>
        </p:txBody>
      </p:sp>
      <p:cxnSp>
        <p:nvCxnSpPr>
          <p:cNvPr id="53" name="Straight Arrow Connector 52"/>
          <p:cNvCxnSpPr>
            <a:stCxn id="51" idx="2"/>
            <a:endCxn id="52" idx="0"/>
          </p:cNvCxnSpPr>
          <p:nvPr/>
        </p:nvCxnSpPr>
        <p:spPr>
          <a:xfrm flipH="1">
            <a:off x="4701789" y="3808594"/>
            <a:ext cx="436547" cy="259955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5015399" y="4487970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B5’’’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……</a:t>
            </a:r>
          </a:p>
        </p:txBody>
      </p:sp>
      <p:cxnSp>
        <p:nvCxnSpPr>
          <p:cNvPr id="55" name="Straight Arrow Connector 54"/>
          <p:cNvCxnSpPr>
            <a:stCxn id="49" idx="2"/>
            <a:endCxn id="54" idx="0"/>
          </p:cNvCxnSpPr>
          <p:nvPr/>
        </p:nvCxnSpPr>
        <p:spPr>
          <a:xfrm flipH="1">
            <a:off x="5330950" y="4263528"/>
            <a:ext cx="481156" cy="224442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7" name="Rectangle 56"/>
          <p:cNvSpPr/>
          <p:nvPr/>
        </p:nvSpPr>
        <p:spPr>
          <a:xfrm>
            <a:off x="3548717" y="4017746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bra cond4()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cxnSp>
        <p:nvCxnSpPr>
          <p:cNvPr id="58" name="Straight Arrow Connector 57"/>
          <p:cNvCxnSpPr>
            <a:stCxn id="59" idx="2"/>
            <a:endCxn id="57" idx="0"/>
          </p:cNvCxnSpPr>
          <p:nvPr/>
        </p:nvCxnSpPr>
        <p:spPr>
          <a:xfrm>
            <a:off x="3190498" y="3818346"/>
            <a:ext cx="673771" cy="199400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>
          <a:xfrm>
            <a:off x="2874947" y="3562812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bra cond3()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438400" y="4078301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B5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……</a:t>
            </a:r>
          </a:p>
        </p:txBody>
      </p:sp>
      <p:cxnSp>
        <p:nvCxnSpPr>
          <p:cNvPr id="61" name="Straight Arrow Connector 60"/>
          <p:cNvCxnSpPr>
            <a:stCxn id="59" idx="2"/>
            <a:endCxn id="60" idx="0"/>
          </p:cNvCxnSpPr>
          <p:nvPr/>
        </p:nvCxnSpPr>
        <p:spPr>
          <a:xfrm flipH="1">
            <a:off x="2753951" y="3818346"/>
            <a:ext cx="436547" cy="259955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>
          <a:xfrm>
            <a:off x="3067561" y="4497722"/>
            <a:ext cx="631102" cy="255534"/>
          </a:xfrm>
          <a:prstGeom prst="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B5’</a:t>
            </a:r>
            <a:endParaRPr lang="en-US" sz="900" kern="0" dirty="0">
              <a:solidFill>
                <a:sysClr val="window" lastClr="FFFFFF"/>
              </a:solidFill>
              <a:latin typeface="Calibri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ysClr val="window" lastClr="FFFFFF"/>
                </a:solidFill>
                <a:latin typeface="Calibri"/>
                <a:ea typeface="+mn-ea"/>
              </a:rPr>
              <a:t>……</a:t>
            </a:r>
          </a:p>
        </p:txBody>
      </p:sp>
      <p:cxnSp>
        <p:nvCxnSpPr>
          <p:cNvPr id="63" name="Straight Arrow Connector 62"/>
          <p:cNvCxnSpPr>
            <a:stCxn id="57" idx="2"/>
            <a:endCxn id="62" idx="0"/>
          </p:cNvCxnSpPr>
          <p:nvPr/>
        </p:nvCxnSpPr>
        <p:spPr>
          <a:xfrm flipH="1">
            <a:off x="3383112" y="4273280"/>
            <a:ext cx="481156" cy="224442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4" name="Straight Arrow Connector 63"/>
          <p:cNvCxnSpPr>
            <a:stCxn id="47" idx="0"/>
            <a:endCxn id="51" idx="0"/>
          </p:cNvCxnSpPr>
          <p:nvPr/>
        </p:nvCxnSpPr>
        <p:spPr>
          <a:xfrm>
            <a:off x="4512721" y="3194203"/>
            <a:ext cx="625615" cy="358856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5" name="Straight Arrow Connector 64"/>
          <p:cNvCxnSpPr>
            <a:stCxn id="52" idx="2"/>
            <a:endCxn id="39" idx="3"/>
          </p:cNvCxnSpPr>
          <p:nvPr/>
        </p:nvCxnSpPr>
        <p:spPr>
          <a:xfrm flipH="1">
            <a:off x="3965864" y="4324083"/>
            <a:ext cx="735926" cy="888763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6" name="Straight Arrow Connector 65"/>
          <p:cNvCxnSpPr>
            <a:stCxn id="54" idx="2"/>
            <a:endCxn id="39" idx="3"/>
          </p:cNvCxnSpPr>
          <p:nvPr/>
        </p:nvCxnSpPr>
        <p:spPr>
          <a:xfrm flipH="1">
            <a:off x="3965864" y="4743504"/>
            <a:ext cx="1365087" cy="469343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7" name="Freeform 66"/>
          <p:cNvSpPr/>
          <p:nvPr/>
        </p:nvSpPr>
        <p:spPr>
          <a:xfrm>
            <a:off x="3996670" y="4274368"/>
            <a:ext cx="1865229" cy="936817"/>
          </a:xfrm>
          <a:custGeom>
            <a:avLst/>
            <a:gdLst>
              <a:gd name="connsiteX0" fmla="*/ 2514600 w 2553891"/>
              <a:gd name="connsiteY0" fmla="*/ 0 h 1282700"/>
              <a:gd name="connsiteX1" fmla="*/ 2476500 w 2553891"/>
              <a:gd name="connsiteY1" fmla="*/ 571500 h 1282700"/>
              <a:gd name="connsiteX2" fmla="*/ 1816100 w 2553891"/>
              <a:gd name="connsiteY2" fmla="*/ 977900 h 1282700"/>
              <a:gd name="connsiteX3" fmla="*/ 0 w 2553891"/>
              <a:gd name="connsiteY3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891" h="1282700">
                <a:moveTo>
                  <a:pt x="2514600" y="0"/>
                </a:moveTo>
                <a:cubicBezTo>
                  <a:pt x="2553758" y="204258"/>
                  <a:pt x="2592917" y="408517"/>
                  <a:pt x="2476500" y="571500"/>
                </a:cubicBezTo>
                <a:cubicBezTo>
                  <a:pt x="2360083" y="734483"/>
                  <a:pt x="2228850" y="859367"/>
                  <a:pt x="1816100" y="977900"/>
                </a:cubicBezTo>
                <a:cubicBezTo>
                  <a:pt x="1403350" y="1096433"/>
                  <a:pt x="701675" y="1189566"/>
                  <a:pt x="0" y="1282700"/>
                </a:cubicBezTo>
              </a:path>
            </a:pathLst>
          </a:cu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53200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68886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00257" y="3736868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84571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815943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447314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31629" y="373686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553200" y="404230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68886" y="404230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500257" y="404230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184571" y="404230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15943" y="4042308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447314" y="4042308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131629" y="4042308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553200" y="434774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868886" y="434774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500257" y="434774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84571" y="434774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815943" y="4347747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447314" y="434774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131629" y="4347747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553200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868886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00257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184571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815943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47314" y="465241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131629" y="4652417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53200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868886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500257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184571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815943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447314" y="4957857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131629" y="4957857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53200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868886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500257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184571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7815943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8447314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8131629" y="5263296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553200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68886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00257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184571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815943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447314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8131629" y="190500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553200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868886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500257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184571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815943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8447314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8131629" y="2210440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553200" y="251587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868886" y="251587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7500257" y="251587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184571" y="251587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815943" y="251587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47314" y="251587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131629" y="251587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553200" y="282054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868886" y="282054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7500257" y="282054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184571" y="282054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B3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815943" y="282054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8447314" y="282054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8131629" y="282054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6553200" y="312598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868886" y="312598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500257" y="312598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184571" y="3125989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815943" y="312598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8447314" y="312598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8131629" y="3125989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553200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868886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500257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184571" y="3431428"/>
            <a:ext cx="315686" cy="305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815943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8447314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8131629" y="3431428"/>
            <a:ext cx="315686" cy="30544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6705600" y="2209800"/>
            <a:ext cx="1905794" cy="3200554"/>
            <a:chOff x="6705600" y="2210440"/>
            <a:chExt cx="1905794" cy="3200554"/>
          </a:xfrm>
        </p:grpSpPr>
        <p:cxnSp>
          <p:nvCxnSpPr>
            <p:cNvPr id="155" name="Straight Connector 154"/>
            <p:cNvCxnSpPr>
              <a:stCxn id="119" idx="0"/>
            </p:cNvCxnSpPr>
            <p:nvPr/>
          </p:nvCxnSpPr>
          <p:spPr bwMode="auto">
            <a:xfrm rot="16200000" flipH="1" flipV="1">
              <a:off x="5108442" y="3807598"/>
              <a:ext cx="3199760" cy="5443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6705600" y="26670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5400000">
              <a:off x="5638800" y="4038600"/>
              <a:ext cx="27432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>
              <a:off x="7010400" y="35814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6400800" y="4495800"/>
              <a:ext cx="1828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5" name="Straight Arrow Connector 164"/>
            <p:cNvCxnSpPr/>
            <p:nvPr/>
          </p:nvCxnSpPr>
          <p:spPr bwMode="auto">
            <a:xfrm>
              <a:off x="7010400" y="2971800"/>
              <a:ext cx="6096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6400800" y="4191000"/>
              <a:ext cx="24384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0" name="Straight Arrow Connector 169"/>
            <p:cNvCxnSpPr/>
            <p:nvPr/>
          </p:nvCxnSpPr>
          <p:spPr bwMode="auto">
            <a:xfrm>
              <a:off x="6705600" y="2362200"/>
              <a:ext cx="12954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 rot="5400000">
              <a:off x="6477000" y="3886200"/>
              <a:ext cx="30480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8001000" y="44958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 bwMode="auto">
            <a:xfrm rot="5400000">
              <a:off x="7848600" y="4953000"/>
              <a:ext cx="9144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8001000" y="4191000"/>
              <a:ext cx="6096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0" name="Straight Arrow Connector 179"/>
            <p:cNvCxnSpPr/>
            <p:nvPr/>
          </p:nvCxnSpPr>
          <p:spPr bwMode="auto">
            <a:xfrm rot="5400000">
              <a:off x="8001000" y="4800600"/>
              <a:ext cx="12192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86" name="TextBox 185"/>
          <p:cNvSpPr txBox="1"/>
          <p:nvPr/>
        </p:nvSpPr>
        <p:spPr>
          <a:xfrm>
            <a:off x="1524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CFG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2743200" y="1295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Forward Copy</a:t>
            </a:r>
          </a:p>
          <a:p>
            <a:r>
              <a:rPr lang="en-US" dirty="0" smtClean="0"/>
              <a:t>/ DF Spanning Tree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6248400" y="1219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Re-converge at the </a:t>
            </a:r>
          </a:p>
          <a:p>
            <a:r>
              <a:rPr lang="en-US" dirty="0" smtClean="0"/>
              <a:t>immediate post-dominator</a:t>
            </a:r>
            <a:endParaRPr lang="en-US" dirty="0"/>
          </a:p>
        </p:txBody>
      </p:sp>
      <p:sp>
        <p:nvSpPr>
          <p:cNvPr id="189" name="Content Placeholder 2"/>
          <p:cNvSpPr>
            <a:spLocks noGrp="1"/>
          </p:cNvSpPr>
          <p:nvPr>
            <p:ph idx="1"/>
          </p:nvPr>
        </p:nvSpPr>
        <p:spPr>
          <a:xfrm>
            <a:off x="252413" y="5715000"/>
            <a:ext cx="8510587" cy="636588"/>
          </a:xfrm>
        </p:spPr>
        <p:txBody>
          <a:bodyPr/>
          <a:lstStyle/>
          <a:p>
            <a:r>
              <a:rPr lang="en-US" sz="1800" dirty="0" smtClean="0"/>
              <a:t>They are the same as the DS Spanning Tree</a:t>
            </a:r>
          </a:p>
          <a:p>
            <a:r>
              <a:rPr lang="en-US" sz="1800" dirty="0" smtClean="0"/>
              <a:t>Forward Copy can be used to research the impact of immediate post-dominator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need the Control Tree* to locate structured and unstructured CFG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24600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S. </a:t>
            </a:r>
            <a:r>
              <a:rPr lang="en-US" sz="1200" dirty="0" err="1" smtClean="0"/>
              <a:t>Muchnick</a:t>
            </a:r>
            <a:r>
              <a:rPr lang="en-US" sz="1200" dirty="0" smtClean="0"/>
              <a:t>. Advanced Compiler Design Implementation. Morgan Kaufmann Publishers, 1997.</a:t>
            </a:r>
            <a:endParaRPr lang="en-US" sz="12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3581400" y="2362200"/>
            <a:ext cx="4336985" cy="3377063"/>
            <a:chOff x="4594249" y="2518518"/>
            <a:chExt cx="4336985" cy="3377063"/>
          </a:xfrm>
        </p:grpSpPr>
        <p:grpSp>
          <p:nvGrpSpPr>
            <p:cNvPr id="46" name="Group 45"/>
            <p:cNvGrpSpPr/>
            <p:nvPr/>
          </p:nvGrpSpPr>
          <p:grpSpPr>
            <a:xfrm>
              <a:off x="7766918" y="5293731"/>
              <a:ext cx="1158834" cy="601845"/>
              <a:chOff x="7766918" y="5519657"/>
              <a:chExt cx="1158834" cy="60184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7766918" y="5794940"/>
                <a:ext cx="1158834" cy="326562"/>
              </a:xfrm>
              <a:prstGeom prst="rect">
                <a:avLst/>
              </a:prstGeom>
              <a:solidFill>
                <a:srgbClr val="4F81BD"/>
              </a:solidFill>
              <a:ln w="285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{B3}: Block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49" name="Straight Arrow Connector 48"/>
              <p:cNvCxnSpPr>
                <a:endCxn id="47" idx="0"/>
              </p:cNvCxnSpPr>
              <p:nvPr/>
            </p:nvCxnSpPr>
            <p:spPr>
              <a:xfrm>
                <a:off x="8346335" y="5519657"/>
                <a:ext cx="0" cy="27528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51" name="Rectangle 50"/>
            <p:cNvSpPr/>
            <p:nvPr/>
          </p:nvSpPr>
          <p:spPr>
            <a:xfrm>
              <a:off x="7772400" y="4953000"/>
              <a:ext cx="115883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Calibri"/>
                  <a:ea typeface="+mn-ea"/>
                </a:rPr>
                <a:t>{B3}: Self-Loop</a:t>
              </a:r>
              <a:endParaRPr lang="en-US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766918" y="5569019"/>
              <a:ext cx="115883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Calibri"/>
                  <a:ea typeface="+mn-ea"/>
                </a:rPr>
                <a:t>{B3}: Block</a:t>
              </a:r>
              <a:endParaRPr lang="en-US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cxnSp>
          <p:nvCxnSpPr>
            <p:cNvPr id="53" name="Straight Arrow Connector 52"/>
            <p:cNvCxnSpPr>
              <a:stCxn id="51" idx="2"/>
              <a:endCxn id="52" idx="0"/>
            </p:cNvCxnSpPr>
            <p:nvPr/>
          </p:nvCxnSpPr>
          <p:spPr>
            <a:xfrm rot="5400000">
              <a:off x="8204348" y="5421549"/>
              <a:ext cx="289457" cy="548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56" name="Rectangle 55"/>
            <p:cNvSpPr/>
            <p:nvPr/>
          </p:nvSpPr>
          <p:spPr>
            <a:xfrm>
              <a:off x="5983828" y="2518518"/>
              <a:ext cx="1629237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{entry, B1-B4, exit}: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470907" y="3108790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{exit}: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8" name="Straight Arrow Connector 57"/>
            <p:cNvCxnSpPr>
              <a:stCxn id="56" idx="2"/>
              <a:endCxn id="57" idx="0"/>
            </p:cNvCxnSpPr>
            <p:nvPr/>
          </p:nvCxnSpPr>
          <p:spPr>
            <a:xfrm>
              <a:off x="6798447" y="2845080"/>
              <a:ext cx="1209556" cy="263711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59" name="Rectangle 58"/>
            <p:cNvSpPr/>
            <p:nvPr/>
          </p:nvSpPr>
          <p:spPr>
            <a:xfrm>
              <a:off x="4879943" y="3108790"/>
              <a:ext cx="1230226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{entry}: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0" name="Straight Arrow Connector 59"/>
            <p:cNvCxnSpPr>
              <a:stCxn id="56" idx="2"/>
              <a:endCxn id="59" idx="0"/>
            </p:cNvCxnSpPr>
            <p:nvPr/>
          </p:nvCxnSpPr>
          <p:spPr>
            <a:xfrm flipH="1">
              <a:off x="5495056" y="2845080"/>
              <a:ext cx="1303391" cy="263711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61" name="Rectangle 60"/>
            <p:cNvSpPr/>
            <p:nvPr/>
          </p:nvSpPr>
          <p:spPr>
            <a:xfrm>
              <a:off x="5927300" y="3680198"/>
              <a:ext cx="174229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{B1-B4}: Do-While Loop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2" name="Straight Arrow Connector 61"/>
            <p:cNvCxnSpPr>
              <a:stCxn id="56" idx="2"/>
              <a:endCxn id="61" idx="0"/>
            </p:cNvCxnSpPr>
            <p:nvPr/>
          </p:nvCxnSpPr>
          <p:spPr>
            <a:xfrm>
              <a:off x="6798447" y="2845079"/>
              <a:ext cx="0" cy="83511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65" name="Rectangle 64"/>
            <p:cNvSpPr/>
            <p:nvPr/>
          </p:nvSpPr>
          <p:spPr>
            <a:xfrm>
              <a:off x="7525286" y="4275273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{B4}: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6" name="Straight Arrow Connector 65"/>
            <p:cNvCxnSpPr>
              <a:stCxn id="61" idx="2"/>
              <a:endCxn id="65" idx="0"/>
            </p:cNvCxnSpPr>
            <p:nvPr/>
          </p:nvCxnSpPr>
          <p:spPr>
            <a:xfrm>
              <a:off x="6798447" y="4006759"/>
              <a:ext cx="1263935" cy="26851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67" name="Rectangle 66"/>
            <p:cNvSpPr/>
            <p:nvPr/>
          </p:nvSpPr>
          <p:spPr>
            <a:xfrm>
              <a:off x="4594249" y="4967168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{B1}: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8" name="Straight Arrow Connector 67"/>
            <p:cNvCxnSpPr>
              <a:endCxn id="67" idx="0"/>
            </p:cNvCxnSpPr>
            <p:nvPr/>
          </p:nvCxnSpPr>
          <p:spPr>
            <a:xfrm flipH="1">
              <a:off x="5131345" y="4601834"/>
              <a:ext cx="697561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71" name="Rectangle 70"/>
            <p:cNvSpPr/>
            <p:nvPr/>
          </p:nvSpPr>
          <p:spPr>
            <a:xfrm>
              <a:off x="6096000" y="4953000"/>
              <a:ext cx="1290102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Calibri"/>
                  <a:ea typeface="+mn-ea"/>
                </a:rPr>
                <a:t>{B2}: Block</a:t>
              </a:r>
              <a:endParaRPr lang="en-US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953000" y="4267200"/>
              <a:ext cx="174229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Calibri"/>
                  <a:ea typeface="+mn-ea"/>
                </a:rPr>
                <a:t>{B1-B3}: Unstructured</a:t>
              </a:r>
              <a:endParaRPr lang="en-US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cxnSp>
          <p:nvCxnSpPr>
            <p:cNvPr id="64" name="Straight Arrow Connector 63"/>
            <p:cNvCxnSpPr>
              <a:stCxn id="61" idx="2"/>
            </p:cNvCxnSpPr>
            <p:nvPr/>
          </p:nvCxnSpPr>
          <p:spPr>
            <a:xfrm flipH="1">
              <a:off x="5828906" y="4006758"/>
              <a:ext cx="969541" cy="26851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>
            <a:xfrm>
              <a:off x="5828906" y="4601836"/>
              <a:ext cx="925301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>
            <a:xfrm>
              <a:off x="5828906" y="4601840"/>
              <a:ext cx="2517430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170" name="Group 169"/>
          <p:cNvGrpSpPr/>
          <p:nvPr/>
        </p:nvGrpSpPr>
        <p:grpSpPr>
          <a:xfrm>
            <a:off x="762000" y="2514600"/>
            <a:ext cx="1712707" cy="2874818"/>
            <a:chOff x="641418" y="2868925"/>
            <a:chExt cx="1712707" cy="2874818"/>
          </a:xfrm>
        </p:grpSpPr>
        <p:sp>
          <p:nvSpPr>
            <p:cNvPr id="146" name="Rectangle 145"/>
            <p:cNvSpPr/>
            <p:nvPr/>
          </p:nvSpPr>
          <p:spPr>
            <a:xfrm>
              <a:off x="1220248" y="2868925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220248" y="3260318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220249" y="5513988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9" name="Straight Arrow Connector 148"/>
            <p:cNvCxnSpPr>
              <a:stCxn id="146" idx="2"/>
              <a:endCxn id="147" idx="0"/>
            </p:cNvCxnSpPr>
            <p:nvPr/>
          </p:nvCxnSpPr>
          <p:spPr>
            <a:xfrm>
              <a:off x="1503965" y="3098680"/>
              <a:ext cx="0" cy="16163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0" name="Straight Arrow Connector 149"/>
            <p:cNvCxnSpPr>
              <a:stCxn id="147" idx="2"/>
              <a:endCxn id="153" idx="0"/>
            </p:cNvCxnSpPr>
            <p:nvPr/>
          </p:nvCxnSpPr>
          <p:spPr>
            <a:xfrm flipH="1">
              <a:off x="925135" y="3490073"/>
              <a:ext cx="578830" cy="24862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1" name="Straight Arrow Connector 150"/>
            <p:cNvCxnSpPr>
              <a:stCxn id="154" idx="2"/>
              <a:endCxn id="148" idx="0"/>
            </p:cNvCxnSpPr>
            <p:nvPr/>
          </p:nvCxnSpPr>
          <p:spPr>
            <a:xfrm>
              <a:off x="1503965" y="5356383"/>
              <a:ext cx="1" cy="157605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2" name="Elbow Connector 45"/>
            <p:cNvCxnSpPr>
              <a:stCxn id="147" idx="2"/>
              <a:endCxn id="160" idx="0"/>
            </p:cNvCxnSpPr>
            <p:nvPr/>
          </p:nvCxnSpPr>
          <p:spPr>
            <a:xfrm>
              <a:off x="1503965" y="3490073"/>
              <a:ext cx="566445" cy="24862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3" name="Rectangle 152"/>
            <p:cNvSpPr/>
            <p:nvPr/>
          </p:nvSpPr>
          <p:spPr>
            <a:xfrm>
              <a:off x="641418" y="3738700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20248" y="5126628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5" name="Straight Arrow Connector 154"/>
            <p:cNvCxnSpPr>
              <a:stCxn id="153" idx="2"/>
              <a:endCxn id="154" idx="0"/>
            </p:cNvCxnSpPr>
            <p:nvPr/>
          </p:nvCxnSpPr>
          <p:spPr>
            <a:xfrm>
              <a:off x="925135" y="3968455"/>
              <a:ext cx="578830" cy="115817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6" name="Straight Arrow Connector 155"/>
            <p:cNvCxnSpPr>
              <a:stCxn id="160" idx="2"/>
              <a:endCxn id="154" idx="0"/>
            </p:cNvCxnSpPr>
            <p:nvPr/>
          </p:nvCxnSpPr>
          <p:spPr>
            <a:xfrm flipH="1">
              <a:off x="1503965" y="3968455"/>
              <a:ext cx="566444" cy="115817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7" name="Straight Arrow Connector 103"/>
            <p:cNvCxnSpPr>
              <a:stCxn id="154" idx="1"/>
              <a:endCxn id="147" idx="1"/>
            </p:cNvCxnSpPr>
            <p:nvPr/>
          </p:nvCxnSpPr>
          <p:spPr>
            <a:xfrm rot="10800000">
              <a:off x="1220248" y="3375196"/>
              <a:ext cx="12700" cy="1866310"/>
            </a:xfrm>
            <a:prstGeom prst="curvedConnector3">
              <a:avLst>
                <a:gd name="adj1" fmla="val 7200000"/>
              </a:avLst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8" name="Straight Arrow Connector 157"/>
            <p:cNvCxnSpPr>
              <a:stCxn id="153" idx="3"/>
              <a:endCxn id="160" idx="1"/>
            </p:cNvCxnSpPr>
            <p:nvPr/>
          </p:nvCxnSpPr>
          <p:spPr>
            <a:xfrm>
              <a:off x="1208851" y="3853578"/>
              <a:ext cx="577841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grpSp>
          <p:nvGrpSpPr>
            <p:cNvPr id="159" name="Group 158"/>
            <p:cNvGrpSpPr/>
            <p:nvPr/>
          </p:nvGrpSpPr>
          <p:grpSpPr>
            <a:xfrm>
              <a:off x="1786692" y="3738700"/>
              <a:ext cx="567433" cy="236104"/>
              <a:chOff x="1786692" y="3738700"/>
              <a:chExt cx="567433" cy="236104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1786692" y="3738700"/>
                <a:ext cx="567433" cy="229755"/>
              </a:xfrm>
              <a:prstGeom prst="rect">
                <a:avLst/>
              </a:prstGeom>
              <a:solidFill>
                <a:srgbClr val="4F81BD"/>
              </a:solidFill>
              <a:ln w="285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B3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61" name="Straight Arrow Connector 147"/>
              <p:cNvCxnSpPr>
                <a:stCxn id="160" idx="0"/>
                <a:endCxn id="160" idx="2"/>
              </p:cNvCxnSpPr>
              <p:nvPr/>
            </p:nvCxnSpPr>
            <p:spPr>
              <a:xfrm rot="16200000" flipH="1">
                <a:off x="1955531" y="3853577"/>
                <a:ext cx="229755" cy="12700"/>
              </a:xfrm>
              <a:prstGeom prst="curvedConnector5">
                <a:avLst>
                  <a:gd name="adj1" fmla="val -99497"/>
                  <a:gd name="adj2" fmla="val 4033992"/>
                  <a:gd name="adj3" fmla="val 199497"/>
                </a:avLst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pitchFamily="34" charset="-128"/>
              </a:rPr>
              <a:t>Introduction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GPU Control Flow Support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Control Flow Transformations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Experimental Evaluation </a:t>
            </a: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Them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7766918" y="4967169"/>
            <a:ext cx="1158834" cy="928407"/>
            <a:chOff x="7766918" y="5193095"/>
            <a:chExt cx="1158834" cy="928407"/>
          </a:xfrm>
        </p:grpSpPr>
        <p:sp>
          <p:nvSpPr>
            <p:cNvPr id="139" name="Rectangle 138"/>
            <p:cNvSpPr/>
            <p:nvPr/>
          </p:nvSpPr>
          <p:spPr>
            <a:xfrm>
              <a:off x="7766918" y="5794940"/>
              <a:ext cx="115883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{B3}: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766918" y="5193095"/>
              <a:ext cx="115883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{B3}: Self-Loop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1" name="Straight Arrow Connector 140"/>
            <p:cNvCxnSpPr>
              <a:stCxn id="140" idx="2"/>
              <a:endCxn id="139" idx="0"/>
            </p:cNvCxnSpPr>
            <p:nvPr/>
          </p:nvCxnSpPr>
          <p:spPr>
            <a:xfrm>
              <a:off x="8346335" y="5519657"/>
              <a:ext cx="0" cy="27528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7766918" y="4967174"/>
            <a:ext cx="1158834" cy="928407"/>
            <a:chOff x="2877418" y="4351218"/>
            <a:chExt cx="1158834" cy="928407"/>
          </a:xfrm>
        </p:grpSpPr>
        <p:sp>
          <p:nvSpPr>
            <p:cNvPr id="143" name="Rectangle 142"/>
            <p:cNvSpPr/>
            <p:nvPr/>
          </p:nvSpPr>
          <p:spPr>
            <a:xfrm>
              <a:off x="2877418" y="4351218"/>
              <a:ext cx="1158834" cy="326562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{B3}: Self-Loop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7418" y="4953063"/>
              <a:ext cx="1158834" cy="326562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{B3}: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5" name="Straight Arrow Connector 144"/>
            <p:cNvCxnSpPr>
              <a:stCxn id="143" idx="2"/>
              <a:endCxn id="144" idx="0"/>
            </p:cNvCxnSpPr>
            <p:nvPr/>
          </p:nvCxnSpPr>
          <p:spPr>
            <a:xfrm>
              <a:off x="3456835" y="4677780"/>
              <a:ext cx="0" cy="275283"/>
            </a:xfrm>
            <a:prstGeom prst="straightConnector1">
              <a:avLst/>
            </a:prstGeom>
            <a:no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4594249" y="2518518"/>
            <a:ext cx="4005228" cy="2775212"/>
            <a:chOff x="4594249" y="2744444"/>
            <a:chExt cx="4005228" cy="2775212"/>
          </a:xfrm>
        </p:grpSpPr>
        <p:sp>
          <p:nvSpPr>
            <p:cNvPr id="147" name="Rectangle 146"/>
            <p:cNvSpPr/>
            <p:nvPr/>
          </p:nvSpPr>
          <p:spPr>
            <a:xfrm>
              <a:off x="6217111" y="5193091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{B2}: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83828" y="2744444"/>
              <a:ext cx="1629237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{entry, B1-B4, exit}: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470907" y="3334716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{exit}: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0" name="Straight Arrow Connector 149"/>
            <p:cNvCxnSpPr>
              <a:stCxn id="148" idx="2"/>
              <a:endCxn id="149" idx="0"/>
            </p:cNvCxnSpPr>
            <p:nvPr/>
          </p:nvCxnSpPr>
          <p:spPr>
            <a:xfrm>
              <a:off x="6798447" y="3071006"/>
              <a:ext cx="1209556" cy="263711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1" name="Rectangle 150"/>
            <p:cNvSpPr/>
            <p:nvPr/>
          </p:nvSpPr>
          <p:spPr>
            <a:xfrm>
              <a:off x="4879943" y="3334716"/>
              <a:ext cx="1230226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{entry}: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2" name="Straight Arrow Connector 151"/>
            <p:cNvCxnSpPr>
              <a:stCxn id="148" idx="2"/>
              <a:endCxn id="151" idx="0"/>
            </p:cNvCxnSpPr>
            <p:nvPr/>
          </p:nvCxnSpPr>
          <p:spPr>
            <a:xfrm flipH="1">
              <a:off x="5495056" y="3071006"/>
              <a:ext cx="1303391" cy="263711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3" name="Rectangle 152"/>
            <p:cNvSpPr/>
            <p:nvPr/>
          </p:nvSpPr>
          <p:spPr>
            <a:xfrm>
              <a:off x="5927300" y="3906124"/>
              <a:ext cx="174229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{B1-B4}: Do-While Loop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4" name="Straight Arrow Connector 153"/>
            <p:cNvCxnSpPr>
              <a:stCxn id="148" idx="2"/>
              <a:endCxn id="153" idx="0"/>
            </p:cNvCxnSpPr>
            <p:nvPr/>
          </p:nvCxnSpPr>
          <p:spPr>
            <a:xfrm>
              <a:off x="6798447" y="3071005"/>
              <a:ext cx="0" cy="83511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>
              <a:off x="4957759" y="4501199"/>
              <a:ext cx="1742294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{B1-B3}: Unstructured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6" name="Straight Arrow Connector 155"/>
            <p:cNvCxnSpPr>
              <a:stCxn id="153" idx="2"/>
              <a:endCxn id="155" idx="0"/>
            </p:cNvCxnSpPr>
            <p:nvPr/>
          </p:nvCxnSpPr>
          <p:spPr>
            <a:xfrm flipH="1">
              <a:off x="5828906" y="4232684"/>
              <a:ext cx="969541" cy="26851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7" name="Rectangle 156"/>
            <p:cNvSpPr/>
            <p:nvPr/>
          </p:nvSpPr>
          <p:spPr>
            <a:xfrm>
              <a:off x="7525286" y="4501199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{B4}: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8" name="Straight Arrow Connector 157"/>
            <p:cNvCxnSpPr>
              <a:stCxn id="153" idx="2"/>
              <a:endCxn id="157" idx="0"/>
            </p:cNvCxnSpPr>
            <p:nvPr/>
          </p:nvCxnSpPr>
          <p:spPr>
            <a:xfrm>
              <a:off x="6798447" y="4232685"/>
              <a:ext cx="1263935" cy="26851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Rectangle 158"/>
            <p:cNvSpPr/>
            <p:nvPr/>
          </p:nvSpPr>
          <p:spPr>
            <a:xfrm>
              <a:off x="4594249" y="5193094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{B1}: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60" name="Straight Arrow Connector 159"/>
            <p:cNvCxnSpPr>
              <a:stCxn id="155" idx="2"/>
              <a:endCxn id="159" idx="0"/>
            </p:cNvCxnSpPr>
            <p:nvPr/>
          </p:nvCxnSpPr>
          <p:spPr>
            <a:xfrm flipH="1">
              <a:off x="5131345" y="4827760"/>
              <a:ext cx="697561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1" name="Straight Arrow Connector 160"/>
            <p:cNvCxnSpPr>
              <a:stCxn id="155" idx="2"/>
            </p:cNvCxnSpPr>
            <p:nvPr/>
          </p:nvCxnSpPr>
          <p:spPr>
            <a:xfrm>
              <a:off x="5828906" y="4827766"/>
              <a:ext cx="2517430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155" idx="2"/>
              <a:endCxn id="147" idx="0"/>
            </p:cNvCxnSpPr>
            <p:nvPr/>
          </p:nvCxnSpPr>
          <p:spPr>
            <a:xfrm>
              <a:off x="5828906" y="4827762"/>
              <a:ext cx="925301" cy="36533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63" name="Rectangle 162"/>
          <p:cNvSpPr/>
          <p:nvPr/>
        </p:nvSpPr>
        <p:spPr>
          <a:xfrm>
            <a:off x="6113124" y="4967174"/>
            <a:ext cx="1290102" cy="326562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{B2-B3}: If-Then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967389" y="3661278"/>
            <a:ext cx="975711" cy="405839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654175" y="3457575"/>
            <a:ext cx="977900" cy="823080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756150" y="4169608"/>
            <a:ext cx="2146300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669594" y="4784502"/>
            <a:ext cx="1385506" cy="1287033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8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40694" y="1063161"/>
            <a:ext cx="8271506" cy="168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Identify unstructured branches and structured control flow patterns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Collapse the detected structured control flow pattern into a single node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 three sub transformations to turn the unstructured control flow into structured control flow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220248" y="2868925"/>
            <a:ext cx="567433" cy="22975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220248" y="3260318"/>
            <a:ext cx="567433" cy="22975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220249" y="5513988"/>
            <a:ext cx="567433" cy="22975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2" name="Straight Arrow Connector 171"/>
          <p:cNvCxnSpPr>
            <a:stCxn id="169" idx="2"/>
            <a:endCxn id="170" idx="0"/>
          </p:cNvCxnSpPr>
          <p:nvPr/>
        </p:nvCxnSpPr>
        <p:spPr>
          <a:xfrm>
            <a:off x="1503965" y="3098680"/>
            <a:ext cx="0" cy="16163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3" name="Straight Arrow Connector 172"/>
          <p:cNvCxnSpPr>
            <a:stCxn id="170" idx="2"/>
            <a:endCxn id="176" idx="0"/>
          </p:cNvCxnSpPr>
          <p:nvPr/>
        </p:nvCxnSpPr>
        <p:spPr>
          <a:xfrm flipH="1">
            <a:off x="925135" y="3490073"/>
            <a:ext cx="578830" cy="24862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4" name="Straight Arrow Connector 173"/>
          <p:cNvCxnSpPr>
            <a:stCxn id="177" idx="2"/>
            <a:endCxn id="171" idx="0"/>
          </p:cNvCxnSpPr>
          <p:nvPr/>
        </p:nvCxnSpPr>
        <p:spPr>
          <a:xfrm>
            <a:off x="1503965" y="5356383"/>
            <a:ext cx="1" cy="15760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5" name="Elbow Connector 45"/>
          <p:cNvCxnSpPr>
            <a:stCxn id="170" idx="2"/>
            <a:endCxn id="183" idx="0"/>
          </p:cNvCxnSpPr>
          <p:nvPr/>
        </p:nvCxnSpPr>
        <p:spPr>
          <a:xfrm>
            <a:off x="1503965" y="3490073"/>
            <a:ext cx="566445" cy="24862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>
          <a:xfrm>
            <a:off x="641418" y="3738700"/>
            <a:ext cx="567433" cy="22975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220248" y="5126628"/>
            <a:ext cx="567433" cy="22975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B4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8" name="Straight Arrow Connector 177"/>
          <p:cNvCxnSpPr>
            <a:stCxn id="176" idx="2"/>
            <a:endCxn id="177" idx="0"/>
          </p:cNvCxnSpPr>
          <p:nvPr/>
        </p:nvCxnSpPr>
        <p:spPr>
          <a:xfrm>
            <a:off x="925135" y="3968455"/>
            <a:ext cx="578830" cy="115817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9" name="Straight Arrow Connector 178"/>
          <p:cNvCxnSpPr>
            <a:stCxn id="183" idx="2"/>
            <a:endCxn id="177" idx="0"/>
          </p:cNvCxnSpPr>
          <p:nvPr/>
        </p:nvCxnSpPr>
        <p:spPr>
          <a:xfrm flipH="1">
            <a:off x="1503965" y="3968455"/>
            <a:ext cx="566444" cy="115817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80" name="Straight Arrow Connector 103"/>
          <p:cNvCxnSpPr>
            <a:stCxn id="177" idx="1"/>
            <a:endCxn id="170" idx="1"/>
          </p:cNvCxnSpPr>
          <p:nvPr/>
        </p:nvCxnSpPr>
        <p:spPr>
          <a:xfrm rot="10800000">
            <a:off x="1220248" y="3375196"/>
            <a:ext cx="12700" cy="1866310"/>
          </a:xfrm>
          <a:prstGeom prst="curvedConnector3">
            <a:avLst>
              <a:gd name="adj1" fmla="val 7200000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81" name="Straight Arrow Connector 180"/>
          <p:cNvCxnSpPr>
            <a:stCxn id="176" idx="3"/>
            <a:endCxn id="183" idx="1"/>
          </p:cNvCxnSpPr>
          <p:nvPr/>
        </p:nvCxnSpPr>
        <p:spPr>
          <a:xfrm>
            <a:off x="1208851" y="3853578"/>
            <a:ext cx="577841" cy="0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grpSp>
        <p:nvGrpSpPr>
          <p:cNvPr id="182" name="Group 181"/>
          <p:cNvGrpSpPr/>
          <p:nvPr/>
        </p:nvGrpSpPr>
        <p:grpSpPr>
          <a:xfrm>
            <a:off x="1786692" y="3738700"/>
            <a:ext cx="567433" cy="236104"/>
            <a:chOff x="1786692" y="3738700"/>
            <a:chExt cx="567433" cy="236104"/>
          </a:xfrm>
        </p:grpSpPr>
        <p:sp>
          <p:nvSpPr>
            <p:cNvPr id="183" name="Rectangle 182"/>
            <p:cNvSpPr/>
            <p:nvPr/>
          </p:nvSpPr>
          <p:spPr>
            <a:xfrm>
              <a:off x="1786692" y="3738700"/>
              <a:ext cx="567433" cy="229755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84" name="Straight Arrow Connector 147"/>
            <p:cNvCxnSpPr>
              <a:stCxn id="183" idx="0"/>
              <a:endCxn id="183" idx="2"/>
            </p:cNvCxnSpPr>
            <p:nvPr/>
          </p:nvCxnSpPr>
          <p:spPr>
            <a:xfrm rot="16200000" flipH="1">
              <a:off x="1955531" y="3853577"/>
              <a:ext cx="229755" cy="12700"/>
            </a:xfrm>
            <a:prstGeom prst="curvedConnector5">
              <a:avLst>
                <a:gd name="adj1" fmla="val -99497"/>
                <a:gd name="adj2" fmla="val 4033992"/>
                <a:gd name="adj3" fmla="val 199497"/>
              </a:avLst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85" name="Rectangle 184"/>
          <p:cNvSpPr/>
          <p:nvPr/>
        </p:nvSpPr>
        <p:spPr>
          <a:xfrm>
            <a:off x="4958153" y="4275278"/>
            <a:ext cx="1742294" cy="326562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rgbClr val="FF696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{B1-B3}: Unstructured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6" name="Group 185"/>
          <p:cNvGrpSpPr/>
          <p:nvPr/>
        </p:nvGrpSpPr>
        <p:grpSpPr>
          <a:xfrm>
            <a:off x="1786691" y="3738701"/>
            <a:ext cx="567433" cy="236104"/>
            <a:chOff x="2646225" y="3906124"/>
            <a:chExt cx="567433" cy="236104"/>
          </a:xfrm>
          <a:solidFill>
            <a:srgbClr val="B17F43"/>
          </a:solidFill>
        </p:grpSpPr>
        <p:sp>
          <p:nvSpPr>
            <p:cNvPr id="187" name="Rectangle 186"/>
            <p:cNvSpPr/>
            <p:nvPr/>
          </p:nvSpPr>
          <p:spPr>
            <a:xfrm>
              <a:off x="2646225" y="3906124"/>
              <a:ext cx="567433" cy="229755"/>
            </a:xfrm>
            <a:prstGeom prst="rect">
              <a:avLst/>
            </a:prstGeom>
            <a:grpFill/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88" name="Straight Arrow Connector 147"/>
            <p:cNvCxnSpPr>
              <a:stCxn id="187" idx="0"/>
              <a:endCxn id="187" idx="2"/>
            </p:cNvCxnSpPr>
            <p:nvPr/>
          </p:nvCxnSpPr>
          <p:spPr>
            <a:xfrm rot="16200000" flipH="1">
              <a:off x="2815064" y="4021001"/>
              <a:ext cx="229755" cy="12700"/>
            </a:xfrm>
            <a:prstGeom prst="curvedConnector5">
              <a:avLst>
                <a:gd name="adj1" fmla="val -99497"/>
                <a:gd name="adj2" fmla="val 4033992"/>
                <a:gd name="adj3" fmla="val 199497"/>
              </a:avLst>
            </a:prstGeom>
            <a:grpFill/>
            <a:ln w="28575" cap="flat" cmpd="sng" algn="ctr">
              <a:solidFill>
                <a:srgbClr val="C8A376"/>
              </a:solidFill>
              <a:prstDash val="solid"/>
              <a:tailEnd type="arrow"/>
            </a:ln>
            <a:effectLst/>
          </p:spPr>
        </p:cxnSp>
      </p:grpSp>
      <p:cxnSp>
        <p:nvCxnSpPr>
          <p:cNvPr id="189" name="Straight Arrow Connector 188"/>
          <p:cNvCxnSpPr/>
          <p:nvPr/>
        </p:nvCxnSpPr>
        <p:spPr>
          <a:xfrm>
            <a:off x="1208850" y="3857847"/>
            <a:ext cx="577841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90" name="Oval 189"/>
          <p:cNvSpPr/>
          <p:nvPr/>
        </p:nvSpPr>
        <p:spPr>
          <a:xfrm>
            <a:off x="1786691" y="3748441"/>
            <a:ext cx="444500" cy="452730"/>
          </a:xfrm>
          <a:prstGeom prst="ellipse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{B3}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1261524" y="4101962"/>
            <a:ext cx="444500" cy="452730"/>
          </a:xfrm>
          <a:prstGeom prst="ellipse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{B3}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2" name="Straight Arrow Connector 191"/>
          <p:cNvCxnSpPr>
            <a:stCxn id="176" idx="2"/>
            <a:endCxn id="191" idx="1"/>
          </p:cNvCxnSpPr>
          <p:nvPr/>
        </p:nvCxnSpPr>
        <p:spPr>
          <a:xfrm>
            <a:off x="925135" y="3968455"/>
            <a:ext cx="401485" cy="199808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193" name="Straight Arrow Connector 192"/>
          <p:cNvCxnSpPr>
            <a:stCxn id="191" idx="4"/>
            <a:endCxn id="177" idx="0"/>
          </p:cNvCxnSpPr>
          <p:nvPr/>
        </p:nvCxnSpPr>
        <p:spPr>
          <a:xfrm>
            <a:off x="1483774" y="4554692"/>
            <a:ext cx="20191" cy="571936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sp>
        <p:nvSpPr>
          <p:cNvPr id="194" name="Rectangle 193"/>
          <p:cNvSpPr/>
          <p:nvPr/>
        </p:nvSpPr>
        <p:spPr>
          <a:xfrm>
            <a:off x="4957759" y="4275272"/>
            <a:ext cx="1742294" cy="326562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{B1-B3}: If-Then-Else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755756" y="4169608"/>
            <a:ext cx="2146300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6" name="Group 195"/>
          <p:cNvGrpSpPr/>
          <p:nvPr/>
        </p:nvGrpSpPr>
        <p:grpSpPr>
          <a:xfrm>
            <a:off x="4594249" y="5607327"/>
            <a:ext cx="2708641" cy="928416"/>
            <a:chOff x="6369511" y="5345491"/>
            <a:chExt cx="2708641" cy="928416"/>
          </a:xfrm>
        </p:grpSpPr>
        <p:sp>
          <p:nvSpPr>
            <p:cNvPr id="197" name="Rectangle 196"/>
            <p:cNvSpPr/>
            <p:nvPr/>
          </p:nvSpPr>
          <p:spPr>
            <a:xfrm>
              <a:off x="6369511" y="5345491"/>
              <a:ext cx="1074191" cy="326562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{B2}: Block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8" name="Group 198"/>
            <p:cNvGrpSpPr/>
            <p:nvPr/>
          </p:nvGrpSpPr>
          <p:grpSpPr>
            <a:xfrm>
              <a:off x="7919318" y="5345500"/>
              <a:ext cx="1158834" cy="928407"/>
              <a:chOff x="2877418" y="4351218"/>
              <a:chExt cx="1158834" cy="928407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2877418" y="4351218"/>
                <a:ext cx="1158834" cy="326562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{B3}: Self-Loop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877418" y="4953063"/>
                <a:ext cx="1158834" cy="326562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{B3}: Block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01" name="Straight Arrow Connector 200"/>
              <p:cNvCxnSpPr>
                <a:stCxn id="199" idx="2"/>
                <a:endCxn id="200" idx="0"/>
              </p:cNvCxnSpPr>
              <p:nvPr/>
            </p:nvCxnSpPr>
            <p:spPr>
              <a:xfrm>
                <a:off x="3456835" y="4677780"/>
                <a:ext cx="0" cy="27528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8A376"/>
                </a:solidFill>
                <a:prstDash val="solid"/>
                <a:tailEnd type="arrow"/>
              </a:ln>
              <a:effectLst/>
            </p:spPr>
          </p:cxnSp>
        </p:grpSp>
      </p:grpSp>
      <p:sp>
        <p:nvSpPr>
          <p:cNvPr id="202" name="Rectangle 201"/>
          <p:cNvSpPr/>
          <p:nvPr/>
        </p:nvSpPr>
        <p:spPr>
          <a:xfrm>
            <a:off x="6042487" y="4844308"/>
            <a:ext cx="1428420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3" name="Straight Arrow Connector 202"/>
          <p:cNvCxnSpPr>
            <a:stCxn id="147" idx="2"/>
            <a:endCxn id="197" idx="0"/>
          </p:cNvCxnSpPr>
          <p:nvPr/>
        </p:nvCxnSpPr>
        <p:spPr>
          <a:xfrm flipH="1">
            <a:off x="5131345" y="5293727"/>
            <a:ext cx="1622862" cy="31360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  <p:cxnSp>
        <p:nvCxnSpPr>
          <p:cNvPr id="204" name="Straight Arrow Connector 203"/>
          <p:cNvCxnSpPr>
            <a:stCxn id="163" idx="2"/>
            <a:endCxn id="199" idx="0"/>
          </p:cNvCxnSpPr>
          <p:nvPr/>
        </p:nvCxnSpPr>
        <p:spPr>
          <a:xfrm flipH="1">
            <a:off x="6723473" y="5293736"/>
            <a:ext cx="34702" cy="313600"/>
          </a:xfrm>
          <a:prstGeom prst="straightConnector1">
            <a:avLst/>
          </a:prstGeom>
          <a:noFill/>
          <a:ln w="28575" cap="flat" cmpd="sng" algn="ctr">
            <a:solidFill>
              <a:srgbClr val="C8A376"/>
            </a:solidFill>
            <a:prstDash val="soli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7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7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7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25 -0.04445 L -8.33333E-7 1.85185E-6 " pathEditMode="relative" rAng="0" ptsTypes="AA">
                                      <p:cBhvr>
                                        <p:cTn id="79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25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85" grpId="0" animBg="1"/>
      <p:bldP spid="190" grpId="0" animBg="1"/>
      <p:bldP spid="191" grpId="0" animBg="1"/>
      <p:bldP spid="191" grpId="1" animBg="1"/>
      <p:bldP spid="194" grpId="0" animBg="1"/>
      <p:bldP spid="195" grpId="0" animBg="1"/>
      <p:bldP spid="195" grpId="1" animBg="1"/>
      <p:bldP spid="202" grpId="0" animBg="1"/>
      <p:bldP spid="20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Introduction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GPU Control Flow Support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Control Flow Transformations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ea typeface="ＭＳ Ｐゴシック" pitchFamily="34" charset="-128"/>
              </a:rPr>
              <a:t>Experimental Evaluation </a:t>
            </a: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Benchmarks:</a:t>
            </a:r>
          </a:p>
          <a:p>
            <a:pPr lvl="1"/>
            <a:r>
              <a:rPr lang="en-US" dirty="0" err="1" smtClean="0"/>
              <a:t>Cuda</a:t>
            </a:r>
            <a:r>
              <a:rPr lang="en-US" dirty="0" smtClean="0"/>
              <a:t> SDK 3.2</a:t>
            </a:r>
          </a:p>
          <a:p>
            <a:pPr lvl="1"/>
            <a:r>
              <a:rPr lang="en-US" dirty="0" smtClean="0"/>
              <a:t>Parboil 2.0</a:t>
            </a:r>
          </a:p>
          <a:p>
            <a:pPr lvl="1"/>
            <a:r>
              <a:rPr lang="en-US" dirty="0" err="1" smtClean="0"/>
              <a:t>Rodinia</a:t>
            </a:r>
            <a:r>
              <a:rPr lang="en-US" dirty="0" smtClean="0"/>
              <a:t> 1.0</a:t>
            </a:r>
          </a:p>
          <a:p>
            <a:pPr lvl="1"/>
            <a:r>
              <a:rPr lang="en-US" dirty="0" err="1" smtClean="0"/>
              <a:t>Optix</a:t>
            </a:r>
            <a:r>
              <a:rPr lang="en-US" dirty="0" smtClean="0"/>
              <a:t> SDK 2.1 </a:t>
            </a:r>
          </a:p>
          <a:p>
            <a:pPr lvl="1"/>
            <a:r>
              <a:rPr lang="en-US" dirty="0" smtClean="0"/>
              <a:t>Some third party applications</a:t>
            </a:r>
          </a:p>
          <a:p>
            <a:r>
              <a:rPr lang="en-US" dirty="0" smtClean="0"/>
              <a:t>Tools:</a:t>
            </a:r>
          </a:p>
          <a:p>
            <a:pPr lvl="1"/>
            <a:r>
              <a:rPr lang="en-US" dirty="0" smtClean="0"/>
              <a:t>NVCC 3.2 compiles CUDA to PTX</a:t>
            </a:r>
          </a:p>
          <a:p>
            <a:pPr lvl="1"/>
            <a:r>
              <a:rPr lang="en-US" dirty="0" smtClean="0"/>
              <a:t>Ocelot 1.2.807* is used for:</a:t>
            </a:r>
          </a:p>
          <a:p>
            <a:pPr lvl="2"/>
            <a:r>
              <a:rPr lang="en-US" dirty="0" smtClean="0"/>
              <a:t>PTX transformation</a:t>
            </a:r>
          </a:p>
          <a:p>
            <a:pPr lvl="2"/>
            <a:r>
              <a:rPr lang="en-US" dirty="0" smtClean="0"/>
              <a:t>Functional emulation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race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G. </a:t>
            </a:r>
            <a:r>
              <a:rPr lang="en-US" sz="1200" dirty="0" err="1" smtClean="0"/>
              <a:t>Diamos</a:t>
            </a:r>
            <a:r>
              <a:rPr lang="en-US" sz="1200" dirty="0" smtClean="0"/>
              <a:t>, A. Kerr, S. </a:t>
            </a:r>
            <a:r>
              <a:rPr lang="en-US" sz="1200" dirty="0" err="1" smtClean="0"/>
              <a:t>Yalamanchili</a:t>
            </a:r>
            <a:r>
              <a:rPr lang="en-US" sz="1200" dirty="0" smtClean="0"/>
              <a:t>, and N. Clark. Ocelot: A dynamic compiler for bulk-synchronous applications in heterogeneous systems. In Proceedings of PACT ’10, pages 353–364. ACM, 2010.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of Unstructured Control Flow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56205"/>
              </p:ext>
            </p:extLst>
          </p:nvPr>
        </p:nvGraphicFramePr>
        <p:xfrm>
          <a:off x="347663" y="1417638"/>
          <a:ext cx="8510586" cy="277812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36862"/>
                <a:gridCol w="2836862"/>
                <a:gridCol w="283686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Suite      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 Number of Benchmarks </a:t>
                      </a:r>
                      <a:endParaRPr lang="en-US" sz="2000" b="0" i="0" u="none" strike="noStrike">
                        <a:solidFill>
                          <a:srgbClr val="FFC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 Number of Transformed Benchmarks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CUDA SDK   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 56           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4</a:t>
                      </a:r>
                      <a:endParaRPr lang="en-US" sz="18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Parboil    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 12           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</a:t>
                      </a:r>
                      <a:endParaRPr lang="en-US" sz="18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Rodinia    </a:t>
                      </a:r>
                      <a:endParaRPr lang="en-US" sz="2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 20           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9</a:t>
                      </a:r>
                      <a:endParaRPr lang="en-US" sz="18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Optix</a:t>
                      </a:r>
                      <a:r>
                        <a:rPr lang="en-US" sz="2000" u="none" strike="noStrike" dirty="0"/>
                        <a:t>      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 25           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</a:t>
                      </a:r>
                      <a:endParaRPr lang="en-US" sz="18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latin typeface="Arial"/>
                        </a:rPr>
                        <a:t>Total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113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文泉驿正黑"/>
                        </a:rPr>
                        <a:t>27</a:t>
                      </a:r>
                      <a:endParaRPr lang="en-US" sz="18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43847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27 out of 113 benchmarks have unstructured control flow</a:t>
            </a:r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The transformation is required to support CUDA on all GPUs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Complex applications are more likely to include unstructured control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Transformation Statistics (1/3)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399" y="1418443"/>
          <a:ext cx="7562848" cy="443960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45356"/>
                <a:gridCol w="945356"/>
                <a:gridCol w="945356"/>
                <a:gridCol w="945356"/>
                <a:gridCol w="945356"/>
                <a:gridCol w="945356"/>
                <a:gridCol w="945356"/>
                <a:gridCol w="945356"/>
              </a:tblGrid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Benchmark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Branch Instruction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Cut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Forward Copy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Backward Copy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old code size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new code size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Static Code Expansion (%)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mergeSort</a:t>
                      </a:r>
                      <a:r>
                        <a:rPr lang="en-US" sz="1000" b="1" u="none" strike="noStrike" dirty="0"/>
                        <a:t> 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160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1914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1946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1.67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/>
                        <a:t>particles 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32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772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790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2.33</a:t>
                      </a:r>
                      <a:endParaRPr lang="en-US" sz="10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/>
                        <a:t>Mandelbrot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340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6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6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3470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4072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17.35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eigenValues</a:t>
                      </a:r>
                      <a:r>
                        <a:rPr lang="en-US" sz="1000" b="1" u="none" strike="noStrike" dirty="0"/>
                        <a:t>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431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2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4459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4519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1.35</a:t>
                      </a:r>
                      <a:endParaRPr lang="en-US" sz="10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bfs</a:t>
                      </a:r>
                      <a:r>
                        <a:rPr lang="en-US" sz="1000" b="1" u="none" strike="noStrike" dirty="0"/>
                        <a:t>       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65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684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689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0.73</a:t>
                      </a:r>
                      <a:endParaRPr lang="en-US" sz="10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mri-fhd</a:t>
                      </a:r>
                      <a:r>
                        <a:rPr lang="en-US" sz="1000" b="1" u="none" strike="noStrike" dirty="0"/>
                        <a:t>   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163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1979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1984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0.25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tpacf</a:t>
                      </a:r>
                      <a:r>
                        <a:rPr lang="en-US" sz="1000" b="1" u="none" strike="noStrike" dirty="0"/>
                        <a:t>         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37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476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499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4.83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mcrad</a:t>
                      </a:r>
                      <a:r>
                        <a:rPr lang="en-US" sz="1000" b="1" u="none" strike="noStrike" dirty="0"/>
                        <a:t>   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415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11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10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4552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5238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15.07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/>
                        <a:t>sphyraena</a:t>
                      </a:r>
                      <a:r>
                        <a:rPr lang="en-US" sz="1000" b="1" u="none" strike="noStrike" dirty="0"/>
                        <a:t>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1125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3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 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4393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4418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0.57</a:t>
                      </a:r>
                      <a:endParaRPr lang="en-US" sz="1000" b="0" i="0" u="none" strike="noStrike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/>
                        <a:t>Renderer      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7148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943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179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0  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70176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111540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58.94</a:t>
                      </a:r>
                      <a:endParaRPr lang="en-US" sz="10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latin typeface="Arial"/>
                        </a:rPr>
                        <a:t>mcx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latin typeface="Arial"/>
                        </a:rPr>
                        <a:t>178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Arial"/>
                        </a:rPr>
                        <a:t>9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Arial"/>
                        </a:rPr>
                        <a:t>2957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Arial"/>
                        </a:rPr>
                        <a:t>5527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文泉驿正黑"/>
                        </a:rPr>
                        <a:t>86.91</a:t>
                      </a:r>
                      <a:endParaRPr lang="en-US" sz="1000" b="0" i="0" u="none" strike="noStrike" dirty="0">
                        <a:latin typeface="文泉驿正黑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22767" y="2368034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CUDA SDK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489467" y="3701534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Parboil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413267" y="4996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Party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85800" y="19050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685800" y="44196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685800" y="58674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 bwMode="auto">
          <a:xfrm>
            <a:off x="5029200" y="990600"/>
            <a:ext cx="1066800" cy="4953000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96000" y="3352800"/>
            <a:ext cx="2819400" cy="838200"/>
          </a:xfrm>
          <a:prstGeom prst="ellips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72200" y="4114800"/>
            <a:ext cx="2514600" cy="381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19800" y="1981200"/>
            <a:ext cx="2895600" cy="762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Statistics (2/3)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399" y="1418443"/>
          <a:ext cx="7562848" cy="37172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143001"/>
                <a:gridCol w="747711"/>
                <a:gridCol w="945356"/>
                <a:gridCol w="945356"/>
                <a:gridCol w="945356"/>
                <a:gridCol w="945356"/>
                <a:gridCol w="945356"/>
                <a:gridCol w="945356"/>
              </a:tblGrid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Benchmark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Branch Instruction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Cut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Forward Copy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Backward Copy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old code size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new code size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Static Code Expansion (%)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heartwall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1683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1701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hotspot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237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242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2.11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particlefilter_naive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155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203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30.97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particlfilter_float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1524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1566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2.76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mummergpu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92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26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1112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2117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90.38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srad_v1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34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572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595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4.02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Myocyte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4452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55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54993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62800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14.2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Cell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74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507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512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PathFinder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136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141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文泉驿正黑"/>
                        </a:rPr>
                        <a:t>3.68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75167" y="34348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Rodinia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85800" y="19050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rot="10800000">
            <a:off x="685800" y="51054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Statistics (3/3)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399" y="1418443"/>
          <a:ext cx="7562848" cy="443960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7801"/>
                <a:gridCol w="838200"/>
                <a:gridCol w="685800"/>
                <a:gridCol w="914400"/>
                <a:gridCol w="840579"/>
                <a:gridCol w="945356"/>
                <a:gridCol w="945356"/>
                <a:gridCol w="945356"/>
              </a:tblGrid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Benchmark   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Branch Instruction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Cut   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Forward Copy 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Backward Copy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old code size 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new code size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Static Code Expansion (%)</a:t>
                      </a:r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glass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4385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4892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11.56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julia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1634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14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22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14097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18191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29.04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mcmc_sampler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101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4225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4702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11.29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whirligig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8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4533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5303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16.99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whitted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173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5389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5841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8.39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zoneplate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297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3397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3400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collision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101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2585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2595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progressivePhotonMap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127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3905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3960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1.41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path_trace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1870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1875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heightfield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1761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1771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文泉驿正黑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</a:tr>
              <a:tr h="3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Arial"/>
                        </a:rPr>
                        <a:t>swimmingShark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51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1990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2000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文泉驿正黑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89467" y="3472934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Optix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85800" y="19050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rot="10800000">
            <a:off x="685800" y="5867400"/>
            <a:ext cx="609600" cy="0"/>
          </a:xfrm>
          <a:prstGeom prst="line">
            <a:avLst/>
          </a:prstGeom>
          <a:ln>
            <a:headEnd type="none" w="med" len="med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Code Expansion Caused by Forward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3733800"/>
            <a:ext cx="8553450" cy="254158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average </a:t>
            </a:r>
            <a:r>
              <a:rPr lang="en-US" smtClean="0"/>
              <a:t>is </a:t>
            </a:r>
            <a:r>
              <a:rPr lang="en-US" b="1" smtClean="0"/>
              <a:t>17.89%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724146"/>
              </p:ext>
            </p:extLst>
          </p:nvPr>
        </p:nvGraphicFramePr>
        <p:xfrm>
          <a:off x="152400" y="1295400"/>
          <a:ext cx="8839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Code </a:t>
            </a:r>
            <a:r>
              <a:rPr lang="en-US" smtClean="0"/>
              <a:t>Expansion (1/2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10587" cy="4857750"/>
          </a:xfrm>
        </p:spPr>
        <p:txBody>
          <a:bodyPr/>
          <a:lstStyle/>
          <a:p>
            <a:r>
              <a:rPr lang="en-US" dirty="0" smtClean="0"/>
              <a:t>We do not know the technique to re-converge at the earliest point yet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505200" y="2055250"/>
            <a:ext cx="2667000" cy="4421750"/>
            <a:chOff x="3886200" y="1213687"/>
            <a:chExt cx="2667000" cy="4421750"/>
          </a:xfrm>
        </p:grpSpPr>
        <p:sp>
          <p:nvSpPr>
            <p:cNvPr id="11" name="Rectangle 10"/>
            <p:cNvSpPr/>
            <p:nvPr/>
          </p:nvSpPr>
          <p:spPr>
            <a:xfrm>
              <a:off x="3886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29200" y="3424562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48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10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72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91200" y="3424562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86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67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29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48200" y="3793196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10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72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91200" y="3793196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86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7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48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10200" y="416183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16183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91200" y="416183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86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67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29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48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10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72200" y="452953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91200" y="452953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86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67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29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48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10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172200" y="4898169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91200" y="4898169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86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67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029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48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10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172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5266803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86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67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29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10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172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791200" y="1213687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886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267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029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648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10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172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91200" y="1582321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86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267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29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648200" y="1950955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410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172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91200" y="1950955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886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67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029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648200" y="2318660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10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172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791200" y="2318660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86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67200" y="268729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029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648200" y="2687294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410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72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791200" y="2687294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86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267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029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648200" y="3055928"/>
              <a:ext cx="381000" cy="36863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410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72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91200" y="3055928"/>
              <a:ext cx="381000" cy="36863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5" name="Rounded Rectangle 94"/>
          <p:cNvSpPr/>
          <p:nvPr/>
        </p:nvSpPr>
        <p:spPr bwMode="auto">
          <a:xfrm>
            <a:off x="3124200" y="2792518"/>
            <a:ext cx="3505200" cy="331584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14400" y="3048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We measure the time the application runs in this region</a:t>
            </a:r>
            <a:endParaRPr lang="en-US" i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2590800" y="3646309"/>
            <a:ext cx="533400" cy="23424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6172200" y="2792518"/>
            <a:ext cx="838200" cy="0"/>
          </a:xfrm>
          <a:prstGeom prst="straightConnector1">
            <a:avLst/>
          </a:prstGeom>
          <a:noFill/>
          <a:ln w="1905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7086600" y="2667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Unstructured Branch</a:t>
            </a:r>
            <a:endParaRPr lang="en-US" sz="1200" dirty="0"/>
          </a:p>
        </p:txBody>
      </p:sp>
      <p:cxnSp>
        <p:nvCxnSpPr>
          <p:cNvPr id="104" name="Straight Arrow Connector 103"/>
          <p:cNvCxnSpPr/>
          <p:nvPr/>
        </p:nvCxnSpPr>
        <p:spPr bwMode="auto">
          <a:xfrm flipH="1">
            <a:off x="6400800" y="4495800"/>
            <a:ext cx="838200" cy="0"/>
          </a:xfrm>
          <a:prstGeom prst="straightConnector1">
            <a:avLst/>
          </a:prstGeom>
          <a:noFill/>
          <a:ln w="1905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162800" y="4343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. Threads are divergent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13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Code Expansion (2/2)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127445"/>
              </p:ext>
            </p:extLst>
          </p:nvPr>
        </p:nvGraphicFramePr>
        <p:xfrm>
          <a:off x="328612" y="1120457"/>
          <a:ext cx="8510588" cy="33369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27647"/>
                <a:gridCol w="2127647"/>
                <a:gridCol w="2127647"/>
                <a:gridCol w="2127647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Benchmark  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 Dynamic Code Expansion </a:t>
                      </a:r>
                      <a:r>
                        <a:rPr lang="en-US" sz="1600" u="none" strike="noStrike" dirty="0" smtClean="0"/>
                        <a:t>Area</a:t>
                      </a:r>
                      <a:endParaRPr lang="en-US" sz="1600" u="none" strike="noStrike" dirty="0" smtClean="0"/>
                    </a:p>
                    <a:p>
                      <a:pPr algn="ctr" fontAlgn="b"/>
                      <a:r>
                        <a:rPr lang="en-US" sz="1600" u="none" strike="noStrike" dirty="0" smtClean="0"/>
                        <a:t>(instructions</a:t>
                      </a:r>
                      <a:r>
                        <a:rPr lang="en-US" sz="1600" u="none" strike="noStrike" dirty="0"/>
                        <a:t>)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 Original Dynamic Instruction Count 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Dynamic Code 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Expansion Area</a:t>
                      </a:r>
                      <a:endParaRPr lang="en-US" sz="1600" b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6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Mandelbrot 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86690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40756133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0.21%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heartwall</a:t>
                      </a:r>
                      <a:r>
                        <a:rPr lang="en-US" sz="1400" b="1" u="none" strike="noStrike" dirty="0"/>
                        <a:t>  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749028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121606107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0.62%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Renderer   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462485018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549222644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84.21%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Myocyte</a:t>
                      </a:r>
                      <a:r>
                        <a:rPr lang="en-US" sz="1400" b="1" u="none" strike="noStrike" dirty="0"/>
                        <a:t>    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205924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7893897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2.61%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mummergpu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11947451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53616778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22.28%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Arial"/>
                        </a:rPr>
                        <a:t>mcx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13928549604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20820693688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66.90%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tpacf</a:t>
                      </a:r>
                      <a:r>
                        <a:rPr lang="en-US" sz="1400" b="1" u="none" strike="noStrike" dirty="0"/>
                        <a:t>      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2082509458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11724288389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17.76%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7226300" y="1905000"/>
            <a:ext cx="1104900" cy="768927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239000" y="4064000"/>
            <a:ext cx="1104900" cy="4445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 bwMode="auto">
          <a:xfrm flipH="1">
            <a:off x="4394200" y="2289464"/>
            <a:ext cx="2832100" cy="247303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25550" y="4762500"/>
            <a:ext cx="4584700" cy="646331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Unstructured branches are not executed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Threads do not diverge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4"/>
          </p:cNvCxnSpPr>
          <p:nvPr/>
        </p:nvCxnSpPr>
        <p:spPr bwMode="auto">
          <a:xfrm flipH="1">
            <a:off x="7620000" y="4508500"/>
            <a:ext cx="171450" cy="121783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086100" y="5726331"/>
            <a:ext cx="5892800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Small static expansion, but large dynamic expansion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223838"/>
            <a:ext cx="8702675" cy="947737"/>
          </a:xfrm>
        </p:spPr>
        <p:txBody>
          <a:bodyPr/>
          <a:lstStyle/>
          <a:p>
            <a:r>
              <a:rPr lang="en-US" sz="2800" dirty="0" smtClean="0"/>
              <a:t>Understanding Unstructured Control Flow is Critical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Branch Divergence </a:t>
            </a:r>
            <a:r>
              <a:rPr lang="en-US" dirty="0" smtClean="0"/>
              <a:t>is key to high performance in GPU</a:t>
            </a:r>
          </a:p>
          <a:p>
            <a:pPr lvl="1"/>
            <a:r>
              <a:rPr lang="en-US" dirty="0" smtClean="0"/>
              <a:t>Its impact is different depending upon whether the control flow is </a:t>
            </a:r>
            <a:r>
              <a:rPr lang="en-US" i="1" dirty="0" smtClean="0">
                <a:solidFill>
                  <a:srgbClr val="FF0000"/>
                </a:solidFill>
              </a:rPr>
              <a:t>structured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rgbClr val="FF0000"/>
                </a:solidFill>
              </a:rPr>
              <a:t>unstructured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Not all GPUs support </a:t>
            </a:r>
            <a:r>
              <a:rPr lang="en-US" i="1" dirty="0">
                <a:solidFill>
                  <a:srgbClr val="FF0000"/>
                </a:solidFill>
              </a:rPr>
              <a:t>unstructured</a:t>
            </a:r>
            <a:r>
              <a:rPr lang="en-US" dirty="0"/>
              <a:t> </a:t>
            </a:r>
            <a:r>
              <a:rPr lang="en-US" dirty="0" smtClean="0"/>
              <a:t>CFG directly</a:t>
            </a:r>
          </a:p>
          <a:p>
            <a:pPr lvl="1"/>
            <a:r>
              <a:rPr lang="en-US" dirty="0" smtClean="0"/>
              <a:t>Using dynamic translation to support AMD GPUs*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867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R. Dominguez, D. </a:t>
            </a:r>
            <a:r>
              <a:rPr lang="en-US" sz="1200" dirty="0" err="1" smtClean="0"/>
              <a:t>Schaa</a:t>
            </a:r>
            <a:r>
              <a:rPr lang="en-US" sz="1200" dirty="0" smtClean="0"/>
              <a:t>, and D. </a:t>
            </a:r>
            <a:r>
              <a:rPr lang="en-US" sz="1200" dirty="0" err="1" smtClean="0"/>
              <a:t>Kaeli</a:t>
            </a:r>
            <a:r>
              <a:rPr lang="en-US" sz="1200" dirty="0" smtClean="0"/>
              <a:t>. Caracal: Dynamic translation of runtime environments for </a:t>
            </a:r>
            <a:r>
              <a:rPr lang="en-US" sz="1200" dirty="0" err="1" smtClean="0"/>
              <a:t>gpus</a:t>
            </a:r>
            <a:r>
              <a:rPr lang="en-US" sz="1200" dirty="0" smtClean="0"/>
              <a:t>. In Proceedings</a:t>
            </a:r>
          </a:p>
          <a:p>
            <a:r>
              <a:rPr lang="en-US" sz="1200" dirty="0" smtClean="0"/>
              <a:t>of the Fourth Workshop on General Purpose Processing on Graphics Processing Units, pages 5–11. ACM, 2011.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modified the Ocelot emulator </a:t>
            </a:r>
            <a:r>
              <a:rPr lang="en-US" dirty="0" smtClean="0"/>
              <a:t>to </a:t>
            </a:r>
            <a:r>
              <a:rPr lang="en-US" dirty="0" smtClean="0"/>
              <a:t>force </a:t>
            </a:r>
            <a:r>
              <a:rPr lang="en-US" dirty="0" smtClean="0"/>
              <a:t>benchmark </a:t>
            </a:r>
            <a:r>
              <a:rPr lang="en-US" dirty="0" err="1" smtClean="0"/>
              <a:t>mummergpu</a:t>
            </a:r>
            <a:r>
              <a:rPr lang="en-US" dirty="0" smtClean="0"/>
              <a:t> </a:t>
            </a:r>
            <a:r>
              <a:rPr lang="en-US" dirty="0" smtClean="0"/>
              <a:t>to re-converge </a:t>
            </a:r>
            <a:r>
              <a:rPr lang="en-US" dirty="0" smtClean="0">
                <a:solidFill>
                  <a:srgbClr val="FF0000"/>
                </a:solidFill>
              </a:rPr>
              <a:t>as early as possible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version reduces </a:t>
            </a:r>
            <a:r>
              <a:rPr lang="en-US" b="1" dirty="0" smtClean="0"/>
              <a:t>14.2%</a:t>
            </a:r>
            <a:r>
              <a:rPr lang="en-US" dirty="0" smtClean="0"/>
              <a:t> of dynamic instructions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Opportunity for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Introduction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GPU Control Flow Support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Control Flow Transformations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Experimental Evaluation </a:t>
            </a: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ea typeface="ＭＳ Ｐゴシック" pitchFamily="34" charset="-128"/>
              </a:rPr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support of Unstructured Control Flow in GPU is inefficient</a:t>
            </a:r>
          </a:p>
          <a:p>
            <a:pPr lvl="1"/>
            <a:r>
              <a:rPr lang="en-US" dirty="0" smtClean="0"/>
              <a:t>Some are incapable of executing unstructured CFG directly</a:t>
            </a:r>
          </a:p>
          <a:p>
            <a:pPr lvl="1"/>
            <a:r>
              <a:rPr lang="en-US" dirty="0" smtClean="0"/>
              <a:t>Some use inefficient method to re-converge threads</a:t>
            </a:r>
          </a:p>
          <a:p>
            <a:endParaRPr lang="en-US" dirty="0" smtClean="0"/>
          </a:p>
          <a:p>
            <a:r>
              <a:rPr lang="en-US" dirty="0" smtClean="0"/>
              <a:t>An unstructured to structured transformation is valuable for both understanding its impact and execution portability</a:t>
            </a:r>
          </a:p>
          <a:p>
            <a:pPr lvl="1"/>
            <a:r>
              <a:rPr lang="en-US" dirty="0" smtClean="0"/>
              <a:t>Three sub transformations and Control Tree are used</a:t>
            </a:r>
          </a:p>
          <a:p>
            <a:pPr lvl="1"/>
            <a:r>
              <a:rPr lang="en-US" dirty="0" smtClean="0"/>
              <a:t>Forward Copy is widely needed and may cause large code expansion.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the technique to re-converge at the earliest point</a:t>
            </a:r>
          </a:p>
          <a:p>
            <a:pPr lvl="1"/>
            <a:r>
              <a:rPr lang="en-US" dirty="0" smtClean="0"/>
              <a:t>Need the support of both compiler and hardware</a:t>
            </a:r>
          </a:p>
          <a:p>
            <a:pPr lvl="1"/>
            <a:r>
              <a:rPr lang="en-US" dirty="0" smtClean="0"/>
              <a:t>Find the earliest re-converge point</a:t>
            </a:r>
          </a:p>
          <a:p>
            <a:pPr lvl="1"/>
            <a:r>
              <a:rPr lang="en-US" dirty="0" smtClean="0"/>
              <a:t>Efficiently compare thread PC and </a:t>
            </a:r>
            <a:r>
              <a:rPr lang="en-US" dirty="0" smtClean="0"/>
              <a:t>schedule </a:t>
            </a:r>
            <a:r>
              <a:rPr lang="en-US" dirty="0" smtClean="0"/>
              <a:t>threads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Reverse the transformation to optimize the performance</a:t>
            </a:r>
          </a:p>
          <a:p>
            <a:pPr lvl="1"/>
            <a:r>
              <a:rPr lang="en-US" dirty="0" smtClean="0"/>
              <a:t>Structured -&gt; Unstructured</a:t>
            </a:r>
          </a:p>
          <a:p>
            <a:pPr lvl="1"/>
            <a:r>
              <a:rPr lang="en-US" dirty="0" smtClean="0"/>
              <a:t>Enable it to Re-converge earlier by using above technique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the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4712770" y="2497429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 cond1()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3" name="Straight Arrow Connector 122"/>
          <p:cNvCxnSpPr>
            <a:stCxn id="133" idx="2"/>
            <a:endCxn id="122" idx="0"/>
          </p:cNvCxnSpPr>
          <p:nvPr/>
        </p:nvCxnSpPr>
        <p:spPr>
          <a:xfrm>
            <a:off x="5144825" y="2209800"/>
            <a:ext cx="1" cy="28762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4" name="Straight Arrow Connector 123"/>
          <p:cNvCxnSpPr>
            <a:stCxn id="122" idx="2"/>
            <a:endCxn id="130" idx="0"/>
          </p:cNvCxnSpPr>
          <p:nvPr/>
        </p:nvCxnSpPr>
        <p:spPr>
          <a:xfrm flipH="1">
            <a:off x="4641627" y="2847309"/>
            <a:ext cx="503199" cy="87111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5" name="Elbow Connector 45"/>
          <p:cNvCxnSpPr>
            <a:stCxn id="122" idx="2"/>
            <a:endCxn id="126" idx="0"/>
          </p:cNvCxnSpPr>
          <p:nvPr/>
        </p:nvCxnSpPr>
        <p:spPr>
          <a:xfrm>
            <a:off x="5144826" y="2847310"/>
            <a:ext cx="862606" cy="21122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5575376" y="3058531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 cond2()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4209571" y="3718421"/>
            <a:ext cx="1786645" cy="972780"/>
            <a:chOff x="4209571" y="3718421"/>
            <a:chExt cx="1786645" cy="972780"/>
          </a:xfrm>
        </p:grpSpPr>
        <p:sp>
          <p:nvSpPr>
            <p:cNvPr id="128" name="Rectangle 127"/>
            <p:cNvSpPr/>
            <p:nvPr/>
          </p:nvSpPr>
          <p:spPr>
            <a:xfrm>
              <a:off x="5132105" y="4341321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</p:txBody>
        </p:sp>
        <p:cxnSp>
          <p:nvCxnSpPr>
            <p:cNvPr id="129" name="Straight Arrow Connector 128"/>
            <p:cNvCxnSpPr>
              <a:stCxn id="130" idx="2"/>
              <a:endCxn id="128" idx="0"/>
            </p:cNvCxnSpPr>
            <p:nvPr/>
          </p:nvCxnSpPr>
          <p:spPr>
            <a:xfrm>
              <a:off x="4641627" y="4068301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30" name="Rectangle 129"/>
            <p:cNvSpPr/>
            <p:nvPr/>
          </p:nvSpPr>
          <p:spPr>
            <a:xfrm>
              <a:off x="4209571" y="3718421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31" name="Straight Arrow Connector 124"/>
          <p:cNvCxnSpPr>
            <a:stCxn id="132" idx="2"/>
            <a:endCxn id="134" idx="1"/>
          </p:cNvCxnSpPr>
          <p:nvPr/>
        </p:nvCxnSpPr>
        <p:spPr>
          <a:xfrm rot="16200000" flipH="1">
            <a:off x="3719279" y="5098738"/>
            <a:ext cx="1199760" cy="550512"/>
          </a:xfrm>
          <a:prstGeom prst="curvedConnector2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2" name="Rectangle 131"/>
          <p:cNvSpPr/>
          <p:nvPr/>
        </p:nvSpPr>
        <p:spPr>
          <a:xfrm>
            <a:off x="3611847" y="4424234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33" name="Diamond 132"/>
          <p:cNvSpPr/>
          <p:nvPr/>
        </p:nvSpPr>
        <p:spPr>
          <a:xfrm>
            <a:off x="4594415" y="1669366"/>
            <a:ext cx="1100819" cy="540434"/>
          </a:xfrm>
          <a:prstGeom prst="diamond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Diamond 133"/>
          <p:cNvSpPr/>
          <p:nvPr/>
        </p:nvSpPr>
        <p:spPr>
          <a:xfrm>
            <a:off x="4594415" y="5703657"/>
            <a:ext cx="1100819" cy="540434"/>
          </a:xfrm>
          <a:prstGeom prst="diamond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5" name="Straight Arrow Connector 134"/>
          <p:cNvCxnSpPr>
            <a:stCxn id="130" idx="2"/>
            <a:endCxn id="132" idx="0"/>
          </p:cNvCxnSpPr>
          <p:nvPr/>
        </p:nvCxnSpPr>
        <p:spPr>
          <a:xfrm flipH="1">
            <a:off x="4043903" y="4068301"/>
            <a:ext cx="597724" cy="35593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6" name="Straight Arrow Connector 135"/>
          <p:cNvCxnSpPr>
            <a:stCxn id="128" idx="2"/>
            <a:endCxn id="134" idx="3"/>
          </p:cNvCxnSpPr>
          <p:nvPr/>
        </p:nvCxnSpPr>
        <p:spPr>
          <a:xfrm>
            <a:off x="5564161" y="4691201"/>
            <a:ext cx="131073" cy="128267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4473301" y="4998509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cxnSp>
        <p:nvCxnSpPr>
          <p:cNvPr id="138" name="Straight Arrow Connector 137"/>
          <p:cNvCxnSpPr>
            <a:stCxn id="128" idx="2"/>
            <a:endCxn id="137" idx="0"/>
          </p:cNvCxnSpPr>
          <p:nvPr/>
        </p:nvCxnSpPr>
        <p:spPr>
          <a:xfrm flipH="1">
            <a:off x="4905357" y="4691201"/>
            <a:ext cx="658804" cy="30730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9" name="Straight Arrow Connector 138"/>
          <p:cNvCxnSpPr>
            <a:stCxn id="137" idx="2"/>
            <a:endCxn id="134" idx="0"/>
          </p:cNvCxnSpPr>
          <p:nvPr/>
        </p:nvCxnSpPr>
        <p:spPr>
          <a:xfrm>
            <a:off x="4905357" y="5348389"/>
            <a:ext cx="239468" cy="35526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0" name="Freeform 139"/>
          <p:cNvSpPr/>
          <p:nvPr/>
        </p:nvSpPr>
        <p:spPr>
          <a:xfrm>
            <a:off x="5695851" y="3209927"/>
            <a:ext cx="3174496" cy="2804761"/>
          </a:xfrm>
          <a:custGeom>
            <a:avLst/>
            <a:gdLst>
              <a:gd name="connsiteX0" fmla="*/ 748146 w 3174496"/>
              <a:gd name="connsiteY0" fmla="*/ 0 h 2804761"/>
              <a:gd name="connsiteX1" fmla="*/ 2299855 w 3174496"/>
              <a:gd name="connsiteY1" fmla="*/ 263237 h 2804761"/>
              <a:gd name="connsiteX2" fmla="*/ 3020291 w 3174496"/>
              <a:gd name="connsiteY2" fmla="*/ 942109 h 2804761"/>
              <a:gd name="connsiteX3" fmla="*/ 3103419 w 3174496"/>
              <a:gd name="connsiteY3" fmla="*/ 2022764 h 2804761"/>
              <a:gd name="connsiteX4" fmla="*/ 2175164 w 3174496"/>
              <a:gd name="connsiteY4" fmla="*/ 2576946 h 2804761"/>
              <a:gd name="connsiteX5" fmla="*/ 942109 w 3174496"/>
              <a:gd name="connsiteY5" fmla="*/ 2784764 h 2804761"/>
              <a:gd name="connsiteX6" fmla="*/ 0 w 3174496"/>
              <a:gd name="connsiteY6" fmla="*/ 2784764 h 280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4496" h="2804761">
                <a:moveTo>
                  <a:pt x="748146" y="0"/>
                </a:moveTo>
                <a:cubicBezTo>
                  <a:pt x="1334655" y="53109"/>
                  <a:pt x="1921164" y="106219"/>
                  <a:pt x="2299855" y="263237"/>
                </a:cubicBezTo>
                <a:cubicBezTo>
                  <a:pt x="2678546" y="420255"/>
                  <a:pt x="2886364" y="648855"/>
                  <a:pt x="3020291" y="942109"/>
                </a:cubicBezTo>
                <a:cubicBezTo>
                  <a:pt x="3154218" y="1235363"/>
                  <a:pt x="3244273" y="1750291"/>
                  <a:pt x="3103419" y="2022764"/>
                </a:cubicBezTo>
                <a:cubicBezTo>
                  <a:pt x="2962565" y="2295237"/>
                  <a:pt x="2535382" y="2449946"/>
                  <a:pt x="2175164" y="2576946"/>
                </a:cubicBezTo>
                <a:cubicBezTo>
                  <a:pt x="1814946" y="2703946"/>
                  <a:pt x="1304636" y="2750128"/>
                  <a:pt x="942109" y="2784764"/>
                </a:cubicBezTo>
                <a:cubicBezTo>
                  <a:pt x="579582" y="2819400"/>
                  <a:pt x="289791" y="2802082"/>
                  <a:pt x="0" y="2784764"/>
                </a:cubicBezTo>
              </a:path>
            </a:pathLst>
          </a:cu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6868539" y="3701277"/>
            <a:ext cx="1786645" cy="972780"/>
            <a:chOff x="6868539" y="3701277"/>
            <a:chExt cx="1786645" cy="972780"/>
          </a:xfrm>
        </p:grpSpPr>
        <p:sp>
          <p:nvSpPr>
            <p:cNvPr id="142" name="Rectangle 141"/>
            <p:cNvSpPr/>
            <p:nvPr/>
          </p:nvSpPr>
          <p:spPr>
            <a:xfrm>
              <a:off x="7791073" y="4324177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</a:p>
          </p:txBody>
        </p:sp>
        <p:cxnSp>
          <p:nvCxnSpPr>
            <p:cNvPr id="143" name="Straight Arrow Connector 142"/>
            <p:cNvCxnSpPr>
              <a:stCxn id="144" idx="2"/>
              <a:endCxn id="142" idx="0"/>
            </p:cNvCxnSpPr>
            <p:nvPr/>
          </p:nvCxnSpPr>
          <p:spPr>
            <a:xfrm>
              <a:off x="7300595" y="4051157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4" name="Rectangle 143"/>
            <p:cNvSpPr/>
            <p:nvPr/>
          </p:nvSpPr>
          <p:spPr>
            <a:xfrm>
              <a:off x="6868539" y="3701277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</a:p>
          </p:txBody>
        </p:sp>
      </p:grpSp>
      <p:cxnSp>
        <p:nvCxnSpPr>
          <p:cNvPr id="145" name="Straight Arrow Connector 144"/>
          <p:cNvCxnSpPr>
            <a:stCxn id="144" idx="2"/>
          </p:cNvCxnSpPr>
          <p:nvPr/>
        </p:nvCxnSpPr>
        <p:spPr>
          <a:xfrm flipH="1">
            <a:off x="6702871" y="4051157"/>
            <a:ext cx="597724" cy="35593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6" name="Straight Arrow Connector 145"/>
          <p:cNvCxnSpPr>
            <a:stCxn id="142" idx="2"/>
          </p:cNvCxnSpPr>
          <p:nvPr/>
        </p:nvCxnSpPr>
        <p:spPr>
          <a:xfrm flipH="1">
            <a:off x="7564325" y="4674057"/>
            <a:ext cx="658804" cy="30730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7" name="Straight Arrow Connector 146"/>
          <p:cNvCxnSpPr>
            <a:stCxn id="140" idx="0"/>
            <a:endCxn id="144" idx="0"/>
          </p:cNvCxnSpPr>
          <p:nvPr/>
        </p:nvCxnSpPr>
        <p:spPr>
          <a:xfrm>
            <a:off x="6443997" y="3209927"/>
            <a:ext cx="856598" cy="491350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8" name="Straight Arrow Connector 147"/>
          <p:cNvCxnSpPr>
            <a:endCxn id="134" idx="3"/>
          </p:cNvCxnSpPr>
          <p:nvPr/>
        </p:nvCxnSpPr>
        <p:spPr>
          <a:xfrm flipH="1">
            <a:off x="5695234" y="4756970"/>
            <a:ext cx="1007637" cy="1216904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9" name="Straight Arrow Connector 148"/>
          <p:cNvCxnSpPr>
            <a:endCxn id="134" idx="3"/>
          </p:cNvCxnSpPr>
          <p:nvPr/>
        </p:nvCxnSpPr>
        <p:spPr>
          <a:xfrm flipH="1">
            <a:off x="5695234" y="5331245"/>
            <a:ext cx="1869091" cy="64262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50" name="Freeform 149"/>
          <p:cNvSpPr/>
          <p:nvPr/>
        </p:nvSpPr>
        <p:spPr>
          <a:xfrm>
            <a:off x="5737415" y="4688900"/>
            <a:ext cx="2553891" cy="1282700"/>
          </a:xfrm>
          <a:custGeom>
            <a:avLst/>
            <a:gdLst>
              <a:gd name="connsiteX0" fmla="*/ 2514600 w 2553891"/>
              <a:gd name="connsiteY0" fmla="*/ 0 h 1282700"/>
              <a:gd name="connsiteX1" fmla="*/ 2476500 w 2553891"/>
              <a:gd name="connsiteY1" fmla="*/ 571500 h 1282700"/>
              <a:gd name="connsiteX2" fmla="*/ 1816100 w 2553891"/>
              <a:gd name="connsiteY2" fmla="*/ 977900 h 1282700"/>
              <a:gd name="connsiteX3" fmla="*/ 0 w 2553891"/>
              <a:gd name="connsiteY3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891" h="1282700">
                <a:moveTo>
                  <a:pt x="2514600" y="0"/>
                </a:moveTo>
                <a:cubicBezTo>
                  <a:pt x="2553758" y="204258"/>
                  <a:pt x="2592917" y="408517"/>
                  <a:pt x="2476500" y="571500"/>
                </a:cubicBezTo>
                <a:cubicBezTo>
                  <a:pt x="2360083" y="734483"/>
                  <a:pt x="2228850" y="859367"/>
                  <a:pt x="1816100" y="977900"/>
                </a:cubicBezTo>
                <a:cubicBezTo>
                  <a:pt x="1403350" y="1096433"/>
                  <a:pt x="701675" y="1189566"/>
                  <a:pt x="0" y="1282700"/>
                </a:cubicBezTo>
              </a:path>
            </a:pathLst>
          </a:cu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152400" y="3657600"/>
            <a:ext cx="2926379" cy="2554738"/>
            <a:chOff x="3056032" y="1727004"/>
            <a:chExt cx="5258500" cy="4590687"/>
          </a:xfrm>
        </p:grpSpPr>
        <p:sp>
          <p:nvSpPr>
            <p:cNvPr id="152" name="Rectangle 151"/>
            <p:cNvSpPr/>
            <p:nvPr/>
          </p:nvSpPr>
          <p:spPr>
            <a:xfrm>
              <a:off x="4156955" y="2571029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 cond1()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6290" y="4414921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</a:t>
              </a: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</p:txBody>
        </p:sp>
        <p:cxnSp>
          <p:nvCxnSpPr>
            <p:cNvPr id="154" name="Straight Arrow Connector 153"/>
            <p:cNvCxnSpPr>
              <a:stCxn id="162" idx="2"/>
              <a:endCxn id="152" idx="0"/>
            </p:cNvCxnSpPr>
            <p:nvPr/>
          </p:nvCxnSpPr>
          <p:spPr>
            <a:xfrm>
              <a:off x="4589010" y="2267438"/>
              <a:ext cx="1" cy="30359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5" name="Straight Arrow Connector 154"/>
            <p:cNvCxnSpPr>
              <a:stCxn id="152" idx="2"/>
              <a:endCxn id="159" idx="0"/>
            </p:cNvCxnSpPr>
            <p:nvPr/>
          </p:nvCxnSpPr>
          <p:spPr>
            <a:xfrm flipH="1">
              <a:off x="4085812" y="2920909"/>
              <a:ext cx="503199" cy="87111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6" name="Straight Arrow Connector 155"/>
            <p:cNvCxnSpPr>
              <a:stCxn id="159" idx="2"/>
              <a:endCxn id="153" idx="0"/>
            </p:cNvCxnSpPr>
            <p:nvPr/>
          </p:nvCxnSpPr>
          <p:spPr>
            <a:xfrm>
              <a:off x="4085812" y="4141901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7" name="Elbow Connector 45"/>
            <p:cNvCxnSpPr>
              <a:stCxn id="152" idx="2"/>
              <a:endCxn id="158" idx="0"/>
            </p:cNvCxnSpPr>
            <p:nvPr/>
          </p:nvCxnSpPr>
          <p:spPr>
            <a:xfrm>
              <a:off x="4589011" y="2920910"/>
              <a:ext cx="862606" cy="21122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8" name="Rectangle 157"/>
            <p:cNvSpPr/>
            <p:nvPr/>
          </p:nvSpPr>
          <p:spPr>
            <a:xfrm>
              <a:off x="5019561" y="3132131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cond2()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653756" y="3792021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60" name="Straight Arrow Connector 124"/>
            <p:cNvCxnSpPr>
              <a:stCxn id="161" idx="2"/>
              <a:endCxn id="163" idx="1"/>
            </p:cNvCxnSpPr>
            <p:nvPr/>
          </p:nvCxnSpPr>
          <p:spPr>
            <a:xfrm rot="16200000" flipH="1">
              <a:off x="3163464" y="5172338"/>
              <a:ext cx="1199760" cy="550512"/>
            </a:xfrm>
            <a:prstGeom prst="curvedConnector2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61" name="Rectangle 160"/>
            <p:cNvSpPr/>
            <p:nvPr/>
          </p:nvSpPr>
          <p:spPr>
            <a:xfrm>
              <a:off x="3056032" y="4497834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sp>
          <p:nvSpPr>
            <p:cNvPr id="162" name="Diamond 161"/>
            <p:cNvSpPr/>
            <p:nvPr/>
          </p:nvSpPr>
          <p:spPr>
            <a:xfrm>
              <a:off x="4038600" y="1727004"/>
              <a:ext cx="1100819" cy="540434"/>
            </a:xfrm>
            <a:prstGeom prst="diamond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3" name="Diamond 162"/>
            <p:cNvSpPr/>
            <p:nvPr/>
          </p:nvSpPr>
          <p:spPr>
            <a:xfrm>
              <a:off x="4038600" y="5777257"/>
              <a:ext cx="1100819" cy="540434"/>
            </a:xfrm>
            <a:prstGeom prst="diamond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64" name="Straight Arrow Connector 163"/>
            <p:cNvCxnSpPr>
              <a:stCxn id="159" idx="2"/>
              <a:endCxn id="161" idx="0"/>
            </p:cNvCxnSpPr>
            <p:nvPr/>
          </p:nvCxnSpPr>
          <p:spPr>
            <a:xfrm flipH="1">
              <a:off x="3488088" y="4141901"/>
              <a:ext cx="597724" cy="35593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153" idx="2"/>
              <a:endCxn id="163" idx="3"/>
            </p:cNvCxnSpPr>
            <p:nvPr/>
          </p:nvCxnSpPr>
          <p:spPr>
            <a:xfrm>
              <a:off x="5008346" y="4764801"/>
              <a:ext cx="131073" cy="128267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66" name="Rectangle 165"/>
            <p:cNvSpPr/>
            <p:nvPr/>
          </p:nvSpPr>
          <p:spPr>
            <a:xfrm>
              <a:off x="3917486" y="5072109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67" name="Straight Arrow Connector 166"/>
            <p:cNvCxnSpPr>
              <a:stCxn id="153" idx="2"/>
              <a:endCxn id="166" idx="0"/>
            </p:cNvCxnSpPr>
            <p:nvPr/>
          </p:nvCxnSpPr>
          <p:spPr>
            <a:xfrm flipH="1">
              <a:off x="4349542" y="4764801"/>
              <a:ext cx="658804" cy="30730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166" idx="2"/>
              <a:endCxn id="163" idx="0"/>
            </p:cNvCxnSpPr>
            <p:nvPr/>
          </p:nvCxnSpPr>
          <p:spPr>
            <a:xfrm>
              <a:off x="4349542" y="5421989"/>
              <a:ext cx="239468" cy="35526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69" name="Freeform 168"/>
            <p:cNvSpPr/>
            <p:nvPr/>
          </p:nvSpPr>
          <p:spPr>
            <a:xfrm>
              <a:off x="5140036" y="3283527"/>
              <a:ext cx="3174496" cy="2804761"/>
            </a:xfrm>
            <a:custGeom>
              <a:avLst/>
              <a:gdLst>
                <a:gd name="connsiteX0" fmla="*/ 748146 w 3174496"/>
                <a:gd name="connsiteY0" fmla="*/ 0 h 2804761"/>
                <a:gd name="connsiteX1" fmla="*/ 2299855 w 3174496"/>
                <a:gd name="connsiteY1" fmla="*/ 263237 h 2804761"/>
                <a:gd name="connsiteX2" fmla="*/ 3020291 w 3174496"/>
                <a:gd name="connsiteY2" fmla="*/ 942109 h 2804761"/>
                <a:gd name="connsiteX3" fmla="*/ 3103419 w 3174496"/>
                <a:gd name="connsiteY3" fmla="*/ 2022764 h 2804761"/>
                <a:gd name="connsiteX4" fmla="*/ 2175164 w 3174496"/>
                <a:gd name="connsiteY4" fmla="*/ 2576946 h 2804761"/>
                <a:gd name="connsiteX5" fmla="*/ 942109 w 3174496"/>
                <a:gd name="connsiteY5" fmla="*/ 2784764 h 2804761"/>
                <a:gd name="connsiteX6" fmla="*/ 0 w 3174496"/>
                <a:gd name="connsiteY6" fmla="*/ 2784764 h 280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4496" h="2804761">
                  <a:moveTo>
                    <a:pt x="748146" y="0"/>
                  </a:moveTo>
                  <a:cubicBezTo>
                    <a:pt x="1334655" y="53109"/>
                    <a:pt x="1921164" y="106219"/>
                    <a:pt x="2299855" y="263237"/>
                  </a:cubicBezTo>
                  <a:cubicBezTo>
                    <a:pt x="2678546" y="420255"/>
                    <a:pt x="2886364" y="648855"/>
                    <a:pt x="3020291" y="942109"/>
                  </a:cubicBezTo>
                  <a:cubicBezTo>
                    <a:pt x="3154218" y="1235363"/>
                    <a:pt x="3244273" y="1750291"/>
                    <a:pt x="3103419" y="2022764"/>
                  </a:cubicBezTo>
                  <a:cubicBezTo>
                    <a:pt x="2962565" y="2295237"/>
                    <a:pt x="2535382" y="2449946"/>
                    <a:pt x="2175164" y="2576946"/>
                  </a:cubicBezTo>
                  <a:cubicBezTo>
                    <a:pt x="1814946" y="2703946"/>
                    <a:pt x="1304636" y="2750128"/>
                    <a:pt x="942109" y="2784764"/>
                  </a:cubicBezTo>
                  <a:cubicBezTo>
                    <a:pt x="579582" y="2819400"/>
                    <a:pt x="289791" y="2802082"/>
                    <a:pt x="0" y="2784764"/>
                  </a:cubicBezTo>
                </a:path>
              </a:pathLst>
            </a:cu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7235258" y="4397777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</a:p>
          </p:txBody>
        </p:sp>
        <p:cxnSp>
          <p:nvCxnSpPr>
            <p:cNvPr id="171" name="Straight Arrow Connector 170"/>
            <p:cNvCxnSpPr>
              <a:stCxn id="172" idx="2"/>
              <a:endCxn id="170" idx="0"/>
            </p:cNvCxnSpPr>
            <p:nvPr/>
          </p:nvCxnSpPr>
          <p:spPr>
            <a:xfrm>
              <a:off x="6744780" y="4124757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72" name="Rectangle 171"/>
            <p:cNvSpPr/>
            <p:nvPr/>
          </p:nvSpPr>
          <p:spPr>
            <a:xfrm>
              <a:off x="6312724" y="3774877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715000" y="4480690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74" name="Straight Arrow Connector 173"/>
            <p:cNvCxnSpPr>
              <a:stCxn id="172" idx="2"/>
              <a:endCxn id="173" idx="0"/>
            </p:cNvCxnSpPr>
            <p:nvPr/>
          </p:nvCxnSpPr>
          <p:spPr>
            <a:xfrm flipH="1">
              <a:off x="6147056" y="4124757"/>
              <a:ext cx="597724" cy="35593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75" name="Rectangle 174"/>
            <p:cNvSpPr/>
            <p:nvPr/>
          </p:nvSpPr>
          <p:spPr>
            <a:xfrm>
              <a:off x="6576454" y="5054965"/>
              <a:ext cx="864111" cy="349880"/>
            </a:xfrm>
            <a:prstGeom prst="rect">
              <a:avLst/>
            </a:prstGeom>
            <a:solidFill>
              <a:srgbClr val="4F81BD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76" name="Straight Arrow Connector 175"/>
            <p:cNvCxnSpPr>
              <a:stCxn id="170" idx="2"/>
              <a:endCxn id="175" idx="0"/>
            </p:cNvCxnSpPr>
            <p:nvPr/>
          </p:nvCxnSpPr>
          <p:spPr>
            <a:xfrm flipH="1">
              <a:off x="7008510" y="4747657"/>
              <a:ext cx="658804" cy="307308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7" name="Straight Arrow Connector 176"/>
            <p:cNvCxnSpPr>
              <a:stCxn id="169" idx="0"/>
              <a:endCxn id="172" idx="0"/>
            </p:cNvCxnSpPr>
            <p:nvPr/>
          </p:nvCxnSpPr>
          <p:spPr>
            <a:xfrm>
              <a:off x="5888182" y="3283527"/>
              <a:ext cx="856598" cy="49135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8" name="Straight Arrow Connector 177"/>
            <p:cNvCxnSpPr>
              <a:stCxn id="173" idx="2"/>
              <a:endCxn id="163" idx="3"/>
            </p:cNvCxnSpPr>
            <p:nvPr/>
          </p:nvCxnSpPr>
          <p:spPr>
            <a:xfrm flipH="1">
              <a:off x="5139419" y="4830570"/>
              <a:ext cx="1007637" cy="1216904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9" name="Straight Arrow Connector 178"/>
            <p:cNvCxnSpPr>
              <a:stCxn id="175" idx="2"/>
              <a:endCxn id="163" idx="3"/>
            </p:cNvCxnSpPr>
            <p:nvPr/>
          </p:nvCxnSpPr>
          <p:spPr>
            <a:xfrm flipH="1">
              <a:off x="5139419" y="5404845"/>
              <a:ext cx="1869091" cy="64262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0" name="Freeform 179"/>
            <p:cNvSpPr/>
            <p:nvPr/>
          </p:nvSpPr>
          <p:spPr>
            <a:xfrm>
              <a:off x="5181600" y="4762500"/>
              <a:ext cx="2553891" cy="1282700"/>
            </a:xfrm>
            <a:custGeom>
              <a:avLst/>
              <a:gdLst>
                <a:gd name="connsiteX0" fmla="*/ 2514600 w 2553891"/>
                <a:gd name="connsiteY0" fmla="*/ 0 h 1282700"/>
                <a:gd name="connsiteX1" fmla="*/ 2476500 w 2553891"/>
                <a:gd name="connsiteY1" fmla="*/ 571500 h 1282700"/>
                <a:gd name="connsiteX2" fmla="*/ 1816100 w 2553891"/>
                <a:gd name="connsiteY2" fmla="*/ 977900 h 1282700"/>
                <a:gd name="connsiteX3" fmla="*/ 0 w 2553891"/>
                <a:gd name="connsiteY3" fmla="*/ 128270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3891" h="1282700">
                  <a:moveTo>
                    <a:pt x="2514600" y="0"/>
                  </a:moveTo>
                  <a:cubicBezTo>
                    <a:pt x="2553758" y="204258"/>
                    <a:pt x="2592917" y="408517"/>
                    <a:pt x="2476500" y="571500"/>
                  </a:cubicBezTo>
                  <a:cubicBezTo>
                    <a:pt x="2360083" y="734483"/>
                    <a:pt x="2228850" y="859367"/>
                    <a:pt x="1816100" y="977900"/>
                  </a:cubicBezTo>
                  <a:cubicBezTo>
                    <a:pt x="1403350" y="1096433"/>
                    <a:pt x="701675" y="1189566"/>
                    <a:pt x="0" y="1282700"/>
                  </a:cubicBezTo>
                </a:path>
              </a:pathLst>
            </a:cu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3493391" y="4323616"/>
            <a:ext cx="1101024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342714" y="4911920"/>
            <a:ext cx="1101024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608412" y="4424234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469866" y="4998509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096315" y="4617776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cxnSp>
        <p:nvCxnSpPr>
          <p:cNvPr id="186" name="Straight Arrow Connector 185"/>
          <p:cNvCxnSpPr>
            <a:stCxn id="130" idx="2"/>
            <a:endCxn id="185" idx="0"/>
          </p:cNvCxnSpPr>
          <p:nvPr/>
        </p:nvCxnSpPr>
        <p:spPr>
          <a:xfrm flipH="1">
            <a:off x="4528371" y="4068301"/>
            <a:ext cx="113256" cy="549475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187" name="Straight Arrow Connector 186"/>
          <p:cNvCxnSpPr>
            <a:stCxn id="185" idx="2"/>
            <a:endCxn id="134" idx="1"/>
          </p:cNvCxnSpPr>
          <p:nvPr/>
        </p:nvCxnSpPr>
        <p:spPr>
          <a:xfrm>
            <a:off x="4528371" y="4967656"/>
            <a:ext cx="66044" cy="1006218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sp>
        <p:nvSpPr>
          <p:cNvPr id="188" name="Rectangle 187"/>
          <p:cNvSpPr/>
          <p:nvPr/>
        </p:nvSpPr>
        <p:spPr>
          <a:xfrm>
            <a:off x="6352879" y="4402611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7214333" y="4976886"/>
            <a:ext cx="864111" cy="349880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6234423" y="4301993"/>
            <a:ext cx="1101024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7083746" y="4890297"/>
            <a:ext cx="1101024" cy="551116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6349444" y="4402611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10898" y="4976886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6837347" y="4596153"/>
            <a:ext cx="864111" cy="349880"/>
          </a:xfrm>
          <a:prstGeom prst="rect">
            <a:avLst/>
          </a:prstGeom>
          <a:solidFill>
            <a:srgbClr val="B17F43"/>
          </a:solidFill>
          <a:ln w="28575" cap="flat" cmpd="sng" algn="ctr">
            <a:solidFill>
              <a:srgbClr val="C8A37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</a:t>
            </a:r>
          </a:p>
        </p:txBody>
      </p:sp>
      <p:cxnSp>
        <p:nvCxnSpPr>
          <p:cNvPr id="195" name="Straight Arrow Connector 194"/>
          <p:cNvCxnSpPr>
            <a:stCxn id="144" idx="2"/>
            <a:endCxn id="194" idx="0"/>
          </p:cNvCxnSpPr>
          <p:nvPr/>
        </p:nvCxnSpPr>
        <p:spPr>
          <a:xfrm flipH="1">
            <a:off x="7269403" y="4051157"/>
            <a:ext cx="31192" cy="544996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196" name="Straight Arrow Connector 195"/>
          <p:cNvCxnSpPr>
            <a:stCxn id="142" idx="2"/>
            <a:endCxn id="194" idx="3"/>
          </p:cNvCxnSpPr>
          <p:nvPr/>
        </p:nvCxnSpPr>
        <p:spPr>
          <a:xfrm flipH="1">
            <a:off x="7701458" y="4674057"/>
            <a:ext cx="521671" cy="97036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197" name="Straight Arrow Connector 196"/>
          <p:cNvCxnSpPr>
            <a:stCxn id="194" idx="2"/>
            <a:endCxn id="150" idx="3"/>
          </p:cNvCxnSpPr>
          <p:nvPr/>
        </p:nvCxnSpPr>
        <p:spPr>
          <a:xfrm flipH="1">
            <a:off x="5737415" y="4946033"/>
            <a:ext cx="1531988" cy="1025567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198" name="Straight Arrow Connector 197"/>
          <p:cNvCxnSpPr>
            <a:stCxn id="128" idx="1"/>
            <a:endCxn id="185" idx="0"/>
          </p:cNvCxnSpPr>
          <p:nvPr/>
        </p:nvCxnSpPr>
        <p:spPr>
          <a:xfrm flipH="1">
            <a:off x="4528371" y="4516261"/>
            <a:ext cx="603734" cy="101515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sp>
        <p:nvSpPr>
          <p:cNvPr id="199" name="Rectangle 198"/>
          <p:cNvSpPr/>
          <p:nvPr/>
        </p:nvSpPr>
        <p:spPr>
          <a:xfrm>
            <a:off x="3804332" y="3617802"/>
            <a:ext cx="2304367" cy="1457899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6482074" y="3573043"/>
            <a:ext cx="2304367" cy="1457899"/>
          </a:xfrm>
          <a:prstGeom prst="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1" name="Group 200"/>
          <p:cNvGrpSpPr/>
          <p:nvPr/>
        </p:nvGrpSpPr>
        <p:grpSpPr>
          <a:xfrm>
            <a:off x="4209571" y="3718421"/>
            <a:ext cx="1786645" cy="972780"/>
            <a:chOff x="1501070" y="1995754"/>
            <a:chExt cx="1786645" cy="972780"/>
          </a:xfrm>
        </p:grpSpPr>
        <p:sp>
          <p:nvSpPr>
            <p:cNvPr id="202" name="Rectangle 201"/>
            <p:cNvSpPr/>
            <p:nvPr/>
          </p:nvSpPr>
          <p:spPr>
            <a:xfrm>
              <a:off x="2423604" y="261865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</p:txBody>
        </p:sp>
        <p:cxnSp>
          <p:nvCxnSpPr>
            <p:cNvPr id="203" name="Straight Arrow Connector 202"/>
            <p:cNvCxnSpPr>
              <a:stCxn id="204" idx="2"/>
              <a:endCxn id="202" idx="0"/>
            </p:cNvCxnSpPr>
            <p:nvPr/>
          </p:nvCxnSpPr>
          <p:spPr>
            <a:xfrm>
              <a:off x="1933126" y="2345634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sp>
          <p:nvSpPr>
            <p:cNvPr id="204" name="Rectangle 203"/>
            <p:cNvSpPr/>
            <p:nvPr/>
          </p:nvSpPr>
          <p:spPr>
            <a:xfrm>
              <a:off x="1501070" y="1995754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6868539" y="3701277"/>
            <a:ext cx="1786645" cy="972780"/>
            <a:chOff x="1827228" y="2088468"/>
            <a:chExt cx="1786645" cy="972780"/>
          </a:xfrm>
        </p:grpSpPr>
        <p:sp>
          <p:nvSpPr>
            <p:cNvPr id="206" name="Rectangle 205"/>
            <p:cNvSpPr/>
            <p:nvPr/>
          </p:nvSpPr>
          <p:spPr>
            <a:xfrm>
              <a:off x="2749762" y="2711368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</a:p>
          </p:txBody>
        </p:sp>
        <p:cxnSp>
          <p:nvCxnSpPr>
            <p:cNvPr id="207" name="Straight Arrow Connector 206"/>
            <p:cNvCxnSpPr>
              <a:stCxn id="208" idx="2"/>
              <a:endCxn id="206" idx="0"/>
            </p:cNvCxnSpPr>
            <p:nvPr/>
          </p:nvCxnSpPr>
          <p:spPr>
            <a:xfrm>
              <a:off x="2259284" y="2438348"/>
              <a:ext cx="922534" cy="273020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sp>
          <p:nvSpPr>
            <p:cNvPr id="208" name="Rectangle 207"/>
            <p:cNvSpPr/>
            <p:nvPr/>
          </p:nvSpPr>
          <p:spPr>
            <a:xfrm>
              <a:off x="1827228" y="2088468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90133" y="3739997"/>
            <a:ext cx="1817837" cy="1244756"/>
            <a:chOff x="6598587" y="1420490"/>
            <a:chExt cx="1817837" cy="1244756"/>
          </a:xfrm>
        </p:grpSpPr>
        <p:sp>
          <p:nvSpPr>
            <p:cNvPr id="210" name="Rectangle 209"/>
            <p:cNvSpPr/>
            <p:nvPr/>
          </p:nvSpPr>
          <p:spPr>
            <a:xfrm>
              <a:off x="6598587" y="2315366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211" name="Straight Arrow Connector 210"/>
            <p:cNvCxnSpPr>
              <a:endCxn id="210" idx="0"/>
            </p:cNvCxnSpPr>
            <p:nvPr/>
          </p:nvCxnSpPr>
          <p:spPr>
            <a:xfrm flipH="1">
              <a:off x="7030643" y="1770370"/>
              <a:ext cx="31192" cy="54499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cxnSp>
          <p:nvCxnSpPr>
            <p:cNvPr id="212" name="Straight Arrow Connector 211"/>
            <p:cNvCxnSpPr>
              <a:endCxn id="210" idx="3"/>
            </p:cNvCxnSpPr>
            <p:nvPr/>
          </p:nvCxnSpPr>
          <p:spPr>
            <a:xfrm flipH="1">
              <a:off x="7462698" y="2393270"/>
              <a:ext cx="521671" cy="9703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grpSp>
          <p:nvGrpSpPr>
            <p:cNvPr id="213" name="Group 172"/>
            <p:cNvGrpSpPr/>
            <p:nvPr/>
          </p:nvGrpSpPr>
          <p:grpSpPr>
            <a:xfrm>
              <a:off x="6629779" y="1420490"/>
              <a:ext cx="1786645" cy="972780"/>
              <a:chOff x="1827228" y="2088468"/>
              <a:chExt cx="1786645" cy="972780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2749762" y="27113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B4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cond4()</a:t>
                </a:r>
              </a:p>
            </p:txBody>
          </p:sp>
          <p:cxnSp>
            <p:nvCxnSpPr>
              <p:cNvPr id="215" name="Straight Arrow Connector 214"/>
              <p:cNvCxnSpPr>
                <a:stCxn id="216" idx="2"/>
                <a:endCxn id="214" idx="0"/>
              </p:cNvCxnSpPr>
              <p:nvPr/>
            </p:nvCxnSpPr>
            <p:spPr>
              <a:xfrm>
                <a:off x="2259284" y="2438348"/>
                <a:ext cx="922534" cy="27302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B17F43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16" name="Rectangle 215"/>
              <p:cNvSpPr/>
              <p:nvPr/>
            </p:nvSpPr>
            <p:spPr>
              <a:xfrm>
                <a:off x="1827228" y="20884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B3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cond3()</a:t>
                </a: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6840243" y="3706592"/>
            <a:ext cx="1817837" cy="1244756"/>
            <a:chOff x="6598587" y="1420490"/>
            <a:chExt cx="1817837" cy="1244756"/>
          </a:xfrm>
        </p:grpSpPr>
        <p:sp>
          <p:nvSpPr>
            <p:cNvPr id="218" name="Rectangle 217"/>
            <p:cNvSpPr/>
            <p:nvPr/>
          </p:nvSpPr>
          <p:spPr>
            <a:xfrm>
              <a:off x="6598587" y="2315366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219" name="Straight Arrow Connector 218"/>
            <p:cNvCxnSpPr>
              <a:endCxn id="218" idx="0"/>
            </p:cNvCxnSpPr>
            <p:nvPr/>
          </p:nvCxnSpPr>
          <p:spPr>
            <a:xfrm flipH="1">
              <a:off x="7030643" y="1770370"/>
              <a:ext cx="31192" cy="54499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cxnSp>
          <p:nvCxnSpPr>
            <p:cNvPr id="220" name="Straight Arrow Connector 219"/>
            <p:cNvCxnSpPr>
              <a:endCxn id="218" idx="3"/>
            </p:cNvCxnSpPr>
            <p:nvPr/>
          </p:nvCxnSpPr>
          <p:spPr>
            <a:xfrm flipH="1">
              <a:off x="7462698" y="2393270"/>
              <a:ext cx="521671" cy="9703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grpSp>
          <p:nvGrpSpPr>
            <p:cNvPr id="221" name="Group 180"/>
            <p:cNvGrpSpPr/>
            <p:nvPr/>
          </p:nvGrpSpPr>
          <p:grpSpPr>
            <a:xfrm>
              <a:off x="6629779" y="1420490"/>
              <a:ext cx="1786645" cy="972780"/>
              <a:chOff x="1827228" y="2088468"/>
              <a:chExt cx="1786645" cy="972780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2749762" y="27113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B4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cond4()</a:t>
                </a:r>
              </a:p>
            </p:txBody>
          </p:sp>
          <p:cxnSp>
            <p:nvCxnSpPr>
              <p:cNvPr id="223" name="Straight Arrow Connector 222"/>
              <p:cNvCxnSpPr>
                <a:stCxn id="224" idx="2"/>
                <a:endCxn id="222" idx="0"/>
              </p:cNvCxnSpPr>
              <p:nvPr/>
            </p:nvCxnSpPr>
            <p:spPr>
              <a:xfrm>
                <a:off x="2259284" y="2438348"/>
                <a:ext cx="922534" cy="27302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B17F43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24" name="Rectangle 223"/>
              <p:cNvSpPr/>
              <p:nvPr/>
            </p:nvSpPr>
            <p:spPr>
              <a:xfrm>
                <a:off x="1827228" y="20884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B3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cond3()</a:t>
                </a:r>
              </a:p>
            </p:txBody>
          </p:sp>
        </p:grpSp>
      </p:grpSp>
      <p:grpSp>
        <p:nvGrpSpPr>
          <p:cNvPr id="225" name="Group 224"/>
          <p:cNvGrpSpPr/>
          <p:nvPr/>
        </p:nvGrpSpPr>
        <p:grpSpPr>
          <a:xfrm>
            <a:off x="4164763" y="3732130"/>
            <a:ext cx="1817837" cy="1244756"/>
            <a:chOff x="6598587" y="1420490"/>
            <a:chExt cx="1817837" cy="1244756"/>
          </a:xfrm>
        </p:grpSpPr>
        <p:sp>
          <p:nvSpPr>
            <p:cNvPr id="226" name="Rectangle 225"/>
            <p:cNvSpPr/>
            <p:nvPr/>
          </p:nvSpPr>
          <p:spPr>
            <a:xfrm>
              <a:off x="6598587" y="2315366"/>
              <a:ext cx="864111" cy="349880"/>
            </a:xfrm>
            <a:prstGeom prst="rect">
              <a:avLst/>
            </a:prstGeom>
            <a:solidFill>
              <a:srgbClr val="B17F43"/>
            </a:solidFill>
            <a:ln w="28575" cap="flat" cmpd="sng" algn="ctr">
              <a:solidFill>
                <a:srgbClr val="C8A37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227" name="Straight Arrow Connector 226"/>
            <p:cNvCxnSpPr>
              <a:endCxn id="226" idx="0"/>
            </p:cNvCxnSpPr>
            <p:nvPr/>
          </p:nvCxnSpPr>
          <p:spPr>
            <a:xfrm flipH="1">
              <a:off x="7030643" y="1770370"/>
              <a:ext cx="31192" cy="54499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cxnSp>
          <p:nvCxnSpPr>
            <p:cNvPr id="228" name="Straight Arrow Connector 227"/>
            <p:cNvCxnSpPr>
              <a:endCxn id="226" idx="3"/>
            </p:cNvCxnSpPr>
            <p:nvPr/>
          </p:nvCxnSpPr>
          <p:spPr>
            <a:xfrm flipH="1">
              <a:off x="7462698" y="2393270"/>
              <a:ext cx="521671" cy="97036"/>
            </a:xfrm>
            <a:prstGeom prst="straightConnector1">
              <a:avLst/>
            </a:prstGeom>
            <a:noFill/>
            <a:ln w="28575" cap="flat" cmpd="sng" algn="ctr">
              <a:solidFill>
                <a:srgbClr val="B17F43"/>
              </a:solidFill>
              <a:prstDash val="solid"/>
              <a:tailEnd type="arrow"/>
            </a:ln>
            <a:effectLst/>
          </p:spPr>
        </p:cxnSp>
        <p:grpSp>
          <p:nvGrpSpPr>
            <p:cNvPr id="229" name="Group 188"/>
            <p:cNvGrpSpPr/>
            <p:nvPr/>
          </p:nvGrpSpPr>
          <p:grpSpPr>
            <a:xfrm>
              <a:off x="6629779" y="1420490"/>
              <a:ext cx="1786645" cy="972780"/>
              <a:chOff x="1827228" y="2088468"/>
              <a:chExt cx="1786645" cy="972780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749762" y="27113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B4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cond4()</a:t>
                </a:r>
              </a:p>
            </p:txBody>
          </p:sp>
          <p:cxnSp>
            <p:nvCxnSpPr>
              <p:cNvPr id="231" name="Straight Arrow Connector 230"/>
              <p:cNvCxnSpPr>
                <a:stCxn id="232" idx="2"/>
                <a:endCxn id="230" idx="0"/>
              </p:cNvCxnSpPr>
              <p:nvPr/>
            </p:nvCxnSpPr>
            <p:spPr>
              <a:xfrm>
                <a:off x="2259284" y="2438348"/>
                <a:ext cx="922534" cy="27302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B17F43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32" name="Rectangle 231"/>
              <p:cNvSpPr/>
              <p:nvPr/>
            </p:nvSpPr>
            <p:spPr>
              <a:xfrm>
                <a:off x="1827228" y="2088468"/>
                <a:ext cx="864111" cy="349880"/>
              </a:xfrm>
              <a:prstGeom prst="rect">
                <a:avLst/>
              </a:prstGeom>
              <a:solidFill>
                <a:srgbClr val="B17F43"/>
              </a:solidFill>
              <a:ln w="28575" cap="flat" cmpd="sng" algn="ctr">
                <a:solidFill>
                  <a:srgbClr val="C8A376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B3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bra cond3()</a:t>
                </a:r>
              </a:p>
            </p:txBody>
          </p:sp>
        </p:grpSp>
      </p:grpSp>
      <p:cxnSp>
        <p:nvCxnSpPr>
          <p:cNvPr id="233" name="Straight Arrow Connector 232"/>
          <p:cNvCxnSpPr>
            <a:stCxn id="122" idx="2"/>
            <a:endCxn id="216" idx="0"/>
          </p:cNvCxnSpPr>
          <p:nvPr/>
        </p:nvCxnSpPr>
        <p:spPr>
          <a:xfrm>
            <a:off x="5144826" y="2847309"/>
            <a:ext cx="608555" cy="892688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234" name="Straight Arrow Connector 233"/>
          <p:cNvCxnSpPr>
            <a:stCxn id="126" idx="2"/>
            <a:endCxn id="216" idx="0"/>
          </p:cNvCxnSpPr>
          <p:nvPr/>
        </p:nvCxnSpPr>
        <p:spPr>
          <a:xfrm flipH="1">
            <a:off x="5753381" y="3408411"/>
            <a:ext cx="254051" cy="331586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235" name="Straight Arrow Connector 234"/>
          <p:cNvCxnSpPr>
            <a:stCxn id="210" idx="2"/>
            <a:endCxn id="134" idx="0"/>
          </p:cNvCxnSpPr>
          <p:nvPr/>
        </p:nvCxnSpPr>
        <p:spPr>
          <a:xfrm flipH="1">
            <a:off x="5144825" y="4984753"/>
            <a:ext cx="577364" cy="718904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cxnSp>
        <p:nvCxnSpPr>
          <p:cNvPr id="236" name="Straight Arrow Connector 235"/>
          <p:cNvCxnSpPr>
            <a:stCxn id="192" idx="2"/>
            <a:endCxn id="134" idx="0"/>
          </p:cNvCxnSpPr>
          <p:nvPr/>
        </p:nvCxnSpPr>
        <p:spPr>
          <a:xfrm flipH="1">
            <a:off x="5144825" y="4752491"/>
            <a:ext cx="1636675" cy="951166"/>
          </a:xfrm>
          <a:prstGeom prst="straightConnector1">
            <a:avLst/>
          </a:prstGeom>
          <a:noFill/>
          <a:ln w="28575" cap="flat" cmpd="sng" algn="ctr">
            <a:solidFill>
              <a:srgbClr val="B17F43"/>
            </a:solidFill>
            <a:prstDash val="soli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1447800" y="1021837"/>
            <a:ext cx="2286000" cy="2893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(cond1() ) {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if (cond2()) {</a:t>
            </a:r>
          </a:p>
          <a:p>
            <a:r>
              <a:rPr lang="en-US" sz="1400" dirty="0" smtClean="0"/>
              <a:t>        if (cond3()) {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……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} </a:t>
            </a:r>
            <a:r>
              <a:rPr lang="en-US" sz="1400" dirty="0" err="1" smtClean="0"/>
              <a:t>elseif</a:t>
            </a:r>
            <a:r>
              <a:rPr lang="en-US" sz="1400" dirty="0" smtClean="0"/>
              <a:t> (cond4()) {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……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}</a:t>
            </a:r>
            <a:endParaRPr lang="en-US" sz="1400" dirty="0"/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 </a:t>
            </a:r>
            <a:r>
              <a:rPr lang="en-US" sz="1400" dirty="0" err="1" smtClean="0"/>
              <a:t>elseif</a:t>
            </a:r>
            <a:r>
              <a:rPr lang="en-US" sz="1400" dirty="0" smtClean="0"/>
              <a:t> </a:t>
            </a:r>
            <a:r>
              <a:rPr lang="en-US" sz="1400" dirty="0"/>
              <a:t>(cond3()) {</a:t>
            </a:r>
          </a:p>
          <a:p>
            <a:r>
              <a:rPr lang="en-US" sz="1400" dirty="0" smtClean="0"/>
              <a:t>    ……</a:t>
            </a:r>
            <a:endParaRPr lang="en-US" sz="1400" dirty="0"/>
          </a:p>
          <a:p>
            <a:r>
              <a:rPr lang="en-US" sz="1400" dirty="0" smtClean="0"/>
              <a:t>} </a:t>
            </a:r>
            <a:r>
              <a:rPr lang="en-US" sz="1400" dirty="0" err="1"/>
              <a:t>elseif</a:t>
            </a:r>
            <a:r>
              <a:rPr lang="en-US" sz="1400" dirty="0"/>
              <a:t> (cond4())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……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2107" y="1576082"/>
            <a:ext cx="277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Find identical nodes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Merge these nodes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0800000">
            <a:off x="757535" y="1219200"/>
            <a:ext cx="461665" cy="1879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Inefficient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05208 0.02847 " pathEditMode="relative" rAng="0" ptsTypes="AA">
                                      <p:cBhvr>
                                        <p:cTn id="31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14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0.03958 -0.05209 " pathEditMode="relative" rAng="0" ptsTypes="AA">
                                      <p:cBhvr>
                                        <p:cTn id="33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2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05208 0.02847 " pathEditMode="relative" rAng="0" ptsTypes="AA">
                                      <p:cBhvr>
                                        <p:cTn id="88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14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0.03958 -0.05209 " pathEditMode="relative" rAng="0" ptsTypes="AA">
                                      <p:cBhvr>
                                        <p:cTn id="90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2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5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16737 0.01019 " pathEditMode="relative" rAng="0" ptsTypes="AA">
                                      <p:cBhvr>
                                        <p:cTn id="16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50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12431 0.00278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750"/>
                            </p:stCondLst>
                            <p:childTnLst>
                              <p:par>
                                <p:cTn id="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2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7" grpId="0" animBg="1"/>
      <p:bldP spid="150" grpId="0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8" grpId="0" animBg="1"/>
      <p:bldP spid="189" grpId="0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9" grpId="0" animBg="1"/>
      <p:bldP spid="199" grpId="1" animBg="1"/>
      <p:bldP spid="200" grpId="0" animBg="1"/>
      <p:bldP spid="200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Questions?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zh-CN" dirty="0" smtClean="0">
                <a:ea typeface="ＭＳ Ｐゴシック" pitchFamily="34" charset="-128"/>
              </a:rPr>
              <a:t>Contact Us:</a:t>
            </a:r>
          </a:p>
          <a:p>
            <a:pPr algn="ctr"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pPr algn="ctr"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pPr algn="ctr">
              <a:buNone/>
            </a:pPr>
            <a:r>
              <a:rPr lang="pt-BR" dirty="0" smtClean="0"/>
              <a:t>{hwu36, gregory.diamos, sli, sudha}@gatech.edu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Download GPU Ocelot</a:t>
            </a:r>
          </a:p>
          <a:p>
            <a:pPr algn="ctr">
              <a:buNone/>
            </a:pPr>
            <a:r>
              <a:rPr lang="pt-BR" dirty="0" smtClean="0"/>
              <a:t>http://code.google.com/p/gpuocelot/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en-US" altLang="zh-CN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Assesses the occurrence of unstructured control flow in several GPU benchmark suites</a:t>
            </a:r>
          </a:p>
          <a:p>
            <a:endParaRPr lang="en-US" sz="2400" dirty="0" smtClean="0">
              <a:solidFill>
                <a:schemeClr val="tx1">
                  <a:lumMod val="40000"/>
                  <a:lumOff val="60000"/>
                </a:schemeClr>
              </a:solidFill>
              <a:cs typeface="+mn-cs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Establishes that unstructured control flow can degrade performance in cases that do occur in real applications.</a:t>
            </a:r>
          </a:p>
          <a:p>
            <a:endParaRPr lang="en-US" sz="2400" dirty="0" smtClean="0">
              <a:solidFill>
                <a:srgbClr val="000000"/>
              </a:solidFill>
              <a:cs typeface="+mn-cs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Implements an unstructured control flow to a structured control flow compiler transformation.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Research the impact of unstructured control flow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Execution portability via dynamic translation</a:t>
            </a:r>
          </a:p>
          <a:p>
            <a:pPr lvl="1">
              <a:buNone/>
            </a:pPr>
            <a:endParaRPr lang="en-US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Introduction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ea typeface="ＭＳ Ｐゴシック" pitchFamily="34" charset="-128"/>
              </a:rPr>
              <a:t>GPU Control Flow Support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Control Flow Transformations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Experimental Evaluation </a:t>
            </a:r>
          </a:p>
          <a:p>
            <a:pPr>
              <a:buFont typeface="Wingdings" pitchFamily="2" charset="2"/>
              <a:buNone/>
            </a:pPr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dirty="0" smtClean="0">
                <a:ea typeface="ＭＳ Ｐゴシック" pitchFamily="34" charset="-128"/>
              </a:rPr>
              <a:t>Conclusions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Structured/Unstructured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Control Flow has a single entry and a single exit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Unstructured Control Flow has multiple entries or exits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3048000"/>
            <a:ext cx="762000" cy="381000"/>
          </a:xfrm>
          <a:prstGeom prst="rect">
            <a:avLst/>
          </a:prstGeom>
          <a:noFill/>
          <a:ln w="19050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0" name="Diamond 9"/>
          <p:cNvSpPr/>
          <p:nvPr/>
        </p:nvSpPr>
        <p:spPr bwMode="auto">
          <a:xfrm>
            <a:off x="914400" y="3810000"/>
            <a:ext cx="1143000" cy="6096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rPr>
              <a:t>Exit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981200" y="3048000"/>
            <a:ext cx="762000" cy="381000"/>
          </a:xfrm>
          <a:prstGeom prst="rect">
            <a:avLst/>
          </a:prstGeom>
          <a:noFill/>
          <a:ln w="19050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9" name="Diamond 8"/>
          <p:cNvSpPr/>
          <p:nvPr/>
        </p:nvSpPr>
        <p:spPr bwMode="auto">
          <a:xfrm>
            <a:off x="914400" y="2057400"/>
            <a:ext cx="1143000" cy="6096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rPr>
              <a:t>Entry</a:t>
            </a:r>
          </a:p>
        </p:txBody>
      </p:sp>
      <p:cxnSp>
        <p:nvCxnSpPr>
          <p:cNvPr id="30" name="Straight Arrow Connector 29"/>
          <p:cNvCxnSpPr>
            <a:stCxn id="9" idx="2"/>
          </p:cNvCxnSpPr>
          <p:nvPr/>
        </p:nvCxnSpPr>
        <p:spPr bwMode="auto">
          <a:xfrm rot="5400000">
            <a:off x="857250" y="2419350"/>
            <a:ext cx="381000" cy="87630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2"/>
            <a:endCxn id="11" idx="0"/>
          </p:cNvCxnSpPr>
          <p:nvPr/>
        </p:nvCxnSpPr>
        <p:spPr bwMode="auto">
          <a:xfrm rot="16200000" flipH="1">
            <a:off x="1733550" y="2419350"/>
            <a:ext cx="381000" cy="87630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" idx="2"/>
            <a:endCxn id="10" idx="0"/>
          </p:cNvCxnSpPr>
          <p:nvPr/>
        </p:nvCxnSpPr>
        <p:spPr bwMode="auto">
          <a:xfrm rot="16200000" flipH="1">
            <a:off x="895350" y="3219450"/>
            <a:ext cx="381000" cy="80010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1" idx="2"/>
            <a:endCxn id="10" idx="0"/>
          </p:cNvCxnSpPr>
          <p:nvPr/>
        </p:nvCxnSpPr>
        <p:spPr bwMode="auto">
          <a:xfrm rot="5400000">
            <a:off x="1733550" y="3181350"/>
            <a:ext cx="381000" cy="87630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38200" y="4964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52" name="Diamond 51"/>
          <p:cNvSpPr/>
          <p:nvPr/>
        </p:nvSpPr>
        <p:spPr bwMode="auto">
          <a:xfrm>
            <a:off x="3810000" y="2590800"/>
            <a:ext cx="1143000" cy="6096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rPr>
              <a:t>Entry/Exit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16200000" flipH="1" flipV="1">
            <a:off x="4076700" y="3504405"/>
            <a:ext cx="609600" cy="1588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3962400" y="3810000"/>
            <a:ext cx="838200" cy="381000"/>
          </a:xfrm>
          <a:prstGeom prst="rect">
            <a:avLst/>
          </a:prstGeom>
          <a:noFill/>
          <a:ln w="19050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 rot="426788">
            <a:off x="3039383" y="2875708"/>
            <a:ext cx="981075" cy="1152525"/>
          </a:xfrm>
          <a:custGeom>
            <a:avLst/>
            <a:gdLst>
              <a:gd name="connsiteX0" fmla="*/ 468312 w 468312"/>
              <a:gd name="connsiteY0" fmla="*/ 1152525 h 1152525"/>
              <a:gd name="connsiteX1" fmla="*/ 344487 w 468312"/>
              <a:gd name="connsiteY1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312" h="1152525">
                <a:moveTo>
                  <a:pt x="468312" y="1152525"/>
                </a:moveTo>
                <a:cubicBezTo>
                  <a:pt x="234156" y="970756"/>
                  <a:pt x="0" y="788987"/>
                  <a:pt x="344487" y="0"/>
                </a:cubicBezTo>
              </a:path>
            </a:pathLst>
          </a:cu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stCxn id="52" idx="3"/>
          </p:cNvCxnSpPr>
          <p:nvPr/>
        </p:nvCxnSpPr>
        <p:spPr bwMode="auto">
          <a:xfrm>
            <a:off x="4953000" y="2895600"/>
            <a:ext cx="381000" cy="1588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16200000" flipH="1">
            <a:off x="4076700" y="2285206"/>
            <a:ext cx="609600" cy="1588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401269" y="4936958"/>
            <a:ext cx="221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for-loop</a:t>
            </a:r>
            <a:r>
              <a:rPr lang="en-US" dirty="0" smtClean="0"/>
              <a:t>/while-loop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8580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do-while-loop</a:t>
            </a:r>
            <a:endParaRPr lang="en-US" dirty="0"/>
          </a:p>
        </p:txBody>
      </p:sp>
      <p:sp>
        <p:nvSpPr>
          <p:cNvPr id="99" name="Diamond 98"/>
          <p:cNvSpPr/>
          <p:nvPr/>
        </p:nvSpPr>
        <p:spPr bwMode="auto">
          <a:xfrm>
            <a:off x="7070467" y="2473960"/>
            <a:ext cx="1159133" cy="5689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rPr>
              <a:t>Entry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 rot="16200000" flipH="1" flipV="1">
            <a:off x="7365554" y="3326594"/>
            <a:ext cx="568960" cy="161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Freeform 101"/>
          <p:cNvSpPr/>
          <p:nvPr/>
        </p:nvSpPr>
        <p:spPr bwMode="auto">
          <a:xfrm rot="841971">
            <a:off x="6367601" y="2705721"/>
            <a:ext cx="905534" cy="1086911"/>
          </a:xfrm>
          <a:custGeom>
            <a:avLst/>
            <a:gdLst>
              <a:gd name="connsiteX0" fmla="*/ 468312 w 468312"/>
              <a:gd name="connsiteY0" fmla="*/ 1152525 h 1152525"/>
              <a:gd name="connsiteX1" fmla="*/ 344487 w 468312"/>
              <a:gd name="connsiteY1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312" h="1152525">
                <a:moveTo>
                  <a:pt x="468312" y="1152525"/>
                </a:moveTo>
                <a:cubicBezTo>
                  <a:pt x="234156" y="970756"/>
                  <a:pt x="0" y="788987"/>
                  <a:pt x="344487" y="0"/>
                </a:cubicBezTo>
              </a:path>
            </a:pathLst>
          </a:cu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16200000" flipH="1">
            <a:off x="7365554" y="2188675"/>
            <a:ext cx="568960" cy="161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Diamond 106"/>
          <p:cNvSpPr/>
          <p:nvPr/>
        </p:nvSpPr>
        <p:spPr bwMode="auto">
          <a:xfrm>
            <a:off x="7086600" y="3622040"/>
            <a:ext cx="1159133" cy="5689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rPr>
              <a:t>Exit</a:t>
            </a: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16200000" flipH="1" flipV="1">
            <a:off x="7365554" y="4515315"/>
            <a:ext cx="568960" cy="1610"/>
          </a:xfrm>
          <a:prstGeom prst="straightConnector1">
            <a:avLst/>
          </a:prstGeom>
          <a:noFill/>
          <a:ln w="38100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Unstructured Control Flow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goto</a:t>
            </a:r>
            <a:r>
              <a:rPr lang="en-US" dirty="0" smtClean="0"/>
              <a:t> statement of C/C++</a:t>
            </a:r>
          </a:p>
          <a:p>
            <a:r>
              <a:rPr lang="en-US" dirty="0" smtClean="0"/>
              <a:t>Language semantics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362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Not all conditions need to be evaluated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Sub-graphs in red circles have 2 exits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 rot="1410036">
            <a:off x="2537501" y="4151955"/>
            <a:ext cx="2786991" cy="8902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2847995" y="2402414"/>
            <a:ext cx="2006392" cy="3985686"/>
            <a:chOff x="1893261" y="3505200"/>
            <a:chExt cx="1343005" cy="3236386"/>
          </a:xfrm>
        </p:grpSpPr>
        <p:sp>
          <p:nvSpPr>
            <p:cNvPr id="143" name="Rectangle 142"/>
            <p:cNvSpPr/>
            <p:nvPr/>
          </p:nvSpPr>
          <p:spPr>
            <a:xfrm>
              <a:off x="1976700" y="4100229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 cond1()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627077" y="5392138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cond4()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5" name="Straight Arrow Connector 144"/>
            <p:cNvCxnSpPr>
              <a:stCxn id="155" idx="2"/>
              <a:endCxn id="143" idx="0"/>
            </p:cNvCxnSpPr>
            <p:nvPr/>
          </p:nvCxnSpPr>
          <p:spPr>
            <a:xfrm>
              <a:off x="2281294" y="3886200"/>
              <a:ext cx="1" cy="21402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6" name="Straight Arrow Connector 145"/>
            <p:cNvCxnSpPr>
              <a:stCxn id="143" idx="2"/>
              <a:endCxn id="150" idx="0"/>
            </p:cNvCxnSpPr>
            <p:nvPr/>
          </p:nvCxnSpPr>
          <p:spPr>
            <a:xfrm>
              <a:off x="2281295" y="4346891"/>
              <a:ext cx="0" cy="60610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7" name="Straight Arrow Connector 146"/>
            <p:cNvCxnSpPr>
              <a:stCxn id="150" idx="2"/>
              <a:endCxn id="144" idx="0"/>
            </p:cNvCxnSpPr>
            <p:nvPr/>
          </p:nvCxnSpPr>
          <p:spPr>
            <a:xfrm>
              <a:off x="2281295" y="5199662"/>
              <a:ext cx="650377" cy="19247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8" name="Elbow Connector 45"/>
            <p:cNvCxnSpPr>
              <a:stCxn id="143" idx="2"/>
              <a:endCxn id="149" idx="0"/>
            </p:cNvCxnSpPr>
            <p:nvPr/>
          </p:nvCxnSpPr>
          <p:spPr>
            <a:xfrm>
              <a:off x="2281295" y="4346891"/>
              <a:ext cx="608128" cy="14890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9" name="Rectangle 148"/>
            <p:cNvSpPr/>
            <p:nvPr/>
          </p:nvSpPr>
          <p:spPr>
            <a:xfrm>
              <a:off x="2584828" y="4495800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cond2()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976700" y="4953000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bra cond3()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1" name="Straight Arrow Connector 150"/>
            <p:cNvCxnSpPr>
              <a:stCxn id="149" idx="2"/>
              <a:endCxn id="150" idx="0"/>
            </p:cNvCxnSpPr>
            <p:nvPr/>
          </p:nvCxnSpPr>
          <p:spPr>
            <a:xfrm flipH="1">
              <a:off x="2281295" y="4742462"/>
              <a:ext cx="608128" cy="21053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2" name="Straight Arrow Connector 151"/>
            <p:cNvCxnSpPr>
              <a:stCxn id="153" idx="2"/>
              <a:endCxn id="156" idx="0"/>
            </p:cNvCxnSpPr>
            <p:nvPr/>
          </p:nvCxnSpPr>
          <p:spPr>
            <a:xfrm flipH="1">
              <a:off x="2281294" y="6096000"/>
              <a:ext cx="1" cy="26458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3" name="Rectangle 152"/>
            <p:cNvSpPr/>
            <p:nvPr/>
          </p:nvSpPr>
          <p:spPr>
            <a:xfrm>
              <a:off x="1976700" y="5849338"/>
              <a:ext cx="609189" cy="24666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……</a:t>
              </a:r>
            </a:p>
          </p:txBody>
        </p:sp>
        <p:cxnSp>
          <p:nvCxnSpPr>
            <p:cNvPr id="154" name="Straight Arrow Connector 183"/>
            <p:cNvCxnSpPr>
              <a:stCxn id="149" idx="3"/>
              <a:endCxn id="156" idx="3"/>
            </p:cNvCxnSpPr>
            <p:nvPr/>
          </p:nvCxnSpPr>
          <p:spPr>
            <a:xfrm flipH="1">
              <a:off x="2669327" y="4619131"/>
              <a:ext cx="524690" cy="1931955"/>
            </a:xfrm>
            <a:prstGeom prst="curvedConnector3">
              <a:avLst>
                <a:gd name="adj1" fmla="val -43569"/>
              </a:avLst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5" name="Diamond 154"/>
            <p:cNvSpPr/>
            <p:nvPr/>
          </p:nvSpPr>
          <p:spPr>
            <a:xfrm>
              <a:off x="1893261" y="3505200"/>
              <a:ext cx="776066" cy="381000"/>
            </a:xfrm>
            <a:prstGeom prst="diamond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entry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Diamond 155"/>
            <p:cNvSpPr/>
            <p:nvPr/>
          </p:nvSpPr>
          <p:spPr>
            <a:xfrm>
              <a:off x="1893261" y="6360586"/>
              <a:ext cx="776066" cy="381000"/>
            </a:xfrm>
            <a:prstGeom prst="diamond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exit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7" name="Straight Arrow Connector 156"/>
            <p:cNvCxnSpPr>
              <a:stCxn id="144" idx="2"/>
              <a:endCxn id="153" idx="0"/>
            </p:cNvCxnSpPr>
            <p:nvPr/>
          </p:nvCxnSpPr>
          <p:spPr>
            <a:xfrm flipH="1">
              <a:off x="2281295" y="5638800"/>
              <a:ext cx="650377" cy="21053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8" name="Straight Arrow Connector 157"/>
            <p:cNvCxnSpPr>
              <a:stCxn id="150" idx="2"/>
              <a:endCxn id="153" idx="0"/>
            </p:cNvCxnSpPr>
            <p:nvPr/>
          </p:nvCxnSpPr>
          <p:spPr>
            <a:xfrm>
              <a:off x="2281295" y="5199662"/>
              <a:ext cx="0" cy="64967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9" name="Straight Arrow Connector 158"/>
            <p:cNvCxnSpPr>
              <a:stCxn id="144" idx="2"/>
              <a:endCxn id="156" idx="3"/>
            </p:cNvCxnSpPr>
            <p:nvPr/>
          </p:nvCxnSpPr>
          <p:spPr>
            <a:xfrm flipH="1">
              <a:off x="2669327" y="5638800"/>
              <a:ext cx="262345" cy="91228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60" name="Oval 159"/>
          <p:cNvSpPr/>
          <p:nvPr/>
        </p:nvSpPr>
        <p:spPr bwMode="auto">
          <a:xfrm rot="1410036">
            <a:off x="2580899" y="3088442"/>
            <a:ext cx="2681125" cy="8902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04800" y="2946737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(cond1() || cond2())</a:t>
            </a:r>
          </a:p>
          <a:p>
            <a:r>
              <a:rPr lang="en-US" sz="1400" dirty="0" smtClean="0"/>
              <a:t>    &amp;&amp; cond3() || cond4()))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……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Unstructured Control Flow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417638"/>
            <a:ext cx="5595937" cy="4857750"/>
          </a:xfrm>
        </p:spPr>
        <p:txBody>
          <a:bodyPr/>
          <a:lstStyle/>
          <a:p>
            <a:r>
              <a:rPr lang="en-US" dirty="0" smtClean="0"/>
              <a:t>Compiler Optimizations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12162"/>
              </p:ext>
            </p:extLst>
          </p:nvPr>
        </p:nvGraphicFramePr>
        <p:xfrm>
          <a:off x="609601" y="2057401"/>
          <a:ext cx="4800599" cy="3813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Acrobat Document" r:id="rId3" imgW="7924654" imgH="6295931" progId="AcroExch.Document.7">
                  <p:embed/>
                </p:oleObj>
              </mc:Choice>
              <mc:Fallback>
                <p:oleObj name="Acrobat Document" r:id="rId3" imgW="7924654" imgH="6295931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2057401"/>
                        <a:ext cx="4800599" cy="3813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3046274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Inline </a:t>
            </a:r>
            <a:r>
              <a:rPr lang="en-US" i="1" dirty="0" smtClean="0"/>
              <a:t>for() </a:t>
            </a:r>
            <a:r>
              <a:rPr lang="en-US" dirty="0" smtClean="0"/>
              <a:t>into</a:t>
            </a:r>
            <a:r>
              <a:rPr lang="en-US" i="1" dirty="0" smtClean="0"/>
              <a:t> main() </a:t>
            </a:r>
          </a:p>
          <a:p>
            <a:pPr lvl="1">
              <a:buFont typeface="Arial" pitchFamily="34" charset="0"/>
              <a:buChar char="•"/>
            </a:pPr>
            <a:endParaRPr lang="en-US" i="1" dirty="0" smtClean="0"/>
          </a:p>
          <a:p>
            <a:pPr lvl="1">
              <a:buFont typeface="Arial" pitchFamily="34" charset="0"/>
              <a:buChar char="•"/>
            </a:pPr>
            <a:endParaRPr lang="en-US" i="1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loop2 </a:t>
            </a:r>
            <a:r>
              <a:rPr lang="en-US" dirty="0" smtClean="0"/>
              <a:t>has 2 exits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54450" y="4648200"/>
            <a:ext cx="387350" cy="323850"/>
            <a:chOff x="3854450" y="4648200"/>
            <a:chExt cx="387350" cy="323850"/>
          </a:xfrm>
        </p:grpSpPr>
        <p:sp>
          <p:nvSpPr>
            <p:cNvPr id="4" name="Rectangle 3"/>
            <p:cNvSpPr/>
            <p:nvPr/>
          </p:nvSpPr>
          <p:spPr bwMode="auto">
            <a:xfrm>
              <a:off x="3854450" y="4648200"/>
              <a:ext cx="387350" cy="32385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80808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4" idx="3"/>
              <a:endCxn id="4" idx="1"/>
            </p:cNvCxnSpPr>
            <p:nvPr/>
          </p:nvCxnSpPr>
          <p:spPr bwMode="auto">
            <a:xfrm flipH="1">
              <a:off x="3854450" y="4810125"/>
              <a:ext cx="38735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80808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Branch Divergence in Modern GPUs</a:t>
            </a:r>
            <a:endParaRPr lang="en-US" dirty="0"/>
          </a:p>
        </p:txBody>
      </p:sp>
      <p:pic>
        <p:nvPicPr>
          <p:cNvPr id="4" name="Content Placeholder 9" descr="ptx-thread-hierarch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5913438" cy="4857750"/>
          </a:xfr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C7723-5A5F-447C-B50E-3697D1FD11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886200" y="3581400"/>
            <a:ext cx="1371600" cy="609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cxnSp>
        <p:nvCxnSpPr>
          <p:cNvPr id="7" name="Straight Arrow Connector 6"/>
          <p:cNvCxnSpPr>
            <a:endCxn id="5" idx="6"/>
          </p:cNvCxnSpPr>
          <p:nvPr/>
        </p:nvCxnSpPr>
        <p:spPr bwMode="auto">
          <a:xfrm rot="10800000">
            <a:off x="5257800" y="3886200"/>
            <a:ext cx="990600" cy="228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886200" y="4114800"/>
            <a:ext cx="1371600" cy="609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962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fall-through part first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048000" y="4495800"/>
            <a:ext cx="8382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371600" y="4964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branch target part next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5257800" y="4419600"/>
            <a:ext cx="990600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248400" y="4267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re-converge at last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3" grpId="0"/>
      <p:bldP spid="19" grpId="0"/>
    </p:bldLst>
  </p:timing>
</p:sld>
</file>

<file path=ppt/theme/theme1.xml><?xml version="1.0" encoding="utf-8"?>
<a:theme xmlns:a="http://schemas.openxmlformats.org/drawingml/2006/main" name="Balance">
  <a:themeElements>
    <a:clrScheme name="Custom 2">
      <a:dk1>
        <a:srgbClr val="003366"/>
      </a:dk1>
      <a:lt1>
        <a:srgbClr val="3F3F3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ACB3C1"/>
      </a:accent4>
      <a:accent5>
        <a:srgbClr val="ADB8CA"/>
      </a:accent5>
      <a:accent6>
        <a:srgbClr val="009F00"/>
      </a:accent6>
      <a:hlink>
        <a:srgbClr val="0098BF"/>
      </a:hlink>
      <a:folHlink>
        <a:srgbClr val="0098BF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rgbClr val="08080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Tahoma" pitchFamily="34" charset="0"/>
          </a:defRPr>
        </a:defPPr>
      </a:lstStyle>
    </a:spDef>
    <a:lnDef>
      <a:spPr bwMode="auto">
        <a:noFill/>
        <a:ln w="38100" cap="flat" cmpd="sng" algn="ctr">
          <a:solidFill>
            <a:srgbClr val="080808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gtc-ocelot-presentation</Template>
  <TotalTime>5679</TotalTime>
  <Words>2334</Words>
  <Application>Microsoft Office PowerPoint</Application>
  <PresentationFormat>On-screen Show (4:3)</PresentationFormat>
  <Paragraphs>1110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Balance</vt:lpstr>
      <vt:lpstr>Acrobat Document</vt:lpstr>
      <vt:lpstr>Characterization and Transformation of  Unstructured Control Flow  in GPU Applications</vt:lpstr>
      <vt:lpstr>Outline</vt:lpstr>
      <vt:lpstr>Understanding Unstructured Control Flow is Critical</vt:lpstr>
      <vt:lpstr>Our Contributions</vt:lpstr>
      <vt:lpstr>Outline</vt:lpstr>
      <vt:lpstr>Structured/Unstructured Control Flow</vt:lpstr>
      <vt:lpstr>Sources of Unstructured Control Flow (1/2)</vt:lpstr>
      <vt:lpstr>Sources of Unstructured Control Flow (2/2)</vt:lpstr>
      <vt:lpstr>Impact of Branch Divergence in Modern GPUs</vt:lpstr>
      <vt:lpstr>Re-convergence in AMD &amp; Intel GPUs</vt:lpstr>
      <vt:lpstr>Re-converge at immediate post-dominator</vt:lpstr>
      <vt:lpstr>Alternatives: Executing Arbitrary Control Flow on GPUs</vt:lpstr>
      <vt:lpstr>Outline</vt:lpstr>
      <vt:lpstr>Overview of the Transformation</vt:lpstr>
      <vt:lpstr>Cut Transformation</vt:lpstr>
      <vt:lpstr>Backward Copy Transformation</vt:lpstr>
      <vt:lpstr>Forward Copy Transformation</vt:lpstr>
      <vt:lpstr>The Relation between Forward Copy and Re-converge at the immediate post-dominator</vt:lpstr>
      <vt:lpstr>Control Tree</vt:lpstr>
      <vt:lpstr>Put Them Together</vt:lpstr>
      <vt:lpstr>Outline</vt:lpstr>
      <vt:lpstr>Experimental Setup </vt:lpstr>
      <vt:lpstr>Existence of Unstructured Control Flow</vt:lpstr>
      <vt:lpstr>Transformation Statistics (1/3)</vt:lpstr>
      <vt:lpstr>Transformation Statistics (2/3)</vt:lpstr>
      <vt:lpstr>Transformation Statistics (3/3)</vt:lpstr>
      <vt:lpstr>Static Code Expansion Caused by Forward Copy</vt:lpstr>
      <vt:lpstr>Dynamic Code Expansion (1/2)</vt:lpstr>
      <vt:lpstr>Dynamic Code Expansion (2/2)</vt:lpstr>
      <vt:lpstr>Opportunities</vt:lpstr>
      <vt:lpstr>Outline</vt:lpstr>
      <vt:lpstr>Conclusions </vt:lpstr>
      <vt:lpstr>Future Work </vt:lpstr>
      <vt:lpstr>Reverse the Transformation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Ocelot: An Open Source Debugging and Compilation Framework for CUDA</dc:title>
  <dc:creator>andrew</dc:creator>
  <cp:lastModifiedBy>Jin Wang</cp:lastModifiedBy>
  <cp:revision>559</cp:revision>
  <dcterms:created xsi:type="dcterms:W3CDTF">2010-09-17T13:02:41Z</dcterms:created>
  <dcterms:modified xsi:type="dcterms:W3CDTF">2011-06-04T21:01:19Z</dcterms:modified>
</cp:coreProperties>
</file>