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Lst>
  <p:notesMasterIdLst>
    <p:notesMasterId r:id="rId27"/>
  </p:notesMasterIdLst>
  <p:sldIdLst>
    <p:sldId id="277" r:id="rId4"/>
    <p:sldId id="278" r:id="rId5"/>
    <p:sldId id="259" r:id="rId6"/>
    <p:sldId id="279" r:id="rId7"/>
    <p:sldId id="285" r:id="rId8"/>
    <p:sldId id="286" r:id="rId9"/>
    <p:sldId id="284" r:id="rId10"/>
    <p:sldId id="280" r:id="rId11"/>
    <p:sldId id="281" r:id="rId12"/>
    <p:sldId id="282" r:id="rId13"/>
    <p:sldId id="283" r:id="rId14"/>
    <p:sldId id="264" r:id="rId15"/>
    <p:sldId id="268" r:id="rId16"/>
    <p:sldId id="269" r:id="rId17"/>
    <p:sldId id="272" r:id="rId18"/>
    <p:sldId id="274" r:id="rId19"/>
    <p:sldId id="275" r:id="rId20"/>
    <p:sldId id="260" r:id="rId21"/>
    <p:sldId id="261" r:id="rId22"/>
    <p:sldId id="262" r:id="rId23"/>
    <p:sldId id="263" r:id="rId24"/>
    <p:sldId id="287"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A09DF-3940-7240-8EF1-AF3060DF91EA}" type="datetimeFigureOut">
              <a:rPr lang="en-US" smtClean="0"/>
              <a:t>5/19/14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85F47-3A4B-2644-BF26-BFD332EC7922}" type="slidenum">
              <a:rPr lang="en-US" smtClean="0"/>
              <a:t>‹#›</a:t>
            </a:fld>
            <a:endParaRPr lang="en-US"/>
          </a:p>
        </p:txBody>
      </p:sp>
    </p:spTree>
    <p:extLst>
      <p:ext uri="{BB962C8B-B14F-4D97-AF65-F5344CB8AC3E}">
        <p14:creationId xmlns:p14="http://schemas.microsoft.com/office/powerpoint/2010/main" val="2282122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 </a:t>
            </a:r>
          </a:p>
          <a:p>
            <a:endParaRPr lang="en-US" dirty="0" smtClean="0"/>
          </a:p>
          <a:p>
            <a:r>
              <a:rPr lang="en-US" dirty="0" smtClean="0"/>
              <a:t>Welcome to </a:t>
            </a:r>
            <a:r>
              <a:rPr lang="en-US" baseline="0" dirty="0" smtClean="0"/>
              <a:t>my dissertation defense. This presentation is a summary of the research we have done in the past several years on fast </a:t>
            </a:r>
            <a:r>
              <a:rPr lang="en-US" baseline="0" dirty="0" err="1" smtClean="0"/>
              <a:t>multipole</a:t>
            </a:r>
            <a:r>
              <a:rPr lang="en-US" baseline="0" dirty="0" smtClean="0"/>
              <a:t> method algorithms for heterogeneous architectures. All these work are collaborated with my supervisors prof. </a:t>
            </a:r>
            <a:r>
              <a:rPr lang="en-US" baseline="0" dirty="0" err="1" smtClean="0"/>
              <a:t>Duraiswami</a:t>
            </a:r>
            <a:r>
              <a:rPr lang="en-US" baseline="0" dirty="0" smtClean="0"/>
              <a:t>, </a:t>
            </a:r>
            <a:r>
              <a:rPr lang="en-US" baseline="0" dirty="0" err="1" smtClean="0"/>
              <a:t>Gumerov</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steps are summarized as follow:  </a:t>
            </a:r>
          </a:p>
          <a:p>
            <a:endParaRPr lang="en-US" baseline="0" dirty="0" smtClean="0"/>
          </a:p>
        </p:txBody>
      </p:sp>
      <p:sp>
        <p:nvSpPr>
          <p:cNvPr id="4" name="Slide Number Placeholder 3"/>
          <p:cNvSpPr>
            <a:spLocks noGrp="1"/>
          </p:cNvSpPr>
          <p:nvPr>
            <p:ph type="sldNum" sz="quarter" idx="10"/>
          </p:nvPr>
        </p:nvSpPr>
        <p:spPr/>
        <p:txBody>
          <a:bodyPr/>
          <a:lstStyle/>
          <a:p>
            <a:fld id="{3BE24E3A-1BEB-4D12-B979-88C6E28C8BD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typical architecture of a heterogeneous computing node</a:t>
            </a:r>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this slide, we will show our single node heterogeneous algorithm.</a:t>
            </a:r>
          </a:p>
          <a:p>
            <a:endParaRPr lang="en-US" baseline="0" dirty="0" smtClean="0"/>
          </a:p>
          <a:p>
            <a:r>
              <a:rPr lang="en-US" baseline="0" dirty="0" smtClean="0"/>
              <a:t>Boxes of blue color represents GPU work while red boxes are for CPU work.</a:t>
            </a:r>
          </a:p>
          <a:p>
            <a:endParaRPr lang="en-US" baseline="0" dirty="0" smtClean="0"/>
          </a:p>
          <a:p>
            <a:r>
              <a:rPr lang="en-US" baseline="0" dirty="0" smtClean="0"/>
              <a:t>Lets assume that we have an ODE solver which use our FMM algorithm to update each time step’s source and receiver data, which shown in the purple color.  </a:t>
            </a:r>
          </a:p>
          <a:p>
            <a:endParaRPr lang="en-US" baseline="0" dirty="0" smtClean="0"/>
          </a:p>
          <a:p>
            <a:r>
              <a:rPr lang="en-US" baseline="0" dirty="0" smtClean="0"/>
              <a:t>Firstly, this outside FMM solver pass the particle positions and source strength to our single node algorithm. Next, we compute all needed data structures, such as data point sorting and neighbor construction,  in parallel on GPU as described in previous section.  After that, we will divide the work to two parts and process them in parallel.</a:t>
            </a:r>
          </a:p>
          <a:p>
            <a:endParaRPr lang="en-US" baseline="0" dirty="0" smtClean="0"/>
          </a:p>
          <a:p>
            <a:r>
              <a:rPr lang="en-US" baseline="0" dirty="0" smtClean="0"/>
              <a:t>Firstly, GPU computes the source s-expansions. CPU compute the translation stencils. After all of them are done, we let GPU first copy all these S-coefficients from device, GPU’s global memory to the host CPU’s main memory. Then, GPU continue its work to process the local direct sum while CPU takes the S-coefficients and translation stencils to compute the upward SS translation, then downward SR and RR translations. This step is the most time consuming part among all the algorithm. We also want to find a optimal level, such that, these two big computation, i.e. local direct sum and translations workload can be balanced. We call these overlapped region here as the parallel region. </a:t>
            </a:r>
          </a:p>
          <a:p>
            <a:endParaRPr lang="en-US" baseline="0" dirty="0" smtClean="0"/>
          </a:p>
          <a:p>
            <a:r>
              <a:rPr lang="en-US" baseline="0" dirty="0" smtClean="0"/>
              <a:t>After we finish the parallel region, the CPU will copy all the translated R-coefficients to the GPU’s global memory. The GPU further take these receiver’s position and strength to compute the R-expansions and consolidate with the corresponding translated coefficients. Finally, it sums up the local direct sum and far field approximated sum. In the very end, it resort all these sums to the original input order and copy to CPU’s main memory. Note that, this reorder doesn’t take extra time since we stored an inverse map when we sort all the receivers. Reorder here is just like copy data to different addresses.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Compare to non-heterogeneous</a:t>
            </a:r>
            <a:r>
              <a:rPr lang="en-US" baseline="0" dirty="0" smtClean="0"/>
              <a:t> algorithms, our new solution has several advantages. </a:t>
            </a:r>
          </a:p>
          <a:p>
            <a:endParaRPr lang="en-US" baseline="0" dirty="0" smtClean="0"/>
          </a:p>
          <a:p>
            <a:r>
              <a:rPr lang="en-US" baseline="0" dirty="0" smtClean="0"/>
              <a:t>Firstly… the translation stencils require complex data structure. Different box needs different translation coefficients and operations.  For more advanced translation schemes, such as the one reduce the 189 S|R translation to 119, they require much more complicated data structures. In this case, it is the memory access but not the computation power to determine overall cost. Hence, we’d better to use CPU with large cache and multithreading to speedup the translation. </a:t>
            </a:r>
          </a:p>
          <a:p>
            <a:endParaRPr lang="en-US" baseline="0" dirty="0" smtClean="0"/>
          </a:p>
          <a:p>
            <a:r>
              <a:rPr lang="en-US" baseline="0" dirty="0" smtClean="0"/>
              <a:t>In contrast, the local sum does not require complex data structure. It just needs arrays to address the data then evaluate the kernel, which is quite similar to the single instruction on multiple data model. So the more computation cores we have, the shorter the computation time we have.  </a:t>
            </a:r>
          </a:p>
          <a:p>
            <a:endParaRPr lang="en-US" baseline="0" dirty="0" smtClean="0"/>
          </a:p>
          <a:p>
            <a:r>
              <a:rPr lang="en-US" baseline="0" dirty="0" smtClean="0"/>
              <a:t>Hence, we keep both CPU and GPU running during the evaluation stage, which makes the whole system be the best used.</a:t>
            </a:r>
          </a:p>
          <a:p>
            <a:endParaRPr lang="en-US" baseline="0" dirty="0" smtClean="0"/>
          </a:p>
          <a:p>
            <a:r>
              <a:rPr lang="en-US" baseline="0" dirty="0" smtClean="0"/>
              <a:t>Since we use CPU to process the translation, we could use double precision without much cost penalty. High accuracy translations will make our final sum more accurate. However, to achieve the same thing, using GPU will take substantial extra time.  </a:t>
            </a:r>
          </a:p>
          <a:p>
            <a:endParaRPr lang="en-US" baseline="0" dirty="0" smtClean="0"/>
          </a:p>
          <a:p>
            <a:r>
              <a:rPr lang="en-US" baseline="0" dirty="0" smtClean="0"/>
              <a:t>Because all the data are on GPU’s global memory, it is easy to dump all of them to the rendering pipelines and show their visualization directly on the screen. </a:t>
            </a:r>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a:t>
            </a:r>
            <a:r>
              <a:rPr lang="en-US" baseline="0" dirty="0" smtClean="0"/>
              <a:t> to design the distributed algorithm. </a:t>
            </a:r>
          </a:p>
          <a:p>
            <a:endParaRPr lang="en-US" baseline="0" dirty="0" smtClean="0"/>
          </a:p>
          <a:p>
            <a:r>
              <a:rPr lang="en-US" baseline="0" dirty="0" smtClean="0"/>
              <a:t>First of all, we have to consider some technique issues when the problem domain or data is distributed among different computing nodes. </a:t>
            </a:r>
          </a:p>
          <a:p>
            <a:endParaRPr lang="en-US" baseline="0" dirty="0" smtClean="0"/>
          </a:p>
          <a:p>
            <a:r>
              <a:rPr lang="en-US" baseline="0" dirty="0" smtClean="0"/>
              <a:t>The first one is Halo regions. </a:t>
            </a:r>
          </a:p>
          <a:p>
            <a:endParaRPr lang="en-US" baseline="0" dirty="0" smtClean="0"/>
          </a:p>
          <a:p>
            <a:r>
              <a:rPr lang="en-US" baseline="0" dirty="0" smtClean="0"/>
              <a:t>The second one is incomplete far-field translation due to data partition. </a:t>
            </a:r>
          </a:p>
          <a:p>
            <a:endParaRPr lang="en-US" baseline="0" dirty="0" smtClean="0"/>
          </a:p>
          <a:p>
            <a:r>
              <a:rPr lang="en-US" baseline="0" dirty="0" smtClean="0"/>
              <a:t>The third how to balance workload</a:t>
            </a:r>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7817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box types</a:t>
            </a:r>
            <a:r>
              <a:rPr lang="en-US" baseline="0" dirty="0" smtClean="0"/>
              <a:t> are:….</a:t>
            </a:r>
          </a:p>
          <a:p>
            <a:endParaRPr lang="en-US" baseline="0" dirty="0" smtClean="0"/>
          </a:p>
          <a:p>
            <a:r>
              <a:rPr lang="en-US" baseline="0" dirty="0" smtClean="0"/>
              <a:t>Here our intention of this slides is to show those concepts and help to visualize this task</a:t>
            </a:r>
          </a:p>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415505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figure, we show how each node communicates with others and how we map each component on to the heterogeneous architecture. Note that this one does not provide all details of algorithm components for example the data structure parts are skipped. </a:t>
            </a:r>
          </a:p>
          <a:p>
            <a:endParaRPr lang="en-US" baseline="0" dirty="0" smtClean="0"/>
          </a:p>
          <a:p>
            <a:r>
              <a:rPr lang="en-US" baseline="0" dirty="0" smtClean="0"/>
              <a:t>Those blue regions are for the preprocessing. It also used GPU as much as possible to reduce the processing time. There are two communications one is for the particle statistics which is small while the other one is for raw data which is large.</a:t>
            </a:r>
          </a:p>
          <a:p>
            <a:endParaRPr lang="en-US" baseline="0" dirty="0" smtClean="0"/>
          </a:p>
          <a:p>
            <a:r>
              <a:rPr lang="en-US" baseline="0" dirty="0" smtClean="0"/>
              <a:t>Green part are performed on GPU while yellow part are performed on CPU.  After performing the upward translation, we have a global communication to exchange halo region data.</a:t>
            </a:r>
          </a:p>
          <a:p>
            <a:endParaRPr lang="en-US" baseline="0" dirty="0" smtClean="0"/>
          </a:p>
          <a:p>
            <a:r>
              <a:rPr lang="en-US" baseline="0" dirty="0" smtClean="0"/>
              <a:t>The most important thing here is that, GPU process the most time consuming computation without any interrupts! In the mean time, CPU can perform translation, communications or other stuffs. Hence, this halo region communication wont effect the overall performance if the local summation dominates the concurrent region.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63628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professor </a:t>
            </a:r>
            <a:r>
              <a:rPr lang="en-US" baseline="0" dirty="0" err="1" smtClean="0"/>
              <a:t>Gumerov</a:t>
            </a:r>
            <a:r>
              <a:rPr lang="en-US" baseline="0" dirty="0" smtClean="0"/>
              <a:t> and </a:t>
            </a:r>
            <a:r>
              <a:rPr lang="en-US" baseline="0" dirty="0" err="1" smtClean="0"/>
              <a:t>Duraiswami</a:t>
            </a:r>
            <a:r>
              <a:rPr lang="en-US" baseline="0" dirty="0" smtClean="0"/>
              <a:t> introduced a new formulation to solve the previous equations. This new formulation is called lamb-</a:t>
            </a:r>
            <a:r>
              <a:rPr lang="en-US" baseline="0" dirty="0" err="1" smtClean="0"/>
              <a:t>helmhotz</a:t>
            </a:r>
            <a:r>
              <a:rPr lang="en-US" baseline="0" dirty="0" smtClean="0"/>
              <a:t> decomposition, which said that given the divergence constraints the velocity field can be described by two scalar potentials. </a:t>
            </a:r>
          </a:p>
          <a:p>
            <a:endParaRPr lang="en-US" baseline="0" dirty="0" smtClean="0"/>
          </a:p>
          <a:p>
            <a:r>
              <a:rPr lang="en-US" baseline="0" dirty="0" smtClean="0"/>
              <a:t>Therefore, based on this decomposition, we can obtain the velocity and stretching terms on the cost corresponding to two baseline FMM on scalar kernel. Note that, by counting the number of operations for direct evaluate the velocity and stretching, this cost is about six times of a scalar kernel. Hence, this new formulation provides good algorithmic speedup.</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35162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gaussian</a:t>
            </a:r>
            <a:r>
              <a:rPr lang="en-US" dirty="0" smtClean="0"/>
              <a:t> smoothing</a:t>
            </a:r>
            <a:r>
              <a:rPr lang="en-US" baseline="0" dirty="0" smtClean="0"/>
              <a:t> has no effect on far field interaction since it decays very fast. But it will introduce the </a:t>
            </a:r>
            <a:r>
              <a:rPr lang="en-US" baseline="0" dirty="0" err="1" smtClean="0"/>
              <a:t>erf</a:t>
            </a:r>
            <a:r>
              <a:rPr lang="en-US" baseline="0" dirty="0" smtClean="0"/>
              <a:t>() and exponential functions into the local summations. Recall the fact that we perform the local summation on GPU, those transcendental functions will substantially decease our performance due to the </a:t>
            </a:r>
            <a:r>
              <a:rPr lang="en-US" altLang="zh-CN" baseline="0" dirty="0" smtClean="0"/>
              <a:t>GPU </a:t>
            </a:r>
            <a:r>
              <a:rPr lang="en-US" baseline="0" dirty="0" smtClean="0"/>
              <a:t>hardware implementation. So we have to use some good algebraic approximations to replace </a:t>
            </a:r>
            <a:r>
              <a:rPr lang="en-US" baseline="0" dirty="0" err="1" smtClean="0"/>
              <a:t>erf</a:t>
            </a:r>
            <a:r>
              <a:rPr lang="en-US" baseline="0" dirty="0" smtClean="0"/>
              <a:t>(). We did rigorous comparisons to study the treat-off between the speed and accuracy and conclude a good approximation with guaranteed accuracy. The details of those analysis can be found in my thesis.</a:t>
            </a:r>
          </a:p>
          <a:p>
            <a:endParaRPr lang="en-US" baseline="0" dirty="0" smtClean="0"/>
          </a:p>
          <a:p>
            <a:r>
              <a:rPr lang="en-US" baseline="0" dirty="0" smtClean="0"/>
              <a:t>To validate our claim on the performance improvement on this new algorithm, we use this figure: On the top it shows the results without smoothing while on the bottom it shows results with smoothing.</a:t>
            </a:r>
          </a:p>
          <a:p>
            <a:endParaRPr lang="en-US" baseline="0" dirty="0"/>
          </a:p>
          <a:p>
            <a:r>
              <a:rPr lang="en-US" baseline="0" dirty="0" smtClean="0"/>
              <a:t>Bar with a solid square on the top means that time is dominated by the local summation. For this, we will not see any algorithmic improvement because the local sum is direct evaluation of the kernel. When the velocity should be around 3 time </a:t>
            </a:r>
            <a:r>
              <a:rPr lang="en-US" baseline="0" dirty="0" err="1" smtClean="0"/>
              <a:t>costy</a:t>
            </a:r>
            <a:r>
              <a:rPr lang="en-US" baseline="0" dirty="0" smtClean="0"/>
              <a:t> than the scalar while the stretching is about 6 times.  You could see here our implementations actually provide better performance since the timing is less than the theoretical costs.</a:t>
            </a:r>
          </a:p>
          <a:p>
            <a:endParaRPr lang="en-US" baseline="0" dirty="0" smtClean="0"/>
          </a:p>
          <a:p>
            <a:r>
              <a:rPr lang="en-US" baseline="0" dirty="0" smtClean="0"/>
              <a:t>When the translation dominates the overall timing,  our performance agreed with the theoretical speedup. All the </a:t>
            </a:r>
            <a:r>
              <a:rPr lang="en-US" baseline="0" dirty="0" err="1" smtClean="0"/>
              <a:t>stretching+velocity</a:t>
            </a:r>
            <a:r>
              <a:rPr lang="en-US" baseline="0" dirty="0" smtClean="0"/>
              <a:t> is about 2 and less than 2.5 times than the scalar kernel.</a:t>
            </a:r>
          </a:p>
          <a:p>
            <a:endParaRPr lang="en-US" baseline="0" dirty="0" smtClean="0"/>
          </a:p>
        </p:txBody>
      </p:sp>
      <p:sp>
        <p:nvSpPr>
          <p:cNvPr id="4" name="Slide Number Placeholder 3"/>
          <p:cNvSpPr>
            <a:spLocks noGrp="1"/>
          </p:cNvSpPr>
          <p:nvPr>
            <p:ph type="sldNum" sz="quarter" idx="10"/>
          </p:nvPr>
        </p:nvSpPr>
        <p:spPr/>
        <p:txBody>
          <a:bodyPr/>
          <a:lstStyle/>
          <a:p>
            <a:fld id="{32A6F977-7C26-4393-B37F-AA978F9C7ABA}"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 motivation of our research is from the brownout problem,</a:t>
            </a:r>
            <a:r>
              <a:rPr lang="en-US" baseline="0" dirty="0" smtClean="0"/>
              <a:t> in which</a:t>
            </a:r>
            <a:r>
              <a:rPr lang="en-US" dirty="0" smtClean="0"/>
              <a:t> we collaborate with the leading group from aero mechanics engineer dept.  </a:t>
            </a:r>
          </a:p>
          <a:p>
            <a:pPr>
              <a:spcBef>
                <a:spcPct val="0"/>
              </a:spcBef>
            </a:pPr>
            <a:r>
              <a:rPr lang="en-US" dirty="0" smtClean="0"/>
              <a:t>Basically, we want to simulate the dust dynamics when a rotorcraft is landing on a dust land. These three </a:t>
            </a:r>
            <a:r>
              <a:rPr lang="en-US" dirty="0" err="1" smtClean="0"/>
              <a:t>pics</a:t>
            </a:r>
            <a:r>
              <a:rPr lang="en-US" dirty="0" smtClean="0"/>
              <a:t> show the different dust cloud caused by different rotorcrafts.</a:t>
            </a:r>
          </a:p>
          <a:p>
            <a:pPr>
              <a:spcBef>
                <a:spcPct val="0"/>
              </a:spcBef>
            </a:pPr>
            <a:endParaRPr lang="en-US" dirty="0" smtClean="0"/>
          </a:p>
          <a:p>
            <a:pPr>
              <a:spcBef>
                <a:spcPct val="0"/>
              </a:spcBef>
            </a:pPr>
            <a:r>
              <a:rPr lang="en-US" dirty="0" smtClean="0"/>
              <a:t>Such problem involves complicated interactions between rotorcraft wake, ground and dust particles</a:t>
            </a:r>
            <a:r>
              <a:rPr lang="en-US" baseline="0" dirty="0" smtClean="0"/>
              <a:t> and the core computation module is the so called N-body interactions.</a:t>
            </a:r>
            <a:endParaRPr lang="en-US" dirty="0" smtClean="0"/>
          </a:p>
          <a:p>
            <a:pPr>
              <a:spcBef>
                <a:spcPct val="0"/>
              </a:spcBef>
            </a:pPr>
            <a:endParaRPr lang="en-US" dirty="0" smtClean="0"/>
          </a:p>
          <a:p>
            <a:pPr>
              <a:spcBef>
                <a:spcPct val="0"/>
              </a:spcBef>
            </a:pPr>
            <a:r>
              <a:rPr lang="en-US" dirty="0" smtClean="0"/>
              <a:t>To</a:t>
            </a:r>
            <a:r>
              <a:rPr lang="en-US" baseline="0" dirty="0" smtClean="0"/>
              <a:t> achieve high fidelity simulation, we have to use a large number of particles and vortex elements. However, the quadratic computation cost of n-body problems is too expensive for us and will make the processing on modern computing hardware practical. Hence we have to find alternative method to solve n-body problems. </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6E2EC-5D2D-4BA3-B930-785520794089}"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Still we show the overall performance by running the problem size as large as possible on our 32 nodes cluster. When we achieve the billion size, we could finish the stretching + velocity within 1 min and the parallel efficiency for this case is 82%. Note that, the velocity takes longer time compared with our previous results because we have larger truncation number here.</a:t>
            </a:r>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21</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equations</a:t>
            </a:r>
            <a:r>
              <a:rPr lang="en-US" baseline="0" dirty="0" smtClean="0"/>
              <a:t> we try to solve.</a:t>
            </a:r>
          </a:p>
          <a:p>
            <a:r>
              <a:rPr lang="en-US" baseline="0" dirty="0" smtClean="0"/>
              <a:t>The velocity field is determined by the </a:t>
            </a:r>
            <a:r>
              <a:rPr lang="en-US" baseline="0" dirty="0" err="1" smtClean="0"/>
              <a:t>Biot-Savart</a:t>
            </a:r>
            <a:r>
              <a:rPr lang="en-US" baseline="0" dirty="0" smtClean="0"/>
              <a:t> law. This second equation is often modified by using a smoothing kernel as we have already show in previous slides. Here we do incorporate the Gaussian smoothing which corresponds to vortex blobs. Note that implementing this Gaussian kernel involves several very expensive transcendental functions. </a:t>
            </a:r>
          </a:p>
          <a:p>
            <a:endParaRPr lang="en-US" baseline="0" dirty="0" smtClean="0"/>
          </a:p>
          <a:p>
            <a:r>
              <a:rPr lang="en-US" baseline="0" dirty="0" smtClean="0"/>
              <a:t>The displacement of the particles or vortex elements are updated according to velocity and also the stretching terms are updated by take the gradient of the velocity.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82832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The </a:t>
            </a:r>
            <a:r>
              <a:rPr lang="en-US" dirty="0" err="1" smtClean="0"/>
              <a:t>nbody</a:t>
            </a:r>
            <a:r>
              <a:rPr lang="en-US" dirty="0" smtClean="0"/>
              <a:t> problems</a:t>
            </a:r>
            <a:r>
              <a:rPr lang="en-US" baseline="0" dirty="0" smtClean="0"/>
              <a:t> actually appears in many other fields, such as astrophysics, molecular dynamics or computer graphics. We fell that effectively solving this problem will make a big impact.</a:t>
            </a: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EAB51D-5FD6-4FEB-A3B7-8CE4F5BF72A6}"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Approximation</a:t>
            </a:r>
            <a:r>
              <a:rPr lang="en-US" baseline="0" dirty="0" smtClean="0"/>
              <a:t> algorithms are often used to solve large scale </a:t>
            </a:r>
            <a:r>
              <a:rPr lang="en-US" baseline="0" dirty="0" err="1" smtClean="0"/>
              <a:t>nbody</a:t>
            </a:r>
            <a:r>
              <a:rPr lang="en-US" baseline="0" dirty="0" smtClean="0"/>
              <a:t> problems. </a:t>
            </a:r>
            <a:r>
              <a:rPr lang="en-US" baseline="0" dirty="0" err="1" smtClean="0"/>
              <a:t>Treecode</a:t>
            </a:r>
            <a:r>
              <a:rPr lang="en-US" baseline="0" dirty="0" smtClean="0"/>
              <a:t> and Fast </a:t>
            </a:r>
            <a:r>
              <a:rPr lang="en-US" baseline="0" dirty="0" err="1" smtClean="0"/>
              <a:t>multipole</a:t>
            </a:r>
            <a:r>
              <a:rPr lang="en-US" baseline="0" dirty="0" smtClean="0"/>
              <a:t> </a:t>
            </a:r>
            <a:r>
              <a:rPr lang="en-US" baseline="0" dirty="0" err="1" smtClean="0"/>
              <a:t>mothods</a:t>
            </a:r>
            <a:r>
              <a:rPr lang="en-US" baseline="0" dirty="0" smtClean="0"/>
              <a:t> are two primary approaches. We prefer FMM</a:t>
            </a:r>
            <a:r>
              <a:rPr lang="zh-CN" altLang="en-US" baseline="0" dirty="0" smtClean="0"/>
              <a:t> </a:t>
            </a:r>
            <a:r>
              <a:rPr lang="en-US" altLang="zh-CN" baseline="0" dirty="0" smtClean="0"/>
              <a:t>because it can achieve arbitrary accuracy up to machine precision. </a:t>
            </a:r>
            <a:endParaRPr lang="en-US" dirty="0" smtClean="0"/>
          </a:p>
          <a:p>
            <a:pPr>
              <a:spcBef>
                <a:spcPct val="0"/>
              </a:spcBef>
            </a:pPr>
            <a:endParaRPr lang="en-US" dirty="0" smtClean="0"/>
          </a:p>
          <a:p>
            <a:pPr>
              <a:spcBef>
                <a:spcPct val="0"/>
              </a:spcBef>
            </a:pPr>
            <a:r>
              <a:rPr lang="en-US" dirty="0" smtClean="0"/>
              <a:t>The previous includes</a:t>
            </a:r>
            <a:r>
              <a:rPr lang="en-US" baseline="0" dirty="0" smtClean="0"/>
              <a:t> FMM parallel algorithm on distributed architectures. Recently, many research works are on the FMM GPU implementations. </a:t>
            </a:r>
          </a:p>
          <a:p>
            <a:pPr>
              <a:spcBef>
                <a:spcPct val="0"/>
              </a:spcBef>
            </a:pPr>
            <a:endParaRPr lang="en-US" baseline="0" dirty="0" smtClean="0"/>
          </a:p>
          <a:p>
            <a:pPr>
              <a:spcBef>
                <a:spcPct val="0"/>
              </a:spcBef>
            </a:pPr>
            <a:r>
              <a:rPr lang="en-US" baseline="0" dirty="0" smtClean="0"/>
              <a:t>There are also other impressive works on the different FMM algorithms with different optimization or tuning strategies, for different hardware platforms. </a:t>
            </a: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E43509-90EE-423C-A1A6-A1378260FD7D}" type="slidenum">
              <a:rPr lang="en-US">
                <a:solidFill>
                  <a:prstClr val="black"/>
                </a:solidFill>
                <a:latin typeface="Calibri"/>
              </a:rPr>
              <a:pPr fontAlgn="base">
                <a:spcBef>
                  <a:spcPct val="0"/>
                </a:spcBef>
                <a:spcAft>
                  <a:spcPct val="0"/>
                </a:spcAft>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literature, vortex</a:t>
            </a:r>
            <a:r>
              <a:rPr lang="en-US" baseline="0" dirty="0" smtClean="0"/>
              <a:t> method often used </a:t>
            </a:r>
            <a:r>
              <a:rPr lang="en-US" baseline="0" dirty="0" err="1" smtClean="0"/>
              <a:t>treecode</a:t>
            </a:r>
            <a:r>
              <a:rPr lang="en-US" baseline="0" dirty="0" smtClean="0"/>
              <a:t> to solve n-body problems. There are many papers published on this topic for example, by stock 2010 and Hamada 2009. </a:t>
            </a:r>
          </a:p>
          <a:p>
            <a:endParaRPr lang="en-US" baseline="0" dirty="0" smtClean="0"/>
          </a:p>
          <a:p>
            <a:r>
              <a:rPr lang="en-US" baseline="0" dirty="0" smtClean="0"/>
              <a:t>Recently, Yokota and </a:t>
            </a:r>
            <a:r>
              <a:rPr lang="en-US" baseline="0" dirty="0" err="1" smtClean="0"/>
              <a:t>Barba</a:t>
            </a:r>
            <a:r>
              <a:rPr lang="en-US" baseline="0" dirty="0" smtClean="0"/>
              <a:t> group have a series of publications to develop FMM-based vortex method and successfully scale to very large problem size. In 2012 they reported a isotropic turbulence simulations for 8 billion </a:t>
            </a:r>
            <a:r>
              <a:rPr lang="en-US" baseline="0" dirty="0" err="1" smtClean="0"/>
              <a:t>parciles</a:t>
            </a:r>
            <a:r>
              <a:rPr lang="en-US" baseline="0" dirty="0" smtClean="0"/>
              <a:t> by using 4096 GPUs. </a:t>
            </a:r>
          </a:p>
          <a:p>
            <a:endParaRPr lang="en-US" baseline="0" dirty="0" smtClean="0"/>
          </a:p>
          <a:p>
            <a:r>
              <a:rPr lang="en-US" dirty="0" smtClean="0"/>
              <a:t>Compared with those</a:t>
            </a:r>
            <a:r>
              <a:rPr lang="en-US" baseline="0" dirty="0" smtClean="0"/>
              <a:t> excellent work, b</a:t>
            </a:r>
            <a:r>
              <a:rPr lang="en-US" dirty="0" smtClean="0"/>
              <a:t>ased on the recent</a:t>
            </a:r>
            <a:r>
              <a:rPr lang="en-US" baseline="0" dirty="0" smtClean="0"/>
              <a:t> theoretical advances and our distributed heterogeneous FMM, we still think there is room to improve. In this section, I will briefly show our results.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57734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a:t>
            </a:r>
            <a:r>
              <a:rPr lang="en-US" baseline="0" dirty="0" smtClean="0"/>
              <a:t> is the kernel function. In this dissertation, we focus on </a:t>
            </a:r>
            <a:r>
              <a:rPr lang="en-US" baseline="0" dirty="0" err="1" smtClean="0"/>
              <a:t>laplacian</a:t>
            </a:r>
            <a:r>
              <a:rPr lang="en-US" baseline="0" dirty="0" smtClean="0"/>
              <a:t> kernels. But there are also corresponding theory and algorithms for other kind of kernels.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is the key idea of FMM in short?</a:t>
            </a:r>
          </a:p>
          <a:p>
            <a:endParaRPr lang="en-US" baseline="0" dirty="0" smtClean="0"/>
          </a:p>
          <a:p>
            <a:r>
              <a:rPr lang="en-US" baseline="0" dirty="0" smtClean="0"/>
              <a:t>In </a:t>
            </a:r>
            <a:r>
              <a:rPr lang="en-US" baseline="0" dirty="0" err="1" smtClean="0"/>
              <a:t>nbody</a:t>
            </a:r>
            <a:r>
              <a:rPr lang="en-US" baseline="0" dirty="0" smtClean="0"/>
              <a:t> problems, it is known the influence of the group of far field objects can be approximately replaced by a single object. FMM puts this idea in a rigorous mathematical framework can achieve machine precision or other required precisions.</a:t>
            </a:r>
          </a:p>
          <a:p>
            <a:endParaRPr lang="en-US" baseline="0" dirty="0" smtClean="0"/>
          </a:p>
          <a:p>
            <a:r>
              <a:rPr lang="en-US" baseline="0" dirty="0" smtClean="0"/>
              <a:t>we divide it into two terms: the first is for far field interaction, and the second term is for near field interaction.  This far field </a:t>
            </a:r>
            <a:r>
              <a:rPr lang="en-US" dirty="0" smtClean="0"/>
              <a:t>approximation</a:t>
            </a:r>
            <a:r>
              <a:rPr lang="en-US" baseline="0" dirty="0" smtClean="0"/>
              <a:t> is realized by the hierarchical data structure and </a:t>
            </a:r>
            <a:r>
              <a:rPr lang="en-US" baseline="0" dirty="0" err="1" smtClean="0"/>
              <a:t>multipole</a:t>
            </a:r>
            <a:r>
              <a:rPr lang="en-US" baseline="0" dirty="0" smtClean="0"/>
              <a:t> and local expansions. In the next slide, we will explain how this approximation can reduce the overall complexity. </a:t>
            </a:r>
          </a:p>
          <a:p>
            <a:endParaRPr lang="en-US" baseline="0" dirty="0" smtClean="0"/>
          </a:p>
          <a:p>
            <a:r>
              <a:rPr lang="en-US" baseline="0" dirty="0" smtClean="0"/>
              <a:t>Using Fast </a:t>
            </a:r>
            <a:r>
              <a:rPr lang="en-US" baseline="0" dirty="0" err="1" smtClean="0"/>
              <a:t>multipole</a:t>
            </a:r>
            <a:r>
              <a:rPr lang="en-US" baseline="0" dirty="0" smtClean="0"/>
              <a:t> methods, we can reduce this matrix-vector-product computation cost to linear.  The key is the hierarchical data 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trick of reducing</a:t>
            </a:r>
            <a:r>
              <a:rPr lang="en-US" baseline="0" dirty="0" smtClean="0"/>
              <a:t> complexity is due to factorization which can separate x and y.  Lets consider only one receiver. Recall we divide the sum of all interactions to near and far fields. Here this equation show the accumulated interactions outside the neighbor domain. </a:t>
            </a:r>
          </a:p>
          <a:p>
            <a:endParaRPr lang="en-US" baseline="0" dirty="0" smtClean="0"/>
          </a:p>
          <a:p>
            <a:r>
              <a:rPr lang="en-US" baseline="0" dirty="0" smtClean="0"/>
              <a:t>Expand the kernel function at x* by using </a:t>
            </a:r>
            <a:r>
              <a:rPr lang="en-US" baseline="0" dirty="0" err="1" smtClean="0"/>
              <a:t>multipole</a:t>
            </a:r>
            <a:r>
              <a:rPr lang="en-US" baseline="0" dirty="0" smtClean="0"/>
              <a:t> expansions. After we rearrange the sums, we can separate the </a:t>
            </a:r>
            <a:r>
              <a:rPr lang="en-US" baseline="0" dirty="0" err="1" smtClean="0"/>
              <a:t>x_i</a:t>
            </a:r>
            <a:r>
              <a:rPr lang="en-US" baseline="0" dirty="0" smtClean="0"/>
              <a:t> and </a:t>
            </a:r>
            <a:r>
              <a:rPr lang="en-US" baseline="0" dirty="0" err="1" smtClean="0"/>
              <a:t>y_j</a:t>
            </a:r>
            <a:r>
              <a:rPr lang="en-US" baseline="0" dirty="0" smtClean="0"/>
              <a:t>, such that </a:t>
            </a:r>
            <a:r>
              <a:rPr lang="en-US" baseline="0" dirty="0" err="1" smtClean="0"/>
              <a:t>C_l</a:t>
            </a:r>
            <a:r>
              <a:rPr lang="en-US" baseline="0" dirty="0" smtClean="0"/>
              <a:t> is independent of </a:t>
            </a:r>
            <a:r>
              <a:rPr lang="en-US" baseline="0" dirty="0" err="1" smtClean="0"/>
              <a:t>y_j</a:t>
            </a:r>
            <a:r>
              <a:rPr lang="en-US" baseline="0" dirty="0" smtClean="0"/>
              <a:t>. If we compute all </a:t>
            </a:r>
            <a:r>
              <a:rPr lang="en-US" baseline="0" dirty="0" err="1" smtClean="0"/>
              <a:t>C_l</a:t>
            </a:r>
            <a:r>
              <a:rPr lang="en-US" baseline="0" dirty="0" smtClean="0"/>
              <a:t> and all </a:t>
            </a:r>
            <a:r>
              <a:rPr lang="en-US" baseline="0" dirty="0" err="1" smtClean="0"/>
              <a:t>S_l</a:t>
            </a:r>
            <a:r>
              <a:rPr lang="en-US" baseline="0" dirty="0" smtClean="0"/>
              <a:t>, it only require M+N operations to get all receivers’ far field interactions. </a:t>
            </a:r>
          </a:p>
          <a:p>
            <a:endParaRPr lang="en-US" baseline="0" dirty="0" smtClean="0"/>
          </a:p>
          <a:p>
            <a:r>
              <a:rPr lang="en-US" baseline="0" dirty="0" smtClean="0"/>
              <a:t>However, such factorizations over x_* is only valid for certain regions but not for global space, so we need to group receivers in space accordingly such that we can perform valid factorizations and use this trick to save our computation. </a:t>
            </a:r>
          </a:p>
          <a:p>
            <a:endParaRPr lang="en-US" baseline="0" dirty="0" smtClean="0"/>
          </a:p>
          <a:p>
            <a:r>
              <a:rPr lang="en-US" baseline="0" dirty="0" smtClean="0"/>
              <a:t>To guarantee the accuracy of factorization, we have to separate these groups as the so called well separate pairs: </a:t>
            </a:r>
          </a:p>
          <a:p>
            <a:endParaRPr lang="en-US" baseline="0" dirty="0" smtClean="0"/>
          </a:p>
          <a:p>
            <a:r>
              <a:rPr lang="en-US" baseline="0" dirty="0" smtClean="0"/>
              <a:t>Definitions: given a parameter s, A and B are well separated if there are two spheres with radius r (circles in 2d, hyper sphere in higher dimension) such that the nearest distance is larger than sr. </a:t>
            </a:r>
          </a:p>
          <a:p>
            <a:endParaRPr lang="en-US" baseline="0" dirty="0" smtClean="0"/>
          </a:p>
          <a:p>
            <a:r>
              <a:rPr lang="en-US" baseline="0" dirty="0" smtClean="0"/>
              <a:t>In FMM, these well separate pairs are realized by </a:t>
            </a:r>
            <a:r>
              <a:rPr lang="en-US" baseline="0" dirty="0" err="1" smtClean="0"/>
              <a:t>spacial</a:t>
            </a:r>
            <a:r>
              <a:rPr lang="en-US" baseline="0" dirty="0" smtClean="0"/>
              <a:t> boxes in </a:t>
            </a:r>
            <a:r>
              <a:rPr lang="en-US" baseline="0" dirty="0" err="1" smtClean="0"/>
              <a:t>quadtree</a:t>
            </a:r>
            <a:r>
              <a:rPr lang="en-US" baseline="0" dirty="0" smtClean="0"/>
              <a:t> (2D) /</a:t>
            </a:r>
            <a:r>
              <a:rPr lang="en-US" baseline="0" dirty="0" err="1" smtClean="0"/>
              <a:t>octree</a:t>
            </a:r>
            <a:r>
              <a:rPr lang="en-US" baseline="0" dirty="0" smtClean="0"/>
              <a:t> (3D).  </a:t>
            </a:r>
          </a:p>
        </p:txBody>
      </p:sp>
      <p:sp>
        <p:nvSpPr>
          <p:cNvPr id="4" name="Slide Number Placeholder 3"/>
          <p:cNvSpPr>
            <a:spLocks noGrp="1"/>
          </p:cNvSpPr>
          <p:nvPr>
            <p:ph type="sldNum" sz="quarter" idx="10"/>
          </p:nvPr>
        </p:nvSpPr>
        <p:spPr/>
        <p:txBody>
          <a:bodyPr/>
          <a:lstStyle/>
          <a:p>
            <a:fld id="{3BE24E3A-1BEB-4D12-B979-88C6E28C8BD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25073D6-F12C-0647-AEBE-1449EE2D3E5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ctrTitle"/>
          </p:nvPr>
        </p:nvSpPr>
        <p:spPr>
          <a:xfrm>
            <a:off x="685800" y="2130425"/>
            <a:ext cx="7772400" cy="1470025"/>
          </a:xfrm>
        </p:spPr>
        <p:txBody>
          <a:bodyPr/>
          <a:lstStyle>
            <a:lvl1pPr algn="ctr">
              <a:defRPr sz="3600" i="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1222968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212725"/>
          <a:ext cx="9144000" cy="7070725"/>
        </p:xfrm>
        <a:graphic>
          <a:graphicData uri="http://schemas.openxmlformats.org/presentationml/2006/ole">
            <mc:AlternateContent xmlns:mc="http://schemas.openxmlformats.org/markup-compatibility/2006">
              <mc:Choice xmlns:v="urn:schemas-microsoft-com:vml" Requires="v">
                <p:oleObj spid="_x0000_s1053" name="Document" r:id="rId3" imgW="5081157" imgH="3392870" progId="Word.Document.8">
                  <p:embed/>
                </p:oleObj>
              </mc:Choice>
              <mc:Fallback>
                <p:oleObj name="Document" r:id="rId3" imgW="5081157" imgH="3392870" progId="Word.Document.8">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212725"/>
                        <a:ext cx="9144000" cy="707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5FF2D72-0024-3A43-AA7F-C08E199A9CA6}"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010576"/>
      </p:ext>
    </p:extLst>
  </p:cSld>
  <p:clrMapOvr>
    <a:masterClrMapping/>
  </p:clrMapOvr>
  <p:transition xmlns:p14="http://schemas.microsoft.com/office/powerpoint/2010/mai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F6A4E08A-49BB-1D48-A651-EDCD0AF0B24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Vertical Title 1"/>
          <p:cNvSpPr>
            <a:spLocks noGrp="1"/>
          </p:cNvSpPr>
          <p:nvPr>
            <p:ph type="title" orient="vert"/>
          </p:nvPr>
        </p:nvSpPr>
        <p:spPr>
          <a:xfrm>
            <a:off x="6732588" y="-4763"/>
            <a:ext cx="216535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3"/>
            <a:ext cx="6345238"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82110"/>
      </p:ext>
    </p:extLst>
  </p:cSld>
  <p:clrMapOvr>
    <a:masterClrMapping/>
  </p:clrMapOvr>
  <p:transition xmlns:p14="http://schemas.microsoft.com/office/powerpoint/2010/main">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67754350"/>
      </p:ext>
    </p:extLst>
  </p:cSld>
  <p:clrMapOvr>
    <a:masterClrMapping/>
  </p:clrMapOvr>
  <p:transition xmlns:p14="http://schemas.microsoft.com/office/powerpoint/2010/mai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25073D6-F12C-0647-AEBE-1449EE2D3E5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ctrTitle"/>
          </p:nvPr>
        </p:nvSpPr>
        <p:spPr>
          <a:xfrm>
            <a:off x="685800" y="2130425"/>
            <a:ext cx="7772400" cy="1470025"/>
          </a:xfrm>
        </p:spPr>
        <p:txBody>
          <a:bodyPr/>
          <a:lstStyle>
            <a:lvl1pPr algn="ctr">
              <a:defRPr sz="3600" i="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78531716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97EE6D8A-92F7-D249-9631-DB98BC711D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sz="3000" i="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i="0">
                <a:solidFill>
                  <a:srgbClr val="FFFF00"/>
                </a:solidFill>
              </a:defRPr>
            </a:lvl1pPr>
            <a:lvl2pPr>
              <a:defRPr sz="2200" i="0">
                <a:solidFill>
                  <a:schemeClr val="bg1"/>
                </a:solidFill>
              </a:defRPr>
            </a:lvl2pPr>
            <a:lvl3pPr>
              <a:defRPr sz="2000" i="0"/>
            </a:lvl3pPr>
            <a:lvl4pPr>
              <a:defRPr sz="2000" i="0"/>
            </a:lvl4pPr>
            <a:lvl5pPr>
              <a:defRPr sz="2000" i="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6629400" y="6172200"/>
            <a:ext cx="2057400" cy="553998"/>
          </a:xfrm>
          <a:prstGeom prst="rect">
            <a:avLst/>
          </a:prstGeom>
          <a:noFill/>
        </p:spPr>
        <p:txBody>
          <a:bodyPr wrap="square" rtlCol="0">
            <a:spAutoFit/>
          </a:bodyPr>
          <a:lstStyle/>
          <a:p>
            <a:pPr algn="r" defTabSz="914400"/>
            <a:r>
              <a:rPr lang="en-US" sz="1000" dirty="0">
                <a:solidFill>
                  <a:srgbClr val="000000"/>
                </a:solidFill>
                <a:latin typeface="Arial"/>
              </a:rPr>
              <a:t>Task 3.5: Computational Considerations in Brownout Simulations </a:t>
            </a:r>
          </a:p>
        </p:txBody>
      </p:sp>
    </p:spTree>
    <p:extLst>
      <p:ext uri="{BB962C8B-B14F-4D97-AF65-F5344CB8AC3E}">
        <p14:creationId xmlns:p14="http://schemas.microsoft.com/office/powerpoint/2010/main" val="89651611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FCB3361-8FCD-2046-88D2-4BA28DD60BF0}"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052394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DCC9503-49E2-6A4E-BAC7-69EDCF7FA03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75686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8"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67C154F2-E823-9947-ACA6-500DEC3B1DF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90557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E772CD6D-D06F-4742-ADA4-F80F60C198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i="0"/>
            </a:lvl1pPr>
          </a:lstStyle>
          <a:p>
            <a:r>
              <a:rPr lang="en-US" smtClean="0"/>
              <a:t>Click to edit Master title style</a:t>
            </a:r>
            <a:endParaRPr lang="en-US" dirty="0"/>
          </a:p>
        </p:txBody>
      </p:sp>
    </p:spTree>
    <p:extLst>
      <p:ext uri="{BB962C8B-B14F-4D97-AF65-F5344CB8AC3E}">
        <p14:creationId xmlns:p14="http://schemas.microsoft.com/office/powerpoint/2010/main" val="313759924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3"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2EA3309-8B9E-7743-8BBA-0EB946EBCC79}"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4"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5"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424873242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97EE6D8A-92F7-D249-9631-DB98BC711D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sz="3000" i="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i="0">
                <a:solidFill>
                  <a:srgbClr val="FFFF00"/>
                </a:solidFill>
              </a:defRPr>
            </a:lvl1pPr>
            <a:lvl2pPr>
              <a:defRPr sz="2200" i="0">
                <a:solidFill>
                  <a:schemeClr val="bg1"/>
                </a:solidFill>
              </a:defRPr>
            </a:lvl2pPr>
            <a:lvl3pPr>
              <a:defRPr sz="2000" i="0"/>
            </a:lvl3pPr>
            <a:lvl4pPr>
              <a:defRPr sz="2000" i="0"/>
            </a:lvl4pPr>
            <a:lvl5pPr>
              <a:defRPr sz="2000" i="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6629400" y="6172200"/>
            <a:ext cx="2057400" cy="553998"/>
          </a:xfrm>
          <a:prstGeom prst="rect">
            <a:avLst/>
          </a:prstGeom>
          <a:noFill/>
        </p:spPr>
        <p:txBody>
          <a:bodyPr wrap="square" rtlCol="0">
            <a:spAutoFit/>
          </a:bodyPr>
          <a:lstStyle/>
          <a:p>
            <a:pPr algn="r" defTabSz="914400"/>
            <a:r>
              <a:rPr lang="en-US" sz="1000" dirty="0">
                <a:solidFill>
                  <a:srgbClr val="000000"/>
                </a:solidFill>
                <a:latin typeface="Arial"/>
              </a:rPr>
              <a:t>Task 3.5: Computational Considerations in Brownout Simulations </a:t>
            </a:r>
          </a:p>
        </p:txBody>
      </p:sp>
    </p:spTree>
    <p:extLst>
      <p:ext uri="{BB962C8B-B14F-4D97-AF65-F5344CB8AC3E}">
        <p14:creationId xmlns:p14="http://schemas.microsoft.com/office/powerpoint/2010/main" val="378742219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7FC09E1-6CA6-6646-9B14-936309AAA4F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4040479"/>
      </p:ext>
    </p:extLst>
  </p:cSld>
  <p:clrMapOvr>
    <a:masterClrMapping/>
  </p:clrMapOvr>
  <p:transition xmlns:p14="http://schemas.microsoft.com/office/powerpoint/2010/mai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3BD710E-2350-5F4F-8D38-98C7524C1B94}"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4202208"/>
      </p:ext>
    </p:extLst>
  </p:cSld>
  <p:clrMapOvr>
    <a:masterClrMapping/>
  </p:clrMapOvr>
  <p:transition xmlns:p14="http://schemas.microsoft.com/office/powerpoint/2010/mai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212725"/>
          <a:ext cx="9144000" cy="7070725"/>
        </p:xfrm>
        <a:graphic>
          <a:graphicData uri="http://schemas.openxmlformats.org/presentationml/2006/ole">
            <mc:AlternateContent xmlns:mc="http://schemas.openxmlformats.org/markup-compatibility/2006">
              <mc:Choice xmlns:v="urn:schemas-microsoft-com:vml" Requires="v">
                <p:oleObj spid="_x0000_s2077" name="Document" r:id="rId3" imgW="5081157" imgH="3392870" progId="Word.Document.8">
                  <p:embed/>
                </p:oleObj>
              </mc:Choice>
              <mc:Fallback>
                <p:oleObj name="Document" r:id="rId3" imgW="5081157" imgH="3392870" progId="Word.Document.8">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212725"/>
                        <a:ext cx="9144000" cy="707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5FF2D72-0024-3A43-AA7F-C08E199A9CA6}"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8452295"/>
      </p:ext>
    </p:extLst>
  </p:cSld>
  <p:clrMapOvr>
    <a:masterClrMapping/>
  </p:clrMapOvr>
  <p:transition xmlns:p14="http://schemas.microsoft.com/office/powerpoint/2010/mai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F6A4E08A-49BB-1D48-A651-EDCD0AF0B24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Vertical Title 1"/>
          <p:cNvSpPr>
            <a:spLocks noGrp="1"/>
          </p:cNvSpPr>
          <p:nvPr>
            <p:ph type="title" orient="vert"/>
          </p:nvPr>
        </p:nvSpPr>
        <p:spPr>
          <a:xfrm>
            <a:off x="6732588" y="-4763"/>
            <a:ext cx="216535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3"/>
            <a:ext cx="6345238"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492704"/>
      </p:ext>
    </p:extLst>
  </p:cSld>
  <p:clrMapOvr>
    <a:masterClrMapping/>
  </p:clrMapOvr>
  <p:transition xmlns:p14="http://schemas.microsoft.com/office/powerpoint/2010/mai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025060966"/>
      </p:ext>
    </p:extLst>
  </p:cSld>
  <p:clrMapOvr>
    <a:masterClrMapping/>
  </p:clrMapOvr>
  <p:transition xmlns:p14="http://schemas.microsoft.com/office/powerpoint/2010/mai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25073D6-F12C-0647-AEBE-1449EE2D3E5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ctrTitle"/>
          </p:nvPr>
        </p:nvSpPr>
        <p:spPr>
          <a:xfrm>
            <a:off x="685800" y="2130425"/>
            <a:ext cx="7772400" cy="1470025"/>
          </a:xfrm>
        </p:spPr>
        <p:txBody>
          <a:bodyPr/>
          <a:lstStyle>
            <a:lvl1pPr algn="ctr">
              <a:defRPr sz="3600" i="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72221616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97EE6D8A-92F7-D249-9631-DB98BC711D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sz="3000" i="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i="0">
                <a:solidFill>
                  <a:srgbClr val="FFFF00"/>
                </a:solidFill>
              </a:defRPr>
            </a:lvl1pPr>
            <a:lvl2pPr>
              <a:defRPr sz="2200" i="0">
                <a:solidFill>
                  <a:schemeClr val="bg1"/>
                </a:solidFill>
              </a:defRPr>
            </a:lvl2pPr>
            <a:lvl3pPr>
              <a:defRPr sz="2000" i="0"/>
            </a:lvl3pPr>
            <a:lvl4pPr>
              <a:defRPr sz="2000" i="0"/>
            </a:lvl4pPr>
            <a:lvl5pPr>
              <a:defRPr sz="2000" i="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6629400" y="6172200"/>
            <a:ext cx="2057400" cy="553998"/>
          </a:xfrm>
          <a:prstGeom prst="rect">
            <a:avLst/>
          </a:prstGeom>
          <a:noFill/>
        </p:spPr>
        <p:txBody>
          <a:bodyPr wrap="square" rtlCol="0">
            <a:spAutoFit/>
          </a:bodyPr>
          <a:lstStyle/>
          <a:p>
            <a:pPr algn="r" defTabSz="914400"/>
            <a:r>
              <a:rPr lang="en-US" sz="1000" dirty="0">
                <a:solidFill>
                  <a:srgbClr val="000000"/>
                </a:solidFill>
                <a:latin typeface="Arial"/>
              </a:rPr>
              <a:t>Task 3.5: Computational Considerations in Brownout Simulations </a:t>
            </a:r>
          </a:p>
        </p:txBody>
      </p:sp>
    </p:spTree>
    <p:extLst>
      <p:ext uri="{BB962C8B-B14F-4D97-AF65-F5344CB8AC3E}">
        <p14:creationId xmlns:p14="http://schemas.microsoft.com/office/powerpoint/2010/main" val="393950410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FCB3361-8FCD-2046-88D2-4BA28DD60BF0}"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26524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DCC9503-49E2-6A4E-BAC7-69EDCF7FA03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69673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8"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67C154F2-E823-9947-ACA6-500DEC3B1DF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77372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FCB3361-8FCD-2046-88D2-4BA28DD60BF0}"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38566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E772CD6D-D06F-4742-ADA4-F80F60C198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i="0"/>
            </a:lvl1pPr>
          </a:lstStyle>
          <a:p>
            <a:r>
              <a:rPr lang="en-US" smtClean="0"/>
              <a:t>Click to edit Master title style</a:t>
            </a:r>
            <a:endParaRPr lang="en-US" dirty="0"/>
          </a:p>
        </p:txBody>
      </p:sp>
    </p:spTree>
    <p:extLst>
      <p:ext uri="{BB962C8B-B14F-4D97-AF65-F5344CB8AC3E}">
        <p14:creationId xmlns:p14="http://schemas.microsoft.com/office/powerpoint/2010/main" val="420125999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3"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2EA3309-8B9E-7743-8BBA-0EB946EBCC79}"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4"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5"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269076431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7FC09E1-6CA6-6646-9B14-936309AAA4F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2858251"/>
      </p:ext>
    </p:extLst>
  </p:cSld>
  <p:clrMapOvr>
    <a:masterClrMapping/>
  </p:clrMapOvr>
  <p:transition xmlns:p14="http://schemas.microsoft.com/office/powerpoint/2010/main">
    <p:cut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3BD710E-2350-5F4F-8D38-98C7524C1B94}"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8277176"/>
      </p:ext>
    </p:extLst>
  </p:cSld>
  <p:clrMapOvr>
    <a:masterClrMapping/>
  </p:clrMapOvr>
  <p:transition xmlns:p14="http://schemas.microsoft.com/office/powerpoint/2010/main">
    <p:cut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212725"/>
          <a:ext cx="9144000" cy="7070725"/>
        </p:xfrm>
        <a:graphic>
          <a:graphicData uri="http://schemas.openxmlformats.org/presentationml/2006/ole">
            <mc:AlternateContent xmlns:mc="http://schemas.openxmlformats.org/markup-compatibility/2006">
              <mc:Choice xmlns:v="urn:schemas-microsoft-com:vml" Requires="v">
                <p:oleObj spid="_x0000_s3101" name="Document" r:id="rId3" imgW="5081157" imgH="3392870" progId="Word.Document.8">
                  <p:embed/>
                </p:oleObj>
              </mc:Choice>
              <mc:Fallback>
                <p:oleObj name="Document" r:id="rId3" imgW="5081157" imgH="3392870" progId="Word.Document.8">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212725"/>
                        <a:ext cx="9144000" cy="707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5FF2D72-0024-3A43-AA7F-C08E199A9CA6}"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724814"/>
      </p:ext>
    </p:extLst>
  </p:cSld>
  <p:clrMapOvr>
    <a:masterClrMapping/>
  </p:clrMapOvr>
  <p:transition xmlns:p14="http://schemas.microsoft.com/office/powerpoint/2010/main">
    <p:cut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F6A4E08A-49BB-1D48-A651-EDCD0AF0B24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Vertical Title 1"/>
          <p:cNvSpPr>
            <a:spLocks noGrp="1"/>
          </p:cNvSpPr>
          <p:nvPr>
            <p:ph type="title" orient="vert"/>
          </p:nvPr>
        </p:nvSpPr>
        <p:spPr>
          <a:xfrm>
            <a:off x="6732588" y="-4763"/>
            <a:ext cx="216535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3"/>
            <a:ext cx="6345238"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789239"/>
      </p:ext>
    </p:extLst>
  </p:cSld>
  <p:clrMapOvr>
    <a:masterClrMapping/>
  </p:clrMapOvr>
  <p:transition xmlns:p14="http://schemas.microsoft.com/office/powerpoint/2010/main">
    <p:cut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21793080"/>
      </p:ext>
    </p:extLst>
  </p:cSld>
  <p:clrMapOvr>
    <a:masterClrMapping/>
  </p:clrMapOvr>
  <p:transition xmlns:p14="http://schemas.microsoft.com/office/powerpoint/2010/mai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8DCC9503-49E2-6A4E-BAC7-69EDCF7FA03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52870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8"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67C154F2-E823-9947-ACA6-500DEC3B1DF7}"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03491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E772CD6D-D06F-4742-ADA4-F80F60C1984B}"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i="0"/>
            </a:lvl1pPr>
          </a:lstStyle>
          <a:p>
            <a:r>
              <a:rPr lang="en-US" smtClean="0"/>
              <a:t>Click to edit Master title style</a:t>
            </a:r>
            <a:endParaRPr lang="en-US" dirty="0"/>
          </a:p>
        </p:txBody>
      </p:sp>
    </p:spTree>
    <p:extLst>
      <p:ext uri="{BB962C8B-B14F-4D97-AF65-F5344CB8AC3E}">
        <p14:creationId xmlns:p14="http://schemas.microsoft.com/office/powerpoint/2010/main" val="152914883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3"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2EA3309-8B9E-7743-8BBA-0EB946EBCC79}"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4"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5"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197105682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77FC09E1-6CA6-6646-9B14-936309AAA4FD}"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4107328"/>
      </p:ext>
    </p:extLst>
  </p:cSld>
  <p:clrMapOvr>
    <a:masterClrMapping/>
  </p:clrMapOvr>
  <p:transition xmlns:p14="http://schemas.microsoft.com/office/powerpoint/2010/mai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defTabSz="914400">
              <a:defRPr/>
            </a:pPr>
            <a:endParaRPr lang="en-US">
              <a:solidFill>
                <a:srgbClr val="000000"/>
              </a:solidFill>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defTabSz="914400">
              <a:defRPr/>
            </a:pPr>
            <a:fld id="{D3BD710E-2350-5F4F-8D38-98C7524C1B94}" type="slidenum">
              <a:rPr lang="en-US" sz="1200">
                <a:solidFill>
                  <a:srgbClr val="000000"/>
                </a:solidFill>
                <a:latin typeface="Arial" pitchFamily="-109" charset="0"/>
              </a:rPr>
              <a:pPr defTabSz="914400">
                <a:defRPr/>
              </a:pPr>
              <a:t>‹#›</a:t>
            </a:fld>
            <a:endParaRPr lang="en-US" sz="1200">
              <a:solidFill>
                <a:srgbClr val="000000"/>
              </a:solidFill>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9134026"/>
      </p:ext>
    </p:extLst>
  </p:cSld>
  <p:clrMapOvr>
    <a:masterClrMapping/>
  </p:clrMapOvr>
  <p:transition xmlns:p14="http://schemas.microsoft.com/office/powerpoint/2010/main">
    <p:cut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4950" y="58738"/>
            <a:ext cx="8662988"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endParaRPr lang="en-US" dirty="0"/>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5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1691714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cut thruBlk="1"/>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i="0">
          <a:solidFill>
            <a:srgbClr val="FFFF00"/>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p:titleStyle>
    <p:bodyStyle>
      <a:lvl1pPr marL="342900" indent="-342900" algn="l" rtl="0" eaLnBrk="1" fontAlgn="base" hangingPunct="1">
        <a:spcBef>
          <a:spcPct val="20000"/>
        </a:spcBef>
        <a:spcAft>
          <a:spcPct val="0"/>
        </a:spcAft>
        <a:buClr>
          <a:srgbClr val="FF0000"/>
        </a:buClr>
        <a:buChar char="•"/>
        <a:defRPr sz="24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2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4950" y="58738"/>
            <a:ext cx="8662988"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endParaRPr lang="en-US" dirty="0"/>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5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19956885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cut thruBlk="1"/>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i="0">
          <a:solidFill>
            <a:srgbClr val="FFFF00"/>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p:titleStyle>
    <p:bodyStyle>
      <a:lvl1pPr marL="342900" indent="-342900" algn="l" rtl="0" eaLnBrk="1" fontAlgn="base" hangingPunct="1">
        <a:spcBef>
          <a:spcPct val="20000"/>
        </a:spcBef>
        <a:spcAft>
          <a:spcPct val="0"/>
        </a:spcAft>
        <a:buClr>
          <a:srgbClr val="FF0000"/>
        </a:buClr>
        <a:buChar char="•"/>
        <a:defRPr sz="24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2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4950" y="58738"/>
            <a:ext cx="8662988"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endParaRPr lang="en-US" dirty="0"/>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
        <p:nvSpPr>
          <p:cNvPr id="105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Clr>
                <a:srgbClr val="FF0000"/>
              </a:buClr>
              <a:buFontTx/>
              <a:buChar char="•"/>
              <a:defRPr/>
            </a:pPr>
            <a:endParaRPr lang="en-US" sz="2400">
              <a:solidFill>
                <a:srgbClr val="F9FE2E"/>
              </a:solidFill>
              <a:latin typeface="Arial" pitchFamily="-109" charset="0"/>
            </a:endParaRPr>
          </a:p>
        </p:txBody>
      </p:sp>
    </p:spTree>
    <p:extLst>
      <p:ext uri="{BB962C8B-B14F-4D97-AF65-F5344CB8AC3E}">
        <p14:creationId xmlns:p14="http://schemas.microsoft.com/office/powerpoint/2010/main" val="37440826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xmlns:p14="http://schemas.microsoft.com/office/powerpoint/2010/main">
    <p:cut thruBlk="1"/>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i="0">
          <a:solidFill>
            <a:srgbClr val="FFFF00"/>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p:titleStyle>
    <p:bodyStyle>
      <a:lvl1pPr marL="342900" indent="-342900" algn="l" rtl="0" eaLnBrk="1" fontAlgn="base" hangingPunct="1">
        <a:spcBef>
          <a:spcPct val="20000"/>
        </a:spcBef>
        <a:spcAft>
          <a:spcPct val="0"/>
        </a:spcAft>
        <a:buClr>
          <a:srgbClr val="FF0000"/>
        </a:buClr>
        <a:buChar char="•"/>
        <a:defRPr sz="24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2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5" Type="http://schemas.openxmlformats.org/officeDocument/2006/relationships/image" Target="../media/image19.gif"/><Relationship Id="rId6" Type="http://schemas.openxmlformats.org/officeDocument/2006/relationships/image" Target="../media/image20.pn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tags" Target="../tags/tag1.xml"/><Relationship Id="rId2"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4.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gif"/><Relationship Id="rId6" Type="http://schemas.openxmlformats.org/officeDocument/2006/relationships/image" Target="../media/image6.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microsoft.com/office/2007/relationships/hdphoto" Target="../media/hdphoto1.wdp"/><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image" Target="../media/image14.gif"/><Relationship Id="rId7" Type="http://schemas.openxmlformats.org/officeDocument/2006/relationships/image" Target="../media/image15.gif"/><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470025"/>
          </a:xfrm>
        </p:spPr>
        <p:txBody>
          <a:bodyPr>
            <a:normAutofit/>
          </a:bodyPr>
          <a:lstStyle/>
          <a:p>
            <a:r>
              <a:rPr lang="en-US" b="0" dirty="0"/>
              <a:t>Scalable Fast </a:t>
            </a:r>
            <a:r>
              <a:rPr lang="en-US" b="0" dirty="0" err="1"/>
              <a:t>Multipole</a:t>
            </a:r>
            <a:r>
              <a:rPr lang="en-US" b="0" dirty="0"/>
              <a:t> Accelerated Vortex Methods</a:t>
            </a:r>
            <a:endParaRPr lang="en-US" dirty="0"/>
          </a:p>
        </p:txBody>
      </p:sp>
      <p:sp>
        <p:nvSpPr>
          <p:cNvPr id="3" name="Subtitle 2"/>
          <p:cNvSpPr>
            <a:spLocks noGrp="1"/>
          </p:cNvSpPr>
          <p:nvPr>
            <p:ph type="subTitle" idx="1"/>
          </p:nvPr>
        </p:nvSpPr>
        <p:spPr>
          <a:xfrm>
            <a:off x="329588" y="3424822"/>
            <a:ext cx="8664012" cy="2469306"/>
          </a:xfrm>
        </p:spPr>
        <p:txBody>
          <a:bodyPr>
            <a:normAutofit fontScale="85000" lnSpcReduction="20000"/>
          </a:bodyPr>
          <a:lstStyle/>
          <a:p>
            <a:r>
              <a:rPr lang="en-US" dirty="0" smtClean="0"/>
              <a:t>Qi Hu </a:t>
            </a:r>
            <a:r>
              <a:rPr lang="en-US" baseline="30000" dirty="0" smtClean="0"/>
              <a:t>a</a:t>
            </a:r>
            <a:endParaRPr lang="en-US" dirty="0" smtClean="0"/>
          </a:p>
          <a:p>
            <a:r>
              <a:rPr lang="en-US" dirty="0" smtClean="0"/>
              <a:t>Nail A. </a:t>
            </a:r>
            <a:r>
              <a:rPr lang="en-US" dirty="0" err="1" smtClean="0"/>
              <a:t>Gumerov</a:t>
            </a:r>
            <a:r>
              <a:rPr lang="en-US" dirty="0" smtClean="0"/>
              <a:t> </a:t>
            </a:r>
            <a:r>
              <a:rPr lang="en-US" baseline="30000" dirty="0" smtClean="0"/>
              <a:t>a</a:t>
            </a:r>
            <a:endParaRPr lang="en-US" dirty="0" smtClean="0"/>
          </a:p>
          <a:p>
            <a:r>
              <a:rPr lang="en-US" dirty="0" smtClean="0"/>
              <a:t>Rio Yokota </a:t>
            </a:r>
            <a:r>
              <a:rPr lang="en-US" baseline="30000" dirty="0" smtClean="0"/>
              <a:t>b</a:t>
            </a:r>
            <a:endParaRPr lang="en-US" dirty="0" smtClean="0"/>
          </a:p>
          <a:p>
            <a:r>
              <a:rPr lang="en-US" dirty="0" smtClean="0"/>
              <a:t>Lorena </a:t>
            </a:r>
            <a:r>
              <a:rPr lang="en-US" dirty="0" err="1" smtClean="0"/>
              <a:t>Barba</a:t>
            </a:r>
            <a:r>
              <a:rPr lang="en-US" dirty="0" smtClean="0"/>
              <a:t> </a:t>
            </a:r>
            <a:r>
              <a:rPr lang="en-US" baseline="30000" dirty="0" smtClean="0"/>
              <a:t>c</a:t>
            </a:r>
            <a:r>
              <a:rPr lang="en-US" dirty="0" smtClean="0"/>
              <a:t> </a:t>
            </a:r>
          </a:p>
          <a:p>
            <a:r>
              <a:rPr lang="en-US" dirty="0" err="1" smtClean="0"/>
              <a:t>Ramani</a:t>
            </a:r>
            <a:r>
              <a:rPr lang="en-US" dirty="0" smtClean="0"/>
              <a:t> </a:t>
            </a:r>
            <a:r>
              <a:rPr lang="en-US" dirty="0" err="1" smtClean="0"/>
              <a:t>Duraiswami</a:t>
            </a:r>
            <a:r>
              <a:rPr lang="en-US" dirty="0" smtClean="0"/>
              <a:t> </a:t>
            </a:r>
            <a:r>
              <a:rPr lang="en-US" baseline="30000" dirty="0" smtClean="0"/>
              <a:t>a</a:t>
            </a:r>
            <a:r>
              <a:rPr lang="en-US" dirty="0" smtClean="0"/>
              <a:t> </a:t>
            </a:r>
          </a:p>
          <a:p>
            <a:r>
              <a:rPr lang="en-US" baseline="30000" dirty="0"/>
              <a:t>a</a:t>
            </a:r>
            <a:r>
              <a:rPr lang="en-US" baseline="30000" dirty="0" smtClean="0"/>
              <a:t> </a:t>
            </a:r>
            <a:r>
              <a:rPr lang="en-US" b="0" dirty="0" smtClean="0"/>
              <a:t>Department of Computer Science, University of Maryland, College Park</a:t>
            </a:r>
          </a:p>
          <a:p>
            <a:r>
              <a:rPr lang="en-US" dirty="0"/>
              <a:t> </a:t>
            </a:r>
            <a:r>
              <a:rPr lang="en-US" b="0" dirty="0"/>
              <a:t> </a:t>
            </a:r>
            <a:r>
              <a:rPr lang="en-US" b="0" baseline="30000" dirty="0"/>
              <a:t>b</a:t>
            </a:r>
            <a:r>
              <a:rPr lang="en-US" b="0" dirty="0" smtClean="0"/>
              <a:t> King </a:t>
            </a:r>
            <a:r>
              <a:rPr lang="en-US" b="0" dirty="0"/>
              <a:t>Abdullah University of Science and Technology</a:t>
            </a:r>
          </a:p>
          <a:p>
            <a:r>
              <a:rPr lang="en-US" b="0" dirty="0" smtClean="0"/>
              <a:t> </a:t>
            </a:r>
            <a:r>
              <a:rPr lang="en-US" b="0" baseline="30000" dirty="0" smtClean="0"/>
              <a:t>c </a:t>
            </a:r>
            <a:r>
              <a:rPr lang="en-US" b="0" dirty="0" smtClean="0"/>
              <a:t>Mechanical </a:t>
            </a:r>
            <a:r>
              <a:rPr lang="en-US" b="0" dirty="0"/>
              <a:t>and Aerospace Engineering, George Washington University</a:t>
            </a:r>
            <a:endParaRPr lang="en-US" dirty="0" smtClean="0"/>
          </a:p>
          <a:p>
            <a:endParaRPr lang="en-US" dirty="0" smtClean="0"/>
          </a:p>
          <a:p>
            <a:endParaRPr lang="en-US" dirty="0"/>
          </a:p>
          <a:p>
            <a:endParaRPr lang="en-US" dirty="0"/>
          </a:p>
        </p:txBody>
      </p:sp>
      <p:sp>
        <p:nvSpPr>
          <p:cNvPr id="4" name="TextBox 3"/>
          <p:cNvSpPr txBox="1"/>
          <p:nvPr/>
        </p:nvSpPr>
        <p:spPr>
          <a:xfrm>
            <a:off x="8153400" y="6488668"/>
            <a:ext cx="990600" cy="369332"/>
          </a:xfrm>
          <a:prstGeom prst="rect">
            <a:avLst/>
          </a:prstGeom>
          <a:noFill/>
        </p:spPr>
        <p:txBody>
          <a:bodyPr wrap="square" rtlCol="0">
            <a:spAutoFit/>
          </a:bodyPr>
          <a:lstStyle/>
          <a:p>
            <a:pPr defTabSz="914400"/>
            <a:r>
              <a:rPr lang="en-US" dirty="0">
                <a:solidFill>
                  <a:srgbClr val="FFFF00"/>
                </a:solidFill>
                <a:latin typeface="Arial"/>
              </a:rPr>
              <a:t>1 of </a:t>
            </a:r>
            <a:r>
              <a:rPr lang="en-US" altLang="zh-CN" dirty="0" smtClean="0">
                <a:solidFill>
                  <a:srgbClr val="FFFF00"/>
                </a:solidFill>
                <a:latin typeface="Arial"/>
              </a:rPr>
              <a:t>23</a:t>
            </a:r>
            <a:endParaRPr lang="en-US" dirty="0">
              <a:solidFill>
                <a:srgbClr val="FFFF00"/>
              </a:solidFill>
              <a:latin typeface="Arial"/>
            </a:endParaRPr>
          </a:p>
        </p:txBody>
      </p:sp>
    </p:spTree>
    <p:extLst>
      <p:ext uri="{BB962C8B-B14F-4D97-AF65-F5344CB8AC3E}">
        <p14:creationId xmlns:p14="http://schemas.microsoft.com/office/powerpoint/2010/main" val="2587368979"/>
      </p:ext>
    </p:extLst>
  </p:cSld>
  <p:clrMapOvr>
    <a:masterClrMapping/>
  </p:clrMapOvr>
  <p:transition xmlns:p14="http://schemas.microsoft.com/office/powerpoint/2010/main" advTm="9984">
    <p:cut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Factorization and well separate pair</a:t>
            </a:r>
            <a:endParaRPr lang="en-US" dirty="0"/>
          </a:p>
        </p:txBody>
      </p:sp>
      <p:sp>
        <p:nvSpPr>
          <p:cNvPr id="3" name="Content Placeholder 2"/>
          <p:cNvSpPr>
            <a:spLocks noGrp="1"/>
          </p:cNvSpPr>
          <p:nvPr>
            <p:ph idx="1"/>
          </p:nvPr>
        </p:nvSpPr>
        <p:spPr>
          <a:xfrm>
            <a:off x="381000" y="990600"/>
            <a:ext cx="8610600" cy="4800600"/>
          </a:xfrm>
        </p:spPr>
        <p:txBody>
          <a:bodyPr/>
          <a:lstStyle/>
          <a:p>
            <a:r>
              <a:rPr lang="en-US" dirty="0" smtClean="0"/>
              <a:t>Factorization of the far-field interaction: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r>
              <a:rPr lang="en-US" dirty="0" smtClean="0"/>
              <a:t>Well </a:t>
            </a:r>
            <a:r>
              <a:rPr lang="en-US" dirty="0"/>
              <a:t>separate </a:t>
            </a:r>
            <a:r>
              <a:rPr lang="en-US" dirty="0" smtClean="0"/>
              <a:t>pairs via </a:t>
            </a:r>
            <a:r>
              <a:rPr lang="en-US" dirty="0"/>
              <a:t>hierarchical data </a:t>
            </a:r>
            <a:r>
              <a:rPr lang="en-US" dirty="0" smtClean="0"/>
              <a:t>structures</a:t>
            </a:r>
          </a:p>
          <a:p>
            <a:pPr>
              <a:buNone/>
            </a:pPr>
            <a:endParaRPr lang="en-US" dirty="0" smtClean="0"/>
          </a:p>
          <a:p>
            <a:endParaRPr lang="en-US" dirty="0"/>
          </a:p>
        </p:txBody>
      </p:sp>
      <p:sp>
        <p:nvSpPr>
          <p:cNvPr id="9" name="TextBox 8"/>
          <p:cNvSpPr txBox="1"/>
          <p:nvPr/>
        </p:nvSpPr>
        <p:spPr>
          <a:xfrm>
            <a:off x="8153400" y="6488668"/>
            <a:ext cx="990600" cy="338554"/>
          </a:xfrm>
          <a:prstGeom prst="rect">
            <a:avLst/>
          </a:prstGeom>
          <a:noFill/>
        </p:spPr>
        <p:txBody>
          <a:bodyPr wrap="square" rtlCol="0">
            <a:spAutoFit/>
          </a:bodyPr>
          <a:lstStyle/>
          <a:p>
            <a:r>
              <a:rPr lang="en-US" sz="1600" dirty="0" smtClean="0">
                <a:solidFill>
                  <a:srgbClr val="FFFF00"/>
                </a:solidFill>
              </a:rPr>
              <a:t>10 of 23</a:t>
            </a:r>
            <a:endParaRPr lang="en-US" sz="1600" dirty="0">
              <a:solidFill>
                <a:srgbClr val="FFFF00"/>
              </a:solidFill>
            </a:endParaRPr>
          </a:p>
        </p:txBody>
      </p:sp>
      <p:pic>
        <p:nvPicPr>
          <p:cNvPr id="2050" name="Picture 2" descr="http://latex.codecogs.com/gif.latex?\dpi%7b300%7d%20\bg_black%20%7b\color%7bYellow%7d\displaystyle\sum_%7b\mathbf%7bx%7d_%7bi%7d\not\in%20\Omega%20(\mathbf%7by%7d_%7bj%7d)%7dq_%7bi%7d\Phi%20(\mathbf%7by%7d_%7bj%7d-\mathbf%7bx%7d_%7bi%7d)%20=\displaystyle\sum_%7b\mathbf%7bx%7d_%7bi%7d\not\in%20\Omega%20(\mathbf%7by%7d_%7bj%7d)%7dq_%7bi%7d\sum_%7bl=0%7d%5e%7bp-1%7dS_%7bl%7d(\mathbf%7by%7d_%7bj%7d-\mathbf%7bx%7d%20_%7b\ast%20%7d)R_%7bl%7d(\mathbf%7bx%7d_%7bi%7d-\mathbf%7bx%7d_%7b\ast%20%7d)%7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7696200" cy="9682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latex.codecogs.com/gif.latex?\dpi%7b300%7d%20\bg_black%20%7b\color%7bYellow%7d%20=\displaystyle\sum_%7bl=0%7d%5e%7bp-1%7dS_%7bl%7d(\mathbf%7by%7d_%7bj%7d-\mathbf%7bx%7d_%7b\ast%20%7d)%7b\color%7bGreen%7d\sum_%7b\mathbf%7bx%7d_%7bi%7d\not\in%20\Omega%20(\mathbf%7by%7d_%7bj%7d)%7dq_%7bi%7dR_%7bl%7d(\mathbf%7bx%7d%20_%7bi%7d-\mathbf%7bx%7d_%7b\ast%20%7d)%7d%7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6950" y="2819400"/>
            <a:ext cx="50736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latex.codecogs.com/gif.latex?\dpi%7b300%7d%20\bg_black%20%7b\color%7bYellow%7d=\displaystyle\sum_%7bl=0%7d%5e%7bp-1%7d%7b\color%7bGreen%7d%20C_%7bl%7d%7d%20S_%7bl%7d(\mathbf%7by%7d_%7bj%7d-\mathbf%7bx%7d_%7b\ast%20%7d)%7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293" y="4038600"/>
            <a:ext cx="2820307" cy="9994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16" y="3029491"/>
            <a:ext cx="31146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8600" y="6248400"/>
            <a:ext cx="8763000" cy="369332"/>
          </a:xfrm>
          <a:prstGeom prst="rect">
            <a:avLst/>
          </a:prstGeom>
          <a:noFill/>
        </p:spPr>
        <p:txBody>
          <a:bodyPr wrap="square" rtlCol="0">
            <a:spAutoFit/>
          </a:bodyPr>
          <a:lstStyle/>
          <a:p>
            <a:r>
              <a:rPr lang="en-US" i="1" dirty="0" smtClean="0">
                <a:solidFill>
                  <a:srgbClr val="FFFF00"/>
                </a:solidFill>
              </a:rPr>
              <a:t>Image courtesy of Professor Mount</a:t>
            </a:r>
            <a:endParaRPr lang="en-US" i="1" dirty="0">
              <a:solidFill>
                <a:srgbClr val="FFFF00"/>
              </a:solidFill>
            </a:endParaRPr>
          </a:p>
        </p:txBody>
      </p:sp>
    </p:spTree>
    <p:extLst>
      <p:ext uri="{BB962C8B-B14F-4D97-AF65-F5344CB8AC3E}">
        <p14:creationId xmlns:p14="http://schemas.microsoft.com/office/powerpoint/2010/main" val="146069074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tep0.jpg"/>
          <p:cNvPicPr>
            <a:picLocks noChangeAspect="1"/>
          </p:cNvPicPr>
          <p:nvPr/>
        </p:nvPicPr>
        <p:blipFill>
          <a:blip r:embed="rId4" cstate="print"/>
          <a:stretch>
            <a:fillRect/>
          </a:stretch>
        </p:blipFill>
        <p:spPr>
          <a:xfrm>
            <a:off x="3838575" y="1066800"/>
            <a:ext cx="4924425" cy="4991100"/>
          </a:xfrm>
          <a:prstGeom prst="rect">
            <a:avLst/>
          </a:prstGeom>
        </p:spPr>
      </p:pic>
      <p:sp>
        <p:nvSpPr>
          <p:cNvPr id="2" name="Title 1"/>
          <p:cNvSpPr>
            <a:spLocks noGrp="1"/>
          </p:cNvSpPr>
          <p:nvPr>
            <p:ph type="title"/>
          </p:nvPr>
        </p:nvSpPr>
        <p:spPr/>
        <p:txBody>
          <a:bodyPr/>
          <a:lstStyle/>
          <a:p>
            <a:r>
              <a:rPr lang="en-US" dirty="0" smtClean="0"/>
              <a:t>FMM Flow </a:t>
            </a:r>
            <a:r>
              <a:rPr lang="en-US" dirty="0"/>
              <a:t>C</a:t>
            </a:r>
            <a:r>
              <a:rPr lang="en-US" dirty="0" smtClean="0"/>
              <a:t>hart</a:t>
            </a:r>
            <a:endParaRPr lang="en-US" dirty="0"/>
          </a:p>
        </p:txBody>
      </p:sp>
      <p:sp>
        <p:nvSpPr>
          <p:cNvPr id="5" name="Content Placeholder 4"/>
          <p:cNvSpPr>
            <a:spLocks noGrp="1"/>
          </p:cNvSpPr>
          <p:nvPr>
            <p:ph idx="1"/>
          </p:nvPr>
        </p:nvSpPr>
        <p:spPr>
          <a:xfrm>
            <a:off x="304800" y="990600"/>
            <a:ext cx="3581400" cy="1828800"/>
          </a:xfrm>
        </p:spPr>
        <p:txBody>
          <a:bodyPr numCol="1"/>
          <a:lstStyle/>
          <a:p>
            <a:pPr marL="457200" indent="-457200">
              <a:lnSpc>
                <a:spcPct val="150000"/>
              </a:lnSpc>
              <a:buFont typeface="+mj-lt"/>
              <a:buAutoNum type="arabicPeriod"/>
            </a:pPr>
            <a:r>
              <a:rPr lang="en-US" sz="2000" dirty="0" smtClean="0"/>
              <a:t>Build data structures</a:t>
            </a:r>
          </a:p>
          <a:p>
            <a:pPr marL="457200" indent="-457200">
              <a:lnSpc>
                <a:spcPct val="150000"/>
              </a:lnSpc>
              <a:buFont typeface="+mj-lt"/>
              <a:buAutoNum type="arabicPeriod"/>
            </a:pPr>
            <a:r>
              <a:rPr lang="en-US" sz="2000" dirty="0" smtClean="0"/>
              <a:t>Initial expansions</a:t>
            </a:r>
          </a:p>
          <a:p>
            <a:pPr marL="457200" indent="-457200">
              <a:lnSpc>
                <a:spcPct val="150000"/>
              </a:lnSpc>
              <a:buFont typeface="+mj-lt"/>
              <a:buAutoNum type="arabicPeriod"/>
            </a:pPr>
            <a:r>
              <a:rPr lang="en-US" sz="2000" dirty="0" smtClean="0"/>
              <a:t>Upward translations</a:t>
            </a:r>
          </a:p>
          <a:p>
            <a:pPr marL="457200" indent="-457200">
              <a:lnSpc>
                <a:spcPct val="150000"/>
              </a:lnSpc>
              <a:buFont typeface="+mj-lt"/>
              <a:buAutoNum type="arabicPeriod"/>
            </a:pPr>
            <a:r>
              <a:rPr lang="en-US" sz="2000" dirty="0" smtClean="0"/>
              <a:t>Downward translations</a:t>
            </a:r>
          </a:p>
          <a:p>
            <a:pPr marL="457200" indent="-457200">
              <a:lnSpc>
                <a:spcPct val="150000"/>
              </a:lnSpc>
              <a:buFont typeface="+mj-lt"/>
              <a:buAutoNum type="arabicPeriod"/>
            </a:pPr>
            <a:r>
              <a:rPr lang="en-US" sz="2000" dirty="0" smtClean="0"/>
              <a:t>Local expansions</a:t>
            </a:r>
          </a:p>
          <a:p>
            <a:pPr marL="457200" indent="-457200">
              <a:lnSpc>
                <a:spcPct val="150000"/>
              </a:lnSpc>
              <a:buFont typeface="+mj-lt"/>
              <a:buAutoNum type="arabicPeriod"/>
            </a:pPr>
            <a:r>
              <a:rPr lang="en-US" sz="2000" dirty="0" smtClean="0"/>
              <a:t>Near-field </a:t>
            </a:r>
            <a:r>
              <a:rPr lang="en-US" sz="2000" dirty="0"/>
              <a:t>direct </a:t>
            </a:r>
            <a:r>
              <a:rPr lang="en-US" sz="2000" dirty="0" smtClean="0"/>
              <a:t>sum </a:t>
            </a:r>
            <a:r>
              <a:rPr lang="en-US" sz="2000" dirty="0"/>
              <a:t>and final summation</a:t>
            </a:r>
          </a:p>
        </p:txBody>
      </p:sp>
      <p:pic>
        <p:nvPicPr>
          <p:cNvPr id="8" name="Picture 7" descr="step1.jpg"/>
          <p:cNvPicPr>
            <a:picLocks noChangeAspect="1"/>
          </p:cNvPicPr>
          <p:nvPr/>
        </p:nvPicPr>
        <p:blipFill>
          <a:blip r:embed="rId5" cstate="print"/>
          <a:stretch>
            <a:fillRect/>
          </a:stretch>
        </p:blipFill>
        <p:spPr>
          <a:xfrm>
            <a:off x="3838575" y="1066800"/>
            <a:ext cx="4914900" cy="4981575"/>
          </a:xfrm>
          <a:prstGeom prst="rect">
            <a:avLst/>
          </a:prstGeom>
        </p:spPr>
      </p:pic>
      <p:pic>
        <p:nvPicPr>
          <p:cNvPr id="9" name="Picture 8" descr="step2.jpg"/>
          <p:cNvPicPr>
            <a:picLocks noChangeAspect="1"/>
          </p:cNvPicPr>
          <p:nvPr/>
        </p:nvPicPr>
        <p:blipFill>
          <a:blip r:embed="rId6" cstate="print"/>
          <a:stretch>
            <a:fillRect/>
          </a:stretch>
        </p:blipFill>
        <p:spPr>
          <a:xfrm>
            <a:off x="3838575" y="1066800"/>
            <a:ext cx="4914900" cy="4972050"/>
          </a:xfrm>
          <a:prstGeom prst="rect">
            <a:avLst/>
          </a:prstGeom>
        </p:spPr>
      </p:pic>
      <p:pic>
        <p:nvPicPr>
          <p:cNvPr id="10" name="Picture 9" descr="step3.jpg"/>
          <p:cNvPicPr>
            <a:picLocks noChangeAspect="1"/>
          </p:cNvPicPr>
          <p:nvPr/>
        </p:nvPicPr>
        <p:blipFill>
          <a:blip r:embed="rId7" cstate="print"/>
          <a:stretch>
            <a:fillRect/>
          </a:stretch>
        </p:blipFill>
        <p:spPr>
          <a:xfrm>
            <a:off x="3838575" y="1066800"/>
            <a:ext cx="4924425" cy="5000625"/>
          </a:xfrm>
          <a:prstGeom prst="rect">
            <a:avLst/>
          </a:prstGeom>
        </p:spPr>
      </p:pic>
      <p:pic>
        <p:nvPicPr>
          <p:cNvPr id="11" name="Picture 10" descr="step4.jpg"/>
          <p:cNvPicPr>
            <a:picLocks noChangeAspect="1"/>
          </p:cNvPicPr>
          <p:nvPr/>
        </p:nvPicPr>
        <p:blipFill>
          <a:blip r:embed="rId8" cstate="print"/>
          <a:stretch>
            <a:fillRect/>
          </a:stretch>
        </p:blipFill>
        <p:spPr>
          <a:xfrm>
            <a:off x="3838575" y="1066800"/>
            <a:ext cx="4924425" cy="4972050"/>
          </a:xfrm>
          <a:prstGeom prst="rect">
            <a:avLst/>
          </a:prstGeom>
        </p:spPr>
      </p:pic>
      <p:pic>
        <p:nvPicPr>
          <p:cNvPr id="12" name="Picture 11" descr="step5.jpg"/>
          <p:cNvPicPr>
            <a:picLocks noChangeAspect="1"/>
          </p:cNvPicPr>
          <p:nvPr/>
        </p:nvPicPr>
        <p:blipFill>
          <a:blip r:embed="rId9" cstate="print"/>
          <a:stretch>
            <a:fillRect/>
          </a:stretch>
        </p:blipFill>
        <p:spPr>
          <a:xfrm>
            <a:off x="3838575" y="1066800"/>
            <a:ext cx="4924425" cy="5000625"/>
          </a:xfrm>
          <a:prstGeom prst="rect">
            <a:avLst/>
          </a:prstGeom>
        </p:spPr>
      </p:pic>
      <p:pic>
        <p:nvPicPr>
          <p:cNvPr id="13" name="Picture 12" descr="step6.jpg"/>
          <p:cNvPicPr>
            <a:picLocks noChangeAspect="1"/>
          </p:cNvPicPr>
          <p:nvPr/>
        </p:nvPicPr>
        <p:blipFill>
          <a:blip r:embed="rId10" cstate="print"/>
          <a:stretch>
            <a:fillRect/>
          </a:stretch>
        </p:blipFill>
        <p:spPr>
          <a:xfrm>
            <a:off x="3838575" y="1066800"/>
            <a:ext cx="4924425" cy="4981575"/>
          </a:xfrm>
          <a:prstGeom prst="rect">
            <a:avLst/>
          </a:prstGeom>
        </p:spPr>
      </p:pic>
      <p:sp>
        <p:nvSpPr>
          <p:cNvPr id="15" name="TextBox 14"/>
          <p:cNvSpPr txBox="1"/>
          <p:nvPr/>
        </p:nvSpPr>
        <p:spPr>
          <a:xfrm>
            <a:off x="228600" y="6248400"/>
            <a:ext cx="8763000" cy="369332"/>
          </a:xfrm>
          <a:prstGeom prst="rect">
            <a:avLst/>
          </a:prstGeom>
          <a:noFill/>
        </p:spPr>
        <p:txBody>
          <a:bodyPr wrap="square" rtlCol="0">
            <a:spAutoFit/>
          </a:bodyPr>
          <a:lstStyle/>
          <a:p>
            <a:r>
              <a:rPr lang="en-US" i="1" dirty="0" smtClean="0">
                <a:solidFill>
                  <a:srgbClr val="FFFF00"/>
                </a:solidFill>
              </a:rPr>
              <a:t>From Java animation of FMM by Y. Wang  M.S. Thesis, UMD 2005</a:t>
            </a:r>
            <a:endParaRPr lang="en-US" i="1" dirty="0">
              <a:solidFill>
                <a:srgbClr val="FFFF00"/>
              </a:solidFill>
            </a:endParaRPr>
          </a:p>
        </p:txBody>
      </p:sp>
      <p:sp>
        <p:nvSpPr>
          <p:cNvPr id="16" name="TextBox 15"/>
          <p:cNvSpPr txBox="1"/>
          <p:nvPr/>
        </p:nvSpPr>
        <p:spPr>
          <a:xfrm>
            <a:off x="8153400" y="6488668"/>
            <a:ext cx="990600" cy="338554"/>
          </a:xfrm>
          <a:prstGeom prst="rect">
            <a:avLst/>
          </a:prstGeom>
          <a:noFill/>
        </p:spPr>
        <p:txBody>
          <a:bodyPr wrap="square" rtlCol="0">
            <a:spAutoFit/>
          </a:bodyPr>
          <a:lstStyle/>
          <a:p>
            <a:r>
              <a:rPr lang="en-US" sz="1600" dirty="0" smtClean="0">
                <a:solidFill>
                  <a:srgbClr val="FFFF00"/>
                </a:solidFill>
              </a:rPr>
              <a:t>11 of 23</a:t>
            </a:r>
            <a:endParaRPr lang="en-US" sz="1600" dirty="0">
              <a:solidFill>
                <a:srgbClr val="FFFF00"/>
              </a:solidFill>
            </a:endParaRPr>
          </a:p>
        </p:txBody>
      </p:sp>
    </p:spTree>
    <p:custDataLst>
      <p:tags r:id="rId1"/>
    </p:custDataLst>
    <p:extLst>
      <p:ext uri="{BB962C8B-B14F-4D97-AF65-F5344CB8AC3E}">
        <p14:creationId xmlns:p14="http://schemas.microsoft.com/office/powerpoint/2010/main" val="1578661532"/>
      </p:ext>
    </p:extLst>
  </p:cSld>
  <p:clrMapOvr>
    <a:masterClrMapping/>
  </p:clrMapOvr>
  <p:transition xmlns:p14="http://schemas.microsoft.com/office/powerpoint/2010/main" advTm="74794">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58738"/>
            <a:ext cx="8662988" cy="838200"/>
          </a:xfrm>
        </p:spPr>
        <p:txBody>
          <a:bodyPr/>
          <a:lstStyle/>
          <a:p>
            <a:r>
              <a:rPr lang="en-US" dirty="0" smtClean="0"/>
              <a:t>Heterogeneous Architecture</a:t>
            </a:r>
            <a:endParaRPr lang="en-US" dirty="0"/>
          </a:p>
        </p:txBody>
      </p:sp>
      <p:grpSp>
        <p:nvGrpSpPr>
          <p:cNvPr id="3" name="Group 88"/>
          <p:cNvGrpSpPr/>
          <p:nvPr/>
        </p:nvGrpSpPr>
        <p:grpSpPr>
          <a:xfrm>
            <a:off x="3657600" y="3381703"/>
            <a:ext cx="1752600" cy="504160"/>
            <a:chOff x="3505200" y="3485707"/>
            <a:chExt cx="1752600" cy="504160"/>
          </a:xfrm>
        </p:grpSpPr>
        <p:sp>
          <p:nvSpPr>
            <p:cNvPr id="73" name="TextBox 72"/>
            <p:cNvSpPr txBox="1"/>
            <p:nvPr/>
          </p:nvSpPr>
          <p:spPr>
            <a:xfrm>
              <a:off x="3505200" y="3508744"/>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defTabSz="914400"/>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MPI</a:t>
              </a:r>
            </a:p>
          </p:txBody>
        </p:sp>
        <p:sp>
          <p:nvSpPr>
            <p:cNvPr id="76" name="Striped Right Arrow 75"/>
            <p:cNvSpPr/>
            <p:nvPr/>
          </p:nvSpPr>
          <p:spPr bwMode="auto">
            <a:xfrm rot="5400000">
              <a:off x="3456911" y="354285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77" name="Striped Right Arrow 76"/>
            <p:cNvSpPr/>
            <p:nvPr/>
          </p:nvSpPr>
          <p:spPr bwMode="auto">
            <a:xfrm rot="16200000">
              <a:off x="4778890" y="355171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grpSp>
        <p:nvGrpSpPr>
          <p:cNvPr id="5" name="Group 86"/>
          <p:cNvGrpSpPr/>
          <p:nvPr/>
        </p:nvGrpSpPr>
        <p:grpSpPr>
          <a:xfrm>
            <a:off x="972386" y="1117126"/>
            <a:ext cx="6952414" cy="2133600"/>
            <a:chOff x="310896" y="1219200"/>
            <a:chExt cx="6952414" cy="2133600"/>
          </a:xfrm>
        </p:grpSpPr>
        <p:sp>
          <p:nvSpPr>
            <p:cNvPr id="4" name="Rounded Rectangle 3"/>
            <p:cNvSpPr/>
            <p:nvPr/>
          </p:nvSpPr>
          <p:spPr bwMode="auto">
            <a:xfrm>
              <a:off x="310896" y="1219200"/>
              <a:ext cx="6952414" cy="2133600"/>
            </a:xfrm>
            <a:prstGeom prst="roundRect">
              <a:avLst/>
            </a:prstGeom>
            <a:solidFill>
              <a:srgbClr val="92D050"/>
            </a:solidFill>
            <a:ln w="12700" cap="flat" cmpd="sng" algn="ctr">
              <a:solidFill>
                <a:schemeClr val="tx1"/>
              </a:solidFill>
              <a:prstDash val="solid"/>
              <a:round/>
              <a:headEnd type="none" w="med" len="med"/>
              <a:tailEnd type="none" w="med" len="med"/>
            </a:ln>
            <a:effectLst/>
            <a:scene3d>
              <a:camera prst="orthographicFront"/>
              <a:lightRig rig="threePt" dir="t"/>
            </a:scene3d>
            <a:sp3d>
              <a:bevelT w="203200" prst="coolSlant"/>
              <a:bevelB w="203200" prst="coolSlan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58" charset="0"/>
              </a:endParaRPr>
            </a:p>
          </p:txBody>
        </p:sp>
        <p:sp>
          <p:nvSpPr>
            <p:cNvPr id="23" name="Rounded Rectangle 22"/>
            <p:cNvSpPr/>
            <p:nvPr/>
          </p:nvSpPr>
          <p:spPr bwMode="auto">
            <a:xfrm>
              <a:off x="996696" y="3073874"/>
              <a:ext cx="5885614" cy="76200"/>
            </a:xfrm>
            <a:prstGeom prst="roundRect">
              <a:avLst/>
            </a:prstGeom>
            <a:gradFill>
              <a:gsLst>
                <a:gs pos="0">
                  <a:schemeClr val="bg1">
                    <a:lumMod val="85000"/>
                  </a:schemeClr>
                </a:gs>
                <a:gs pos="53000">
                  <a:srgbClr val="D4DEFF"/>
                </a:gs>
                <a:gs pos="83000">
                  <a:srgbClr val="D4DEFF"/>
                </a:gs>
                <a:gs pos="100000">
                  <a:srgbClr val="96AB94"/>
                </a:gs>
              </a:gsLst>
              <a:lin ang="5400000" scaled="0"/>
            </a:gradFill>
            <a:ln w="12700" cap="flat" cmpd="sng" algn="ctr">
              <a:noFill/>
              <a:prstDash val="solid"/>
              <a:round/>
              <a:headEnd type="none" w="med" len="med"/>
              <a:tailEnd type="none" w="med" len="med"/>
            </a:ln>
            <a:effectLst/>
            <a:scene3d>
              <a:camera prst="orthographicFront"/>
              <a:lightRig rig="threePt" dir="t"/>
            </a:scene3d>
            <a:sp3d extrusionH="76200" contourW="12700" prstMaterial="flat">
              <a:bevelT/>
              <a:bevelB w="165100" prst="coolSlant"/>
              <a:extrusionClr>
                <a:schemeClr val="tx2">
                  <a:lumMod val="20000"/>
                  <a:lumOff val="80000"/>
                </a:schemeClr>
              </a:extrusionClr>
              <a:contourClr>
                <a:schemeClr val="bg1"/>
              </a:contourClr>
            </a:sp3d>
          </p:spPr>
          <p:txBody>
            <a:bodyPr vert="horz" wrap="none" lIns="91440" tIns="45720" rIns="91440" bIns="45720"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eaLnBrk="0" fontAlgn="base" hangingPunct="0">
                <a:spcBef>
                  <a:spcPct val="0"/>
                </a:spcBef>
                <a:spcAft>
                  <a:spcPct val="0"/>
                </a:spcAft>
              </a:pPr>
              <a:endParaRPr lang="en-US" sz="1600" b="1" cap="all" dirty="0">
                <a:ln w="0"/>
                <a:gradFill flip="none">
                  <a:gsLst>
                    <a:gs pos="0">
                      <a:srgbClr val="F7F7F7">
                        <a:tint val="75000"/>
                        <a:shade val="75000"/>
                        <a:satMod val="170000"/>
                      </a:srgbClr>
                    </a:gs>
                    <a:gs pos="49000">
                      <a:srgbClr val="F7F7F7">
                        <a:tint val="88000"/>
                        <a:shade val="65000"/>
                        <a:satMod val="172000"/>
                      </a:srgbClr>
                    </a:gs>
                    <a:gs pos="50000">
                      <a:srgbClr val="F7F7F7">
                        <a:shade val="65000"/>
                        <a:satMod val="130000"/>
                      </a:srgbClr>
                    </a:gs>
                    <a:gs pos="92000">
                      <a:srgbClr val="F7F7F7">
                        <a:shade val="50000"/>
                        <a:satMod val="120000"/>
                      </a:srgbClr>
                    </a:gs>
                    <a:gs pos="100000">
                      <a:srgbClr val="F7F7F7">
                        <a:shade val="48000"/>
                        <a:satMod val="120000"/>
                      </a:srgbClr>
                    </a:gs>
                  </a:gsLst>
                  <a:lin ang="5400000"/>
                </a:gradFill>
                <a:effectLst>
                  <a:reflection blurRad="12700" stA="50000" endPos="50000" dist="5000" dir="5400000" sy="-100000" rotWithShape="0"/>
                </a:effectLst>
                <a:latin typeface="Arial" pitchFamily="58" charset="0"/>
              </a:endParaRPr>
            </a:p>
          </p:txBody>
        </p:sp>
        <p:sp>
          <p:nvSpPr>
            <p:cNvPr id="34" name="TextBox 33"/>
            <p:cNvSpPr txBox="1"/>
            <p:nvPr/>
          </p:nvSpPr>
          <p:spPr>
            <a:xfrm>
              <a:off x="314325" y="2884932"/>
              <a:ext cx="762000" cy="338554"/>
            </a:xfrm>
            <a:prstGeom prst="rect">
              <a:avLst/>
            </a:prstGeom>
            <a:noFill/>
          </p:spPr>
          <p:txBody>
            <a:bodyPr wrap="square" rtlCol="0">
              <a:spAutoFit/>
            </a:bodyPr>
            <a:lstStyle/>
            <a:p>
              <a:pPr algn="ctr" defTabSz="914400" eaLnBrk="0" fontAlgn="base" hangingPunct="0">
                <a:spcBef>
                  <a:spcPct val="0"/>
                </a:spcBef>
                <a:spcAft>
                  <a:spcPct val="0"/>
                </a:spcAft>
              </a:pPr>
              <a:r>
                <a:rPr lang="en-US" sz="1600" dirty="0">
                  <a:ln w="18415" cmpd="sng">
                    <a:solidFill>
                      <a:srgbClr val="FFFFFF"/>
                    </a:solidFill>
                    <a:prstDash val="solid"/>
                  </a:ln>
                  <a:solidFill>
                    <a:srgbClr val="F7F7F7">
                      <a:lumMod val="50000"/>
                    </a:srgbClr>
                  </a:solidFill>
                  <a:effectLst>
                    <a:outerShdw blurRad="63500" dir="3600000" algn="tl" rotWithShape="0">
                      <a:srgbClr val="000000">
                        <a:alpha val="70000"/>
                      </a:srgbClr>
                    </a:outerShdw>
                  </a:effectLst>
                  <a:latin typeface="Arial" pitchFamily="58" charset="0"/>
                </a:rPr>
                <a:t>PCI-e</a:t>
              </a:r>
            </a:p>
          </p:txBody>
        </p:sp>
        <p:grpSp>
          <p:nvGrpSpPr>
            <p:cNvPr id="7" name="Group 85"/>
            <p:cNvGrpSpPr/>
            <p:nvPr/>
          </p:nvGrpSpPr>
          <p:grpSpPr>
            <a:xfrm>
              <a:off x="4065136" y="1447799"/>
              <a:ext cx="2664774" cy="1676401"/>
              <a:chOff x="4065136" y="1447799"/>
              <a:chExt cx="2664774" cy="1676401"/>
            </a:xfrm>
          </p:grpSpPr>
          <p:sp>
            <p:nvSpPr>
              <p:cNvPr id="12" name="Rounded Rectangle 11"/>
              <p:cNvSpPr/>
              <p:nvPr/>
            </p:nvSpPr>
            <p:spPr bwMode="auto">
              <a:xfrm>
                <a:off x="4065136" y="1447799"/>
                <a:ext cx="1295400" cy="141549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contourW="12700">
                <a:bevelT prst="angle"/>
                <a:bevelB prst="angle"/>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n w="10541" cmpd="sng">
                      <a:solidFill>
                        <a:srgbClr val="7D7D7D">
                          <a:tint val="100000"/>
                          <a:shade val="100000"/>
                          <a:satMod val="110000"/>
                        </a:srgbClr>
                      </a:solidFill>
                      <a:prstDash val="solid"/>
                    </a:ln>
                    <a:solidFill>
                      <a:srgbClr val="FFFFFF">
                        <a:lumMod val="85000"/>
                      </a:srgbClr>
                    </a:solidFill>
                    <a:latin typeface="Arial" pitchFamily="58" charset="0"/>
                  </a:rPr>
                  <a:t>GPU</a:t>
                </a:r>
              </a:p>
            </p:txBody>
          </p:sp>
          <p:sp>
            <p:nvSpPr>
              <p:cNvPr id="36" name="Rounded Rectangle 35"/>
              <p:cNvSpPr/>
              <p:nvPr/>
            </p:nvSpPr>
            <p:spPr bwMode="auto">
              <a:xfrm>
                <a:off x="5434510" y="1457324"/>
                <a:ext cx="1295400" cy="140086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extrusionH="6350" contourW="12700" prstMaterial="softEdge">
                <a:bevelT prst="angle"/>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n w="10541" cmpd="sng">
                      <a:solidFill>
                        <a:srgbClr val="7D7D7D">
                          <a:tint val="100000"/>
                          <a:shade val="100000"/>
                          <a:satMod val="110000"/>
                        </a:srgbClr>
                      </a:solidFill>
                      <a:prstDash val="solid"/>
                    </a:ln>
                    <a:solidFill>
                      <a:srgbClr val="FFFFFF">
                        <a:lumMod val="85000"/>
                      </a:srgbClr>
                    </a:solidFill>
                    <a:latin typeface="Arial" pitchFamily="58" charset="0"/>
                  </a:rPr>
                  <a:t>GPU</a:t>
                </a:r>
              </a:p>
            </p:txBody>
          </p:sp>
          <p:sp>
            <p:nvSpPr>
              <p:cNvPr id="37" name="Up-Down Arrow 36"/>
              <p:cNvSpPr/>
              <p:nvPr/>
            </p:nvSpPr>
            <p:spPr bwMode="auto">
              <a:xfrm>
                <a:off x="4618705"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38" name="Up-Down Arrow 37"/>
              <p:cNvSpPr/>
              <p:nvPr/>
            </p:nvSpPr>
            <p:spPr bwMode="auto">
              <a:xfrm>
                <a:off x="5949546"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grpSp>
          <p:nvGrpSpPr>
            <p:cNvPr id="8" name="Group 83"/>
            <p:cNvGrpSpPr/>
            <p:nvPr/>
          </p:nvGrpSpPr>
          <p:grpSpPr>
            <a:xfrm>
              <a:off x="1002032" y="1447800"/>
              <a:ext cx="2908478" cy="1675799"/>
              <a:chOff x="1002032" y="1447800"/>
              <a:chExt cx="2908478" cy="1675799"/>
            </a:xfrm>
          </p:grpSpPr>
          <p:sp>
            <p:nvSpPr>
              <p:cNvPr id="30" name="Rounded Rectangle 29"/>
              <p:cNvSpPr/>
              <p:nvPr/>
            </p:nvSpPr>
            <p:spPr bwMode="auto">
              <a:xfrm>
                <a:off x="1002032" y="1456426"/>
                <a:ext cx="2908478" cy="1367944"/>
              </a:xfrm>
              <a:prstGeom prst="roundRect">
                <a:avLst/>
              </a:prstGeom>
              <a:solidFill>
                <a:srgbClr val="02AAA6"/>
              </a:solidFill>
              <a:ln w="0" cap="flat" cmpd="sng" algn="ctr">
                <a:noFill/>
                <a:prstDash val="solid"/>
                <a:round/>
                <a:headEnd type="none" w="med" len="med"/>
                <a:tailEnd type="none" w="med" len="med"/>
              </a:ln>
              <a:effectLst/>
              <a:scene3d>
                <a:camera prst="orthographicFront"/>
                <a:lightRig rig="threePt" dir="t"/>
              </a:scene3d>
              <a:sp3d prstMaterial="dkEdge"/>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dirty="0">
                  <a:solidFill>
                    <a:srgbClr val="FAFD00"/>
                  </a:solidFill>
                  <a:latin typeface="Arial" pitchFamily="58" charset="0"/>
                </a:endParaRPr>
              </a:p>
            </p:txBody>
          </p:sp>
          <p:grpSp>
            <p:nvGrpSpPr>
              <p:cNvPr id="9" name="Group 30"/>
              <p:cNvGrpSpPr/>
              <p:nvPr/>
            </p:nvGrpSpPr>
            <p:grpSpPr>
              <a:xfrm>
                <a:off x="1344219" y="2812086"/>
                <a:ext cx="2259126" cy="311513"/>
                <a:chOff x="1269848" y="2869997"/>
                <a:chExt cx="2259126" cy="311513"/>
              </a:xfrm>
            </p:grpSpPr>
            <p:sp>
              <p:nvSpPr>
                <p:cNvPr id="13" name="Up-Down Arrow 12"/>
                <p:cNvSpPr/>
                <p:nvPr/>
              </p:nvSpPr>
              <p:spPr bwMode="auto">
                <a:xfrm>
                  <a:off x="1269848" y="287408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4" name="Up-Down Arrow 23"/>
                <p:cNvSpPr/>
                <p:nvPr/>
              </p:nvSpPr>
              <p:spPr bwMode="auto">
                <a:xfrm>
                  <a:off x="1975976" y="287671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6" name="Up-Down Arrow 25"/>
                <p:cNvSpPr/>
                <p:nvPr/>
              </p:nvSpPr>
              <p:spPr bwMode="auto">
                <a:xfrm>
                  <a:off x="2675534" y="286999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7" name="Up-Down Arrow 26"/>
                <p:cNvSpPr/>
                <p:nvPr/>
              </p:nvSpPr>
              <p:spPr bwMode="auto">
                <a:xfrm>
                  <a:off x="3376574" y="2876093"/>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sp>
            <p:nvSpPr>
              <p:cNvPr id="32" name="TextBox 31"/>
              <p:cNvSpPr txBox="1"/>
              <p:nvPr/>
            </p:nvSpPr>
            <p:spPr>
              <a:xfrm>
                <a:off x="1600200" y="1447800"/>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defTabSz="914400"/>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openMP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0" name="Rounded Rectangle 59"/>
              <p:cNvSpPr/>
              <p:nvPr/>
            </p:nvSpPr>
            <p:spPr bwMode="auto">
              <a:xfrm>
                <a:off x="3194250"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62" name="Rounded Rectangle 61"/>
              <p:cNvSpPr/>
              <p:nvPr/>
            </p:nvSpPr>
            <p:spPr bwMode="auto">
              <a:xfrm>
                <a:off x="2494535"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63" name="Rounded Rectangle 62"/>
              <p:cNvSpPr/>
              <p:nvPr/>
            </p:nvSpPr>
            <p:spPr bwMode="auto">
              <a:xfrm>
                <a:off x="1799458"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74" name="Rounded Rectangle 73"/>
              <p:cNvSpPr/>
              <p:nvPr/>
            </p:nvSpPr>
            <p:spPr bwMode="auto">
              <a:xfrm>
                <a:off x="1096406" y="1918149"/>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grpSp>
      </p:grpSp>
      <p:grpSp>
        <p:nvGrpSpPr>
          <p:cNvPr id="17" name="Group 139"/>
          <p:cNvGrpSpPr/>
          <p:nvPr/>
        </p:nvGrpSpPr>
        <p:grpSpPr>
          <a:xfrm>
            <a:off x="7162800" y="971490"/>
            <a:ext cx="1752600" cy="5581710"/>
            <a:chOff x="7391400" y="1143000"/>
            <a:chExt cx="1752600" cy="5581710"/>
          </a:xfrm>
        </p:grpSpPr>
        <p:grpSp>
          <p:nvGrpSpPr>
            <p:cNvPr id="18" name="Group 78"/>
            <p:cNvGrpSpPr/>
            <p:nvPr/>
          </p:nvGrpSpPr>
          <p:grpSpPr>
            <a:xfrm>
              <a:off x="8229600" y="1143000"/>
              <a:ext cx="609600" cy="5181600"/>
              <a:chOff x="8153400" y="1143000"/>
              <a:chExt cx="609600" cy="5181600"/>
            </a:xfrm>
          </p:grpSpPr>
          <p:sp>
            <p:nvSpPr>
              <p:cNvPr id="67" name="Rounded Rectangle 66"/>
              <p:cNvSpPr/>
              <p:nvPr/>
            </p:nvSpPr>
            <p:spPr bwMode="auto">
              <a:xfrm>
                <a:off x="8686800" y="1143000"/>
                <a:ext cx="76200" cy="51816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contourW="12700" prstMaterial="flat">
                <a:bevelT/>
                <a:bevelB/>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70" name="Left-Right Arrow 69"/>
              <p:cNvSpPr/>
              <p:nvPr/>
            </p:nvSpPr>
            <p:spPr bwMode="auto">
              <a:xfrm>
                <a:off x="8153400" y="2286000"/>
                <a:ext cx="533400" cy="228600"/>
              </a:xfrm>
              <a:prstGeom prst="leftRightArrow">
                <a:avLst/>
              </a:prstGeom>
              <a:solidFill>
                <a:schemeClr val="bg1">
                  <a:lumMod val="85000"/>
                </a:schemeClr>
              </a:solidFill>
              <a:ln w="12700" cap="flat" cmpd="sng" algn="ctr">
                <a:noFill/>
                <a:prstDash val="solid"/>
                <a:round/>
                <a:headEnd type="none" w="med" len="med"/>
                <a:tailEnd type="none" w="med" len="med"/>
              </a:ln>
              <a:effectLst/>
              <a:scene3d>
                <a:camera prst="orthographicFront"/>
                <a:lightRig rig="threePt" dir="t"/>
              </a:scene3d>
              <a:sp3d contourW="12700" prstMaterial="flat">
                <a:bevelT h="25400"/>
                <a:bevelB/>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71" name="Left-Right Arrow 70"/>
              <p:cNvSpPr/>
              <p:nvPr/>
            </p:nvSpPr>
            <p:spPr bwMode="auto">
              <a:xfrm>
                <a:off x="8153400" y="5105400"/>
                <a:ext cx="533400" cy="228600"/>
              </a:xfrm>
              <a:prstGeom prst="leftRightArrow">
                <a:avLst/>
              </a:prstGeom>
              <a:solidFill>
                <a:schemeClr val="bg1">
                  <a:lumMod val="85000"/>
                </a:schemeClr>
              </a:solidFill>
              <a:ln w="12700" cap="flat" cmpd="sng" algn="ctr">
                <a:noFill/>
                <a:prstDash val="solid"/>
                <a:round/>
                <a:headEnd type="none" w="med" len="med"/>
                <a:tailEnd type="none" w="med" len="med"/>
              </a:ln>
              <a:effectLst/>
              <a:scene3d>
                <a:camera prst="orthographicFront"/>
                <a:lightRig rig="threePt" dir="t"/>
              </a:scene3d>
              <a:sp3d contourW="12700" prstMaterial="flat">
                <a:bevelT h="25400"/>
                <a:bevelB/>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sp>
          <p:nvSpPr>
            <p:cNvPr id="139" name="TextBox 138"/>
            <p:cNvSpPr txBox="1"/>
            <p:nvPr/>
          </p:nvSpPr>
          <p:spPr>
            <a:xfrm>
              <a:off x="7391400" y="6324600"/>
              <a:ext cx="1752600" cy="400110"/>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defTabSz="914400"/>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InfiniBand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grpSp>
      <p:grpSp>
        <p:nvGrpSpPr>
          <p:cNvPr id="68" name="Group 86"/>
          <p:cNvGrpSpPr/>
          <p:nvPr/>
        </p:nvGrpSpPr>
        <p:grpSpPr>
          <a:xfrm>
            <a:off x="914400" y="3962400"/>
            <a:ext cx="6952414" cy="2133600"/>
            <a:chOff x="310896" y="1219200"/>
            <a:chExt cx="6952414" cy="2133600"/>
          </a:xfrm>
        </p:grpSpPr>
        <p:sp>
          <p:nvSpPr>
            <p:cNvPr id="69" name="Rounded Rectangle 68"/>
            <p:cNvSpPr/>
            <p:nvPr/>
          </p:nvSpPr>
          <p:spPr bwMode="auto">
            <a:xfrm>
              <a:off x="310896" y="1219200"/>
              <a:ext cx="6952414" cy="2133600"/>
            </a:xfrm>
            <a:prstGeom prst="roundRect">
              <a:avLst/>
            </a:prstGeom>
            <a:solidFill>
              <a:srgbClr val="92D050"/>
            </a:solidFill>
            <a:ln w="12700" cap="flat" cmpd="sng" algn="ctr">
              <a:solidFill>
                <a:schemeClr val="tx1"/>
              </a:solidFill>
              <a:prstDash val="solid"/>
              <a:round/>
              <a:headEnd type="none" w="med" len="med"/>
              <a:tailEnd type="none" w="med" len="med"/>
            </a:ln>
            <a:effectLst/>
            <a:scene3d>
              <a:camera prst="orthographicFront"/>
              <a:lightRig rig="threePt" dir="t"/>
            </a:scene3d>
            <a:sp3d>
              <a:bevelT w="203200" prst="coolSlant"/>
              <a:bevelB w="203200" prst="coolSlan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58" charset="0"/>
              </a:endParaRPr>
            </a:p>
          </p:txBody>
        </p:sp>
        <p:sp>
          <p:nvSpPr>
            <p:cNvPr id="72" name="Rounded Rectangle 71"/>
            <p:cNvSpPr/>
            <p:nvPr/>
          </p:nvSpPr>
          <p:spPr bwMode="auto">
            <a:xfrm>
              <a:off x="996696" y="3073874"/>
              <a:ext cx="5885614" cy="76200"/>
            </a:xfrm>
            <a:prstGeom prst="roundRect">
              <a:avLst/>
            </a:prstGeom>
            <a:gradFill>
              <a:gsLst>
                <a:gs pos="0">
                  <a:schemeClr val="bg1">
                    <a:lumMod val="85000"/>
                  </a:schemeClr>
                </a:gs>
                <a:gs pos="53000">
                  <a:srgbClr val="D4DEFF"/>
                </a:gs>
                <a:gs pos="83000">
                  <a:srgbClr val="D4DEFF"/>
                </a:gs>
                <a:gs pos="100000">
                  <a:srgbClr val="96AB94"/>
                </a:gs>
              </a:gsLst>
              <a:lin ang="5400000" scaled="0"/>
            </a:gradFill>
            <a:ln w="12700" cap="flat" cmpd="sng" algn="ctr">
              <a:noFill/>
              <a:prstDash val="solid"/>
              <a:round/>
              <a:headEnd type="none" w="med" len="med"/>
              <a:tailEnd type="none" w="med" len="med"/>
            </a:ln>
            <a:effectLst/>
            <a:scene3d>
              <a:camera prst="orthographicFront"/>
              <a:lightRig rig="threePt" dir="t"/>
            </a:scene3d>
            <a:sp3d extrusionH="76200" contourW="12700" prstMaterial="flat">
              <a:bevelT/>
              <a:bevelB w="165100" prst="coolSlant"/>
              <a:extrusionClr>
                <a:schemeClr val="tx2">
                  <a:lumMod val="20000"/>
                  <a:lumOff val="80000"/>
                </a:schemeClr>
              </a:extrusionClr>
              <a:contourClr>
                <a:schemeClr val="bg1"/>
              </a:contourClr>
            </a:sp3d>
          </p:spPr>
          <p:txBody>
            <a:bodyPr vert="horz" wrap="none" lIns="91440" tIns="45720" rIns="91440" bIns="45720"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eaLnBrk="0" fontAlgn="base" hangingPunct="0">
                <a:spcBef>
                  <a:spcPct val="0"/>
                </a:spcBef>
                <a:spcAft>
                  <a:spcPct val="0"/>
                </a:spcAft>
              </a:pPr>
              <a:endParaRPr lang="en-US" sz="1600" b="1" cap="all" dirty="0">
                <a:ln w="0"/>
                <a:gradFill flip="none">
                  <a:gsLst>
                    <a:gs pos="0">
                      <a:srgbClr val="F7F7F7">
                        <a:tint val="75000"/>
                        <a:shade val="75000"/>
                        <a:satMod val="170000"/>
                      </a:srgbClr>
                    </a:gs>
                    <a:gs pos="49000">
                      <a:srgbClr val="F7F7F7">
                        <a:tint val="88000"/>
                        <a:shade val="65000"/>
                        <a:satMod val="172000"/>
                      </a:srgbClr>
                    </a:gs>
                    <a:gs pos="50000">
                      <a:srgbClr val="F7F7F7">
                        <a:shade val="65000"/>
                        <a:satMod val="130000"/>
                      </a:srgbClr>
                    </a:gs>
                    <a:gs pos="92000">
                      <a:srgbClr val="F7F7F7">
                        <a:shade val="50000"/>
                        <a:satMod val="120000"/>
                      </a:srgbClr>
                    </a:gs>
                    <a:gs pos="100000">
                      <a:srgbClr val="F7F7F7">
                        <a:shade val="48000"/>
                        <a:satMod val="120000"/>
                      </a:srgbClr>
                    </a:gs>
                  </a:gsLst>
                  <a:lin ang="5400000"/>
                </a:gradFill>
                <a:effectLst>
                  <a:reflection blurRad="12700" stA="50000" endPos="50000" dist="5000" dir="5400000" sy="-100000" rotWithShape="0"/>
                </a:effectLst>
                <a:latin typeface="Arial" pitchFamily="58" charset="0"/>
              </a:endParaRPr>
            </a:p>
          </p:txBody>
        </p:sp>
        <p:sp>
          <p:nvSpPr>
            <p:cNvPr id="75" name="TextBox 74"/>
            <p:cNvSpPr txBox="1"/>
            <p:nvPr/>
          </p:nvSpPr>
          <p:spPr>
            <a:xfrm>
              <a:off x="314325" y="2884932"/>
              <a:ext cx="762000" cy="338554"/>
            </a:xfrm>
            <a:prstGeom prst="rect">
              <a:avLst/>
            </a:prstGeom>
            <a:noFill/>
          </p:spPr>
          <p:txBody>
            <a:bodyPr wrap="square" rtlCol="0">
              <a:spAutoFit/>
            </a:bodyPr>
            <a:lstStyle/>
            <a:p>
              <a:pPr algn="ctr" defTabSz="914400" eaLnBrk="0" fontAlgn="base" hangingPunct="0">
                <a:spcBef>
                  <a:spcPct val="0"/>
                </a:spcBef>
                <a:spcAft>
                  <a:spcPct val="0"/>
                </a:spcAft>
              </a:pPr>
              <a:r>
                <a:rPr lang="en-US" sz="1600" dirty="0">
                  <a:ln w="18415" cmpd="sng">
                    <a:solidFill>
                      <a:srgbClr val="FFFFFF"/>
                    </a:solidFill>
                    <a:prstDash val="solid"/>
                  </a:ln>
                  <a:solidFill>
                    <a:srgbClr val="F7F7F7">
                      <a:lumMod val="50000"/>
                    </a:srgbClr>
                  </a:solidFill>
                  <a:effectLst>
                    <a:outerShdw blurRad="63500" dir="3600000" algn="tl" rotWithShape="0">
                      <a:srgbClr val="000000">
                        <a:alpha val="70000"/>
                      </a:srgbClr>
                    </a:outerShdw>
                  </a:effectLst>
                  <a:latin typeface="Arial" pitchFamily="58" charset="0"/>
                </a:rPr>
                <a:t>PCI-e</a:t>
              </a:r>
            </a:p>
          </p:txBody>
        </p:sp>
        <p:grpSp>
          <p:nvGrpSpPr>
            <p:cNvPr id="78" name="Group 85"/>
            <p:cNvGrpSpPr/>
            <p:nvPr/>
          </p:nvGrpSpPr>
          <p:grpSpPr>
            <a:xfrm>
              <a:off x="4065136" y="1447799"/>
              <a:ext cx="2664774" cy="1676401"/>
              <a:chOff x="4065136" y="1447799"/>
              <a:chExt cx="2664774" cy="1676401"/>
            </a:xfrm>
          </p:grpSpPr>
          <p:sp>
            <p:nvSpPr>
              <p:cNvPr id="93" name="Rounded Rectangle 92"/>
              <p:cNvSpPr/>
              <p:nvPr/>
            </p:nvSpPr>
            <p:spPr bwMode="auto">
              <a:xfrm>
                <a:off x="4065136" y="1447799"/>
                <a:ext cx="1295400" cy="141549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contourW="12700">
                <a:bevelT prst="angle"/>
                <a:bevelB prst="angle"/>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n w="10541" cmpd="sng">
                      <a:solidFill>
                        <a:srgbClr val="7D7D7D">
                          <a:tint val="100000"/>
                          <a:shade val="100000"/>
                          <a:satMod val="110000"/>
                        </a:srgbClr>
                      </a:solidFill>
                      <a:prstDash val="solid"/>
                    </a:ln>
                    <a:solidFill>
                      <a:srgbClr val="FFFFFF">
                        <a:lumMod val="85000"/>
                      </a:srgbClr>
                    </a:solidFill>
                    <a:latin typeface="Arial" pitchFamily="58" charset="0"/>
                  </a:rPr>
                  <a:t>GPU</a:t>
                </a:r>
              </a:p>
            </p:txBody>
          </p:sp>
          <p:sp>
            <p:nvSpPr>
              <p:cNvPr id="95" name="Rounded Rectangle 94"/>
              <p:cNvSpPr/>
              <p:nvPr/>
            </p:nvSpPr>
            <p:spPr bwMode="auto">
              <a:xfrm>
                <a:off x="5434510" y="1457324"/>
                <a:ext cx="1295400" cy="140086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extrusionH="6350" contourW="12700" prstMaterial="softEdge">
                <a:bevelT prst="angle"/>
                <a:contourClr>
                  <a:schemeClr val="bg1"/>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n w="10541" cmpd="sng">
                      <a:solidFill>
                        <a:srgbClr val="7D7D7D">
                          <a:tint val="100000"/>
                          <a:shade val="100000"/>
                          <a:satMod val="110000"/>
                        </a:srgbClr>
                      </a:solidFill>
                      <a:prstDash val="solid"/>
                    </a:ln>
                    <a:solidFill>
                      <a:srgbClr val="FFFFFF">
                        <a:lumMod val="85000"/>
                      </a:srgbClr>
                    </a:solidFill>
                    <a:latin typeface="Arial" pitchFamily="58" charset="0"/>
                  </a:rPr>
                  <a:t>GPU</a:t>
                </a:r>
              </a:p>
            </p:txBody>
          </p:sp>
          <p:sp>
            <p:nvSpPr>
              <p:cNvPr id="96" name="Up-Down Arrow 95"/>
              <p:cNvSpPr/>
              <p:nvPr/>
            </p:nvSpPr>
            <p:spPr bwMode="auto">
              <a:xfrm>
                <a:off x="4618705"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98" name="Up-Down Arrow 97"/>
              <p:cNvSpPr/>
              <p:nvPr/>
            </p:nvSpPr>
            <p:spPr bwMode="auto">
              <a:xfrm>
                <a:off x="5949546"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grpSp>
          <p:nvGrpSpPr>
            <p:cNvPr id="79" name="Group 83"/>
            <p:cNvGrpSpPr/>
            <p:nvPr/>
          </p:nvGrpSpPr>
          <p:grpSpPr>
            <a:xfrm>
              <a:off x="1002032" y="1447800"/>
              <a:ext cx="2908478" cy="1675799"/>
              <a:chOff x="1002032" y="1447800"/>
              <a:chExt cx="2908478" cy="1675799"/>
            </a:xfrm>
          </p:grpSpPr>
          <p:sp>
            <p:nvSpPr>
              <p:cNvPr id="80" name="Rounded Rectangle 79"/>
              <p:cNvSpPr/>
              <p:nvPr/>
            </p:nvSpPr>
            <p:spPr bwMode="auto">
              <a:xfrm>
                <a:off x="1002032" y="1456426"/>
                <a:ext cx="2908478" cy="1367944"/>
              </a:xfrm>
              <a:prstGeom prst="roundRect">
                <a:avLst/>
              </a:prstGeom>
              <a:solidFill>
                <a:srgbClr val="02AAA6"/>
              </a:solidFill>
              <a:ln w="0" cap="flat" cmpd="sng" algn="ctr">
                <a:noFill/>
                <a:prstDash val="solid"/>
                <a:round/>
                <a:headEnd type="none" w="med" len="med"/>
                <a:tailEnd type="none" w="med" len="med"/>
              </a:ln>
              <a:effectLst/>
              <a:scene3d>
                <a:camera prst="orthographicFront"/>
                <a:lightRig rig="threePt" dir="t"/>
              </a:scene3d>
              <a:sp3d prstMaterial="dkEdge"/>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dirty="0">
                  <a:solidFill>
                    <a:srgbClr val="FAFD00"/>
                  </a:solidFill>
                  <a:latin typeface="Arial" pitchFamily="58" charset="0"/>
                </a:endParaRPr>
              </a:p>
            </p:txBody>
          </p:sp>
          <p:grpSp>
            <p:nvGrpSpPr>
              <p:cNvPr id="81" name="Group 30"/>
              <p:cNvGrpSpPr/>
              <p:nvPr/>
            </p:nvGrpSpPr>
            <p:grpSpPr>
              <a:xfrm>
                <a:off x="1344219" y="2812086"/>
                <a:ext cx="2259126" cy="311513"/>
                <a:chOff x="1269848" y="2869997"/>
                <a:chExt cx="2259126" cy="311513"/>
              </a:xfrm>
            </p:grpSpPr>
            <p:sp>
              <p:nvSpPr>
                <p:cNvPr id="87" name="Up-Down Arrow 86"/>
                <p:cNvSpPr/>
                <p:nvPr/>
              </p:nvSpPr>
              <p:spPr bwMode="auto">
                <a:xfrm>
                  <a:off x="1269848" y="287408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88" name="Up-Down Arrow 87"/>
                <p:cNvSpPr/>
                <p:nvPr/>
              </p:nvSpPr>
              <p:spPr bwMode="auto">
                <a:xfrm>
                  <a:off x="1975976" y="287671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89" name="Up-Down Arrow 88"/>
                <p:cNvSpPr/>
                <p:nvPr/>
              </p:nvSpPr>
              <p:spPr bwMode="auto">
                <a:xfrm>
                  <a:off x="2675534" y="286999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90" name="Up-Down Arrow 89"/>
                <p:cNvSpPr/>
                <p:nvPr/>
              </p:nvSpPr>
              <p:spPr bwMode="auto">
                <a:xfrm>
                  <a:off x="3376574" y="2876093"/>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grpSp>
          <p:sp>
            <p:nvSpPr>
              <p:cNvPr id="82" name="TextBox 81"/>
              <p:cNvSpPr txBox="1"/>
              <p:nvPr/>
            </p:nvSpPr>
            <p:spPr>
              <a:xfrm>
                <a:off x="1600200" y="1447800"/>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defTabSz="914400"/>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openMP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83" name="Rounded Rectangle 82"/>
              <p:cNvSpPr/>
              <p:nvPr/>
            </p:nvSpPr>
            <p:spPr bwMode="auto">
              <a:xfrm>
                <a:off x="3194250"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84" name="Rounded Rectangle 83"/>
              <p:cNvSpPr/>
              <p:nvPr/>
            </p:nvSpPr>
            <p:spPr bwMode="auto">
              <a:xfrm>
                <a:off x="2494535"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85" name="Rounded Rectangle 84"/>
              <p:cNvSpPr/>
              <p:nvPr/>
            </p:nvSpPr>
            <p:spPr bwMode="auto">
              <a:xfrm>
                <a:off x="1799458"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sp>
            <p:nvSpPr>
              <p:cNvPr id="86" name="Rounded Rectangle 85"/>
              <p:cNvSpPr/>
              <p:nvPr/>
            </p:nvSpPr>
            <p:spPr bwMode="auto">
              <a:xfrm>
                <a:off x="1096406" y="1918149"/>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CPU</a:t>
                </a:r>
              </a:p>
              <a:p>
                <a:pPr algn="ctr" defTabSz="914400" eaLnBrk="0" fontAlgn="base" hangingPunct="0">
                  <a:spcBef>
                    <a:spcPct val="0"/>
                  </a:spcBef>
                  <a:spcAft>
                    <a:spcPct val="0"/>
                  </a:spcAft>
                </a:pPr>
                <a:r>
                  <a:rPr lang="en-US" sz="1600" b="1" spc="50" dirty="0">
                    <a:ln w="13500">
                      <a:solidFill>
                        <a:srgbClr val="F7F7F7">
                          <a:shade val="2500"/>
                          <a:alpha val="6500"/>
                        </a:srgbClr>
                      </a:solidFill>
                      <a:prstDash val="solid"/>
                    </a:ln>
                    <a:solidFill>
                      <a:srgbClr val="F7F7F7">
                        <a:tint val="3000"/>
                        <a:alpha val="95000"/>
                      </a:srgbClr>
                    </a:solidFill>
                    <a:effectLst>
                      <a:innerShdw blurRad="50900" dist="38500" dir="13500000">
                        <a:srgbClr val="000000">
                          <a:alpha val="60000"/>
                        </a:srgbClr>
                      </a:innerShdw>
                    </a:effectLst>
                    <a:latin typeface="Arial" pitchFamily="58" charset="0"/>
                  </a:rPr>
                  <a:t>core</a:t>
                </a:r>
              </a:p>
            </p:txBody>
          </p:sp>
        </p:grpSp>
      </p:grpSp>
      <p:sp>
        <p:nvSpPr>
          <p:cNvPr id="55" name="TextBox 54"/>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12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custDataLst>
      <p:tags r:id="rId1"/>
    </p:custDataLst>
    <p:extLst>
      <p:ext uri="{BB962C8B-B14F-4D97-AF65-F5344CB8AC3E}">
        <p14:creationId xmlns:p14="http://schemas.microsoft.com/office/powerpoint/2010/main" val="944057858"/>
      </p:ext>
    </p:extLst>
  </p:cSld>
  <p:clrMapOvr>
    <a:masterClrMapping/>
  </p:clrMapOvr>
  <p:transition xmlns:p14="http://schemas.microsoft.com/office/powerpoint/2010/main" advTm="32698">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362200" y="2514600"/>
            <a:ext cx="6477000" cy="609600"/>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34" name="Rounded Rectangle 33"/>
          <p:cNvSpPr/>
          <p:nvPr/>
        </p:nvSpPr>
        <p:spPr bwMode="auto">
          <a:xfrm>
            <a:off x="2362200" y="3352800"/>
            <a:ext cx="6477000" cy="1295400"/>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 name="Title 1"/>
          <p:cNvSpPr>
            <a:spLocks noGrp="1"/>
          </p:cNvSpPr>
          <p:nvPr>
            <p:ph type="title"/>
          </p:nvPr>
        </p:nvSpPr>
        <p:spPr/>
        <p:txBody>
          <a:bodyPr/>
          <a:lstStyle/>
          <a:p>
            <a:r>
              <a:rPr lang="en-US" dirty="0" smtClean="0"/>
              <a:t>Single Node </a:t>
            </a:r>
            <a:r>
              <a:rPr lang="en-US" dirty="0"/>
              <a:t>H</a:t>
            </a:r>
            <a:r>
              <a:rPr lang="en-US" dirty="0" smtClean="0"/>
              <a:t>eterogeneous </a:t>
            </a:r>
            <a:r>
              <a:rPr lang="en-US" dirty="0"/>
              <a:t>A</a:t>
            </a:r>
            <a:r>
              <a:rPr lang="en-US" dirty="0" smtClean="0"/>
              <a:t>lgorithm</a:t>
            </a:r>
            <a:endParaRPr lang="en-US" dirty="0"/>
          </a:p>
        </p:txBody>
      </p:sp>
      <p:sp>
        <p:nvSpPr>
          <p:cNvPr id="10" name="Down Arrow Callout 9"/>
          <p:cNvSpPr/>
          <p:nvPr/>
        </p:nvSpPr>
        <p:spPr bwMode="auto">
          <a:xfrm>
            <a:off x="3845257" y="1322696"/>
            <a:ext cx="3928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particle positions, source strength</a:t>
            </a:r>
          </a:p>
        </p:txBody>
      </p:sp>
      <p:sp>
        <p:nvSpPr>
          <p:cNvPr id="11" name="Rectangle 10"/>
          <p:cNvSpPr/>
          <p:nvPr/>
        </p:nvSpPr>
        <p:spPr bwMode="auto">
          <a:xfrm>
            <a:off x="457200" y="6324600"/>
            <a:ext cx="1600200" cy="381000"/>
          </a:xfrm>
          <a:prstGeom prst="rect">
            <a:avLst/>
          </a:prstGeom>
          <a:solidFill>
            <a:srgbClr val="0070C0"/>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solidFill>
                  <a:srgbClr val="DADADA"/>
                </a:solidFill>
                <a:latin typeface="Arial" pitchFamily="58" charset="0"/>
              </a:rPr>
              <a:t>GPU work</a:t>
            </a:r>
          </a:p>
        </p:txBody>
      </p:sp>
      <p:sp>
        <p:nvSpPr>
          <p:cNvPr id="12" name="Rectangle 11"/>
          <p:cNvSpPr/>
          <p:nvPr/>
        </p:nvSpPr>
        <p:spPr bwMode="auto">
          <a:xfrm>
            <a:off x="2438400" y="6324600"/>
            <a:ext cx="1600200" cy="381000"/>
          </a:xfrm>
          <a:prstGeom prst="rect">
            <a:avLst/>
          </a:prstGeom>
          <a:solidFill>
            <a:srgbClr val="C00000"/>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solidFill>
                  <a:srgbClr val="DADADA"/>
                </a:solidFill>
                <a:latin typeface="Arial" pitchFamily="58" charset="0"/>
              </a:rPr>
              <a:t>CPU work</a:t>
            </a:r>
          </a:p>
        </p:txBody>
      </p:sp>
      <p:sp>
        <p:nvSpPr>
          <p:cNvPr id="13" name="Rounded Rectangle 12"/>
          <p:cNvSpPr/>
          <p:nvPr/>
        </p:nvSpPr>
        <p:spPr bwMode="auto">
          <a:xfrm>
            <a:off x="304800" y="1371600"/>
            <a:ext cx="1143000" cy="1524000"/>
          </a:xfrm>
          <a:prstGeom prst="roundRect">
            <a:avLst/>
          </a:prstGeom>
          <a:solidFill>
            <a:srgbClr val="7030A0"/>
          </a:solid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bevelB w="152400" h="50800" prst="softRound"/>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FFFF00"/>
                </a:solidFill>
                <a:latin typeface="Arial" pitchFamily="58" charset="0"/>
              </a:rPr>
              <a:t>ODE</a:t>
            </a:r>
          </a:p>
          <a:p>
            <a:pPr algn="ctr" defTabSz="914400" eaLnBrk="0" fontAlgn="base" hangingPunct="0">
              <a:spcBef>
                <a:spcPct val="0"/>
              </a:spcBef>
              <a:spcAft>
                <a:spcPct val="0"/>
              </a:spcAft>
            </a:pPr>
            <a:r>
              <a:rPr lang="en-US" b="1" dirty="0">
                <a:solidFill>
                  <a:srgbClr val="FFFF00"/>
                </a:solidFill>
                <a:latin typeface="Arial" pitchFamily="58" charset="0"/>
              </a:rPr>
              <a:t>solver:</a:t>
            </a:r>
          </a:p>
          <a:p>
            <a:pPr algn="ctr" defTabSz="914400" eaLnBrk="0" fontAlgn="base" hangingPunct="0">
              <a:spcBef>
                <a:spcPct val="0"/>
              </a:spcBef>
              <a:spcAft>
                <a:spcPct val="0"/>
              </a:spcAft>
            </a:pPr>
            <a:r>
              <a:rPr lang="en-US" b="1" dirty="0">
                <a:solidFill>
                  <a:srgbClr val="FFFF00"/>
                </a:solidFill>
                <a:latin typeface="Arial" pitchFamily="58" charset="0"/>
              </a:rPr>
              <a:t>source</a:t>
            </a:r>
          </a:p>
          <a:p>
            <a:pPr algn="ctr" defTabSz="914400" eaLnBrk="0" fontAlgn="base" hangingPunct="0">
              <a:spcBef>
                <a:spcPct val="0"/>
              </a:spcBef>
              <a:spcAft>
                <a:spcPct val="0"/>
              </a:spcAft>
            </a:pPr>
            <a:r>
              <a:rPr lang="en-US" b="1" dirty="0">
                <a:solidFill>
                  <a:srgbClr val="FFFF00"/>
                </a:solidFill>
                <a:latin typeface="Arial" pitchFamily="58" charset="0"/>
              </a:rPr>
              <a:t>receiver</a:t>
            </a:r>
          </a:p>
          <a:p>
            <a:pPr algn="ctr" defTabSz="914400" eaLnBrk="0" fontAlgn="base" hangingPunct="0">
              <a:spcBef>
                <a:spcPct val="0"/>
              </a:spcBef>
              <a:spcAft>
                <a:spcPct val="0"/>
              </a:spcAft>
            </a:pPr>
            <a:r>
              <a:rPr lang="en-US" b="1" dirty="0">
                <a:solidFill>
                  <a:srgbClr val="FFFF00"/>
                </a:solidFill>
                <a:latin typeface="Arial" pitchFamily="58" charset="0"/>
              </a:rPr>
              <a:t>update</a:t>
            </a:r>
          </a:p>
        </p:txBody>
      </p:sp>
      <p:sp>
        <p:nvSpPr>
          <p:cNvPr id="14" name="Right Arrow 13"/>
          <p:cNvSpPr/>
          <p:nvPr/>
        </p:nvSpPr>
        <p:spPr bwMode="auto">
          <a:xfrm>
            <a:off x="1644555" y="1280615"/>
            <a:ext cx="2057400" cy="381000"/>
          </a:xfrm>
          <a:prstGeom prst="rightArrow">
            <a:avLst>
              <a:gd name="adj1" fmla="val 42237"/>
              <a:gd name="adj2" fmla="val 57463"/>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0" name="Down Arrow 19"/>
          <p:cNvSpPr/>
          <p:nvPr/>
        </p:nvSpPr>
        <p:spPr bwMode="auto">
          <a:xfrm rot="10800000">
            <a:off x="685800" y="2895600"/>
            <a:ext cx="381000" cy="2895600"/>
          </a:xfrm>
          <a:prstGeom prst="downArrow">
            <a:avLst>
              <a:gd name="adj1" fmla="val 42835"/>
              <a:gd name="adj2" fmla="val 78656"/>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1" name="L-Shape 20"/>
          <p:cNvSpPr/>
          <p:nvPr/>
        </p:nvSpPr>
        <p:spPr bwMode="auto">
          <a:xfrm rot="16200000">
            <a:off x="1434537" y="4816462"/>
            <a:ext cx="475962" cy="1742686"/>
          </a:xfrm>
          <a:prstGeom prst="corner">
            <a:avLst>
              <a:gd name="adj1" fmla="val 0"/>
              <a:gd name="adj2" fmla="val 31013"/>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2" name="Rounded Rectangle 21"/>
          <p:cNvSpPr/>
          <p:nvPr/>
        </p:nvSpPr>
        <p:spPr bwMode="auto">
          <a:xfrm>
            <a:off x="2590800" y="1143000"/>
            <a:ext cx="6096000" cy="5029200"/>
          </a:xfrm>
          <a:prstGeom prst="roundRect">
            <a:avLst>
              <a:gd name="adj" fmla="val 4264"/>
            </a:avLst>
          </a:prstGeom>
          <a:noFill/>
          <a:ln w="38100"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25" name="Down Arrow Callout 24"/>
          <p:cNvSpPr/>
          <p:nvPr/>
        </p:nvSpPr>
        <p:spPr bwMode="auto">
          <a:xfrm>
            <a:off x="3468331" y="1938141"/>
            <a:ext cx="4690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data structure (</a:t>
            </a:r>
            <a:r>
              <a:rPr lang="en-US" b="1" dirty="0" err="1">
                <a:solidFill>
                  <a:srgbClr val="DADADA"/>
                </a:solidFill>
                <a:latin typeface="Arial" pitchFamily="58" charset="0"/>
              </a:rPr>
              <a:t>octree</a:t>
            </a:r>
            <a:r>
              <a:rPr lang="en-US" b="1" dirty="0">
                <a:solidFill>
                  <a:srgbClr val="DADADA"/>
                </a:solidFill>
                <a:latin typeface="Arial" pitchFamily="58" charset="0"/>
              </a:rPr>
              <a:t> and neighbors)</a:t>
            </a:r>
          </a:p>
        </p:txBody>
      </p:sp>
      <p:sp>
        <p:nvSpPr>
          <p:cNvPr id="26" name="Down Arrow Callout 25"/>
          <p:cNvSpPr/>
          <p:nvPr/>
        </p:nvSpPr>
        <p:spPr bwMode="auto">
          <a:xfrm>
            <a:off x="2743200" y="2590800"/>
            <a:ext cx="2667000" cy="685800"/>
          </a:xfrm>
          <a:prstGeom prst="downArrowCallout">
            <a:avLst>
              <a:gd name="adj1" fmla="val 45183"/>
              <a:gd name="adj2" fmla="val 36689"/>
              <a:gd name="adj3" fmla="val 25000"/>
              <a:gd name="adj4" fmla="val 60929"/>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source M-expansions</a:t>
            </a:r>
          </a:p>
        </p:txBody>
      </p:sp>
      <p:sp>
        <p:nvSpPr>
          <p:cNvPr id="28" name="Down Arrow Callout 27"/>
          <p:cNvSpPr/>
          <p:nvPr/>
        </p:nvSpPr>
        <p:spPr bwMode="auto">
          <a:xfrm>
            <a:off x="5562600" y="2590800"/>
            <a:ext cx="2971800" cy="685800"/>
          </a:xfrm>
          <a:prstGeom prst="downArrowCallout">
            <a:avLst>
              <a:gd name="adj1" fmla="val 45183"/>
              <a:gd name="adj2" fmla="val 34957"/>
              <a:gd name="adj3" fmla="val 25000"/>
              <a:gd name="adj4" fmla="val 66124"/>
            </a:avLst>
          </a:prstGeom>
          <a:solidFill>
            <a:srgbClr val="C0000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translation stencils</a:t>
            </a:r>
          </a:p>
        </p:txBody>
      </p:sp>
      <p:sp>
        <p:nvSpPr>
          <p:cNvPr id="30" name="Down Arrow Callout 29"/>
          <p:cNvSpPr/>
          <p:nvPr/>
        </p:nvSpPr>
        <p:spPr bwMode="auto">
          <a:xfrm>
            <a:off x="5562600" y="3581400"/>
            <a:ext cx="3048000" cy="1143000"/>
          </a:xfrm>
          <a:prstGeom prst="downArrowCallout">
            <a:avLst>
              <a:gd name="adj1" fmla="val 19137"/>
              <a:gd name="adj2" fmla="val 23694"/>
              <a:gd name="adj3" fmla="val 25000"/>
              <a:gd name="adj4" fmla="val 66124"/>
            </a:avLst>
          </a:prstGeom>
          <a:solidFill>
            <a:srgbClr val="C0000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upward M|M </a:t>
            </a:r>
          </a:p>
          <a:p>
            <a:pPr algn="ctr" defTabSz="914400" eaLnBrk="0" fontAlgn="base" hangingPunct="0">
              <a:spcBef>
                <a:spcPct val="0"/>
              </a:spcBef>
              <a:spcAft>
                <a:spcPct val="0"/>
              </a:spcAft>
            </a:pPr>
            <a:r>
              <a:rPr lang="en-US" b="1" dirty="0">
                <a:solidFill>
                  <a:srgbClr val="DADADA"/>
                </a:solidFill>
                <a:latin typeface="Arial" pitchFamily="58" charset="0"/>
              </a:rPr>
              <a:t>downward M|L L|L</a:t>
            </a:r>
          </a:p>
        </p:txBody>
      </p:sp>
      <p:sp>
        <p:nvSpPr>
          <p:cNvPr id="31" name="Down Arrow Callout 30"/>
          <p:cNvSpPr/>
          <p:nvPr/>
        </p:nvSpPr>
        <p:spPr bwMode="auto">
          <a:xfrm>
            <a:off x="2800350" y="3590925"/>
            <a:ext cx="2590800" cy="1143000"/>
          </a:xfrm>
          <a:prstGeom prst="downArrowCallout">
            <a:avLst>
              <a:gd name="adj1" fmla="val 19137"/>
              <a:gd name="adj2" fmla="val 23694"/>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local direct sum</a:t>
            </a:r>
          </a:p>
        </p:txBody>
      </p:sp>
      <p:sp>
        <p:nvSpPr>
          <p:cNvPr id="32" name="Down Arrow Callout 31"/>
          <p:cNvSpPr/>
          <p:nvPr/>
        </p:nvSpPr>
        <p:spPr bwMode="auto">
          <a:xfrm>
            <a:off x="3733800" y="4876800"/>
            <a:ext cx="3928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receiver L-expansions</a:t>
            </a:r>
          </a:p>
        </p:txBody>
      </p:sp>
      <p:sp>
        <p:nvSpPr>
          <p:cNvPr id="33" name="Down Arrow Callout 32"/>
          <p:cNvSpPr/>
          <p:nvPr/>
        </p:nvSpPr>
        <p:spPr bwMode="auto">
          <a:xfrm>
            <a:off x="2971800" y="5486400"/>
            <a:ext cx="541020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solidFill>
                  <a:srgbClr val="DADADA"/>
                </a:solidFill>
                <a:latin typeface="Arial" pitchFamily="58" charset="0"/>
              </a:rPr>
              <a:t>final sum of far-field and near-field interactions</a:t>
            </a:r>
          </a:p>
        </p:txBody>
      </p:sp>
      <p:sp>
        <p:nvSpPr>
          <p:cNvPr id="41" name="Right Arrow 40"/>
          <p:cNvSpPr/>
          <p:nvPr/>
        </p:nvSpPr>
        <p:spPr bwMode="auto">
          <a:xfrm rot="1279802">
            <a:off x="5205716" y="3127664"/>
            <a:ext cx="914400" cy="304800"/>
          </a:xfrm>
          <a:prstGeom prst="rightArrow">
            <a:avLst>
              <a:gd name="adj1" fmla="val 37576"/>
              <a:gd name="adj2" fmla="val 78696"/>
            </a:avLst>
          </a:prstGeom>
          <a:gradFill flip="none" rotWithShape="1">
            <a:gsLst>
              <a:gs pos="0">
                <a:srgbClr val="0070C0"/>
              </a:gs>
              <a:gs pos="0">
                <a:srgbClr val="0070C0"/>
              </a:gs>
              <a:gs pos="30000">
                <a:srgbClr val="66008F"/>
              </a:gs>
              <a:gs pos="64999">
                <a:srgbClr val="BA0066"/>
              </a:gs>
              <a:gs pos="89999">
                <a:srgbClr val="FF0000"/>
              </a:gs>
              <a:gs pos="100000">
                <a:srgbClr val="FF8200"/>
              </a:gs>
            </a:gsLst>
            <a:lin ang="2700000" scaled="1"/>
            <a:tileRect/>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000" b="1" i="1">
              <a:solidFill>
                <a:srgbClr val="FAFD00"/>
              </a:solidFill>
              <a:latin typeface="Arial" pitchFamily="58" charset="0"/>
            </a:endParaRPr>
          </a:p>
        </p:txBody>
      </p:sp>
      <p:sp>
        <p:nvSpPr>
          <p:cNvPr id="44" name="TextBox 43"/>
          <p:cNvSpPr txBox="1"/>
          <p:nvPr/>
        </p:nvSpPr>
        <p:spPr>
          <a:xfrm>
            <a:off x="990600" y="5221069"/>
            <a:ext cx="685800" cy="646331"/>
          </a:xfrm>
          <a:prstGeom prst="rect">
            <a:avLst/>
          </a:prstGeom>
          <a:noFill/>
        </p:spPr>
        <p:txBody>
          <a:bodyPr wrap="square" rtlCol="0">
            <a:spAutoFit/>
          </a:bodyPr>
          <a:lstStyle/>
          <a:p>
            <a:pPr defTabSz="914400"/>
            <a:r>
              <a:rPr lang="en-US" dirty="0">
                <a:solidFill>
                  <a:srgbClr val="FFFF00"/>
                </a:solidFill>
                <a:latin typeface="Arial"/>
              </a:rPr>
              <a:t>time </a:t>
            </a:r>
          </a:p>
          <a:p>
            <a:pPr defTabSz="914400"/>
            <a:r>
              <a:rPr lang="en-US" dirty="0">
                <a:solidFill>
                  <a:srgbClr val="FFFF00"/>
                </a:solidFill>
                <a:latin typeface="Arial"/>
              </a:rPr>
              <a:t>loop</a:t>
            </a:r>
          </a:p>
        </p:txBody>
      </p:sp>
      <p:sp>
        <p:nvSpPr>
          <p:cNvPr id="24" name="TextBox 23"/>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13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159411804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ox(i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linds(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checkerboard(across)">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ox(i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grpId="1" nodeType="clickEffect">
                                  <p:stCondLst>
                                    <p:cond delay="0"/>
                                  </p:stCondLst>
                                  <p:childTnLst>
                                    <p:animEffect transition="out" filter="fade">
                                      <p:cBhvr>
                                        <p:cTn id="67" dur="500" tmFilter="0, 0; .2, .5; .8, .5; 1, 0"/>
                                        <p:tgtEl>
                                          <p:spTgt spid="35"/>
                                        </p:tgtEl>
                                      </p:cBhvr>
                                    </p:animEffect>
                                    <p:animScale>
                                      <p:cBhvr>
                                        <p:cTn id="68" dur="250" autoRev="1" fill="hold"/>
                                        <p:tgtEl>
                                          <p:spTgt spid="35"/>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4" grpId="0" animBg="1"/>
      <p:bldP spid="34" grpId="1" animBg="1"/>
      <p:bldP spid="10" grpId="0" animBg="1"/>
      <p:bldP spid="11" grpId="0" animBg="1"/>
      <p:bldP spid="12" grpId="0" animBg="1"/>
      <p:bldP spid="13" grpId="0" animBg="1"/>
      <p:bldP spid="14" grpId="0" animBg="1"/>
      <p:bldP spid="20" grpId="0" animBg="1"/>
      <p:bldP spid="21" grpId="0" animBg="1"/>
      <p:bldP spid="22" grpId="0" animBg="1"/>
      <p:bldP spid="25" grpId="0" animBg="1"/>
      <p:bldP spid="26" grpId="0" animBg="1"/>
      <p:bldP spid="28" grpId="0" animBg="1"/>
      <p:bldP spid="30" grpId="0" animBg="1"/>
      <p:bldP spid="31" grpId="0" animBg="1"/>
      <p:bldP spid="32" grpId="0" animBg="1"/>
      <p:bldP spid="3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304800" y="914400"/>
            <a:ext cx="8686800" cy="4114800"/>
          </a:xfrm>
        </p:spPr>
        <p:txBody>
          <a:bodyPr/>
          <a:lstStyle/>
          <a:p>
            <a:pPr>
              <a:lnSpc>
                <a:spcPct val="150000"/>
              </a:lnSpc>
            </a:pPr>
            <a:r>
              <a:rPr lang="en-US" sz="2200" dirty="0" smtClean="0"/>
              <a:t>CPU and GPU are tasked with the most efficient jobs</a:t>
            </a:r>
          </a:p>
          <a:p>
            <a:pPr lvl="1">
              <a:lnSpc>
                <a:spcPct val="150000"/>
              </a:lnSpc>
            </a:pPr>
            <a:r>
              <a:rPr lang="en-US" dirty="0" smtClean="0"/>
              <a:t>Faster translations: CPU code can be better optimized which requires complex translation stencil data structures</a:t>
            </a:r>
          </a:p>
          <a:p>
            <a:pPr lvl="1">
              <a:lnSpc>
                <a:spcPct val="150000"/>
              </a:lnSpc>
            </a:pPr>
            <a:r>
              <a:rPr lang="en-US" dirty="0" smtClean="0"/>
              <a:t>Faster local direct sum: many cores on GPU; same kernel evaluation but on multiple data (SIMD)</a:t>
            </a:r>
          </a:p>
          <a:p>
            <a:pPr>
              <a:lnSpc>
                <a:spcPct val="150000"/>
              </a:lnSpc>
            </a:pPr>
            <a:r>
              <a:rPr lang="en-US" sz="2200" dirty="0" smtClean="0"/>
              <a:t>The CPU is not idle during the GPU-based computations</a:t>
            </a:r>
          </a:p>
          <a:p>
            <a:pPr>
              <a:lnSpc>
                <a:spcPct val="150000"/>
              </a:lnSpc>
            </a:pPr>
            <a:r>
              <a:rPr lang="en-US" sz="2200" dirty="0" smtClean="0"/>
              <a:t>High accuracy translation without much cost penalty on CPU</a:t>
            </a:r>
          </a:p>
          <a:p>
            <a:pPr>
              <a:lnSpc>
                <a:spcPct val="150000"/>
              </a:lnSpc>
            </a:pPr>
            <a:r>
              <a:rPr lang="en-US" sz="2200" dirty="0" smtClean="0"/>
              <a:t>Easy visualization: all data reside in GPU RAM</a:t>
            </a:r>
          </a:p>
          <a:p>
            <a:pPr>
              <a:lnSpc>
                <a:spcPct val="150000"/>
              </a:lnSpc>
            </a:pPr>
            <a:endParaRPr lang="en-US" sz="2000" dirty="0" smtClean="0"/>
          </a:p>
        </p:txBody>
      </p:sp>
      <p:sp>
        <p:nvSpPr>
          <p:cNvPr id="6" name="TextBox 5"/>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14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345999997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Distributed Algorithms</a:t>
            </a:r>
            <a:endParaRPr lang="en-US" dirty="0"/>
          </a:p>
        </p:txBody>
      </p:sp>
      <p:sp>
        <p:nvSpPr>
          <p:cNvPr id="7" name="Content Placeholder 2"/>
          <p:cNvSpPr>
            <a:spLocks noGrp="1"/>
          </p:cNvSpPr>
          <p:nvPr>
            <p:ph idx="1"/>
          </p:nvPr>
        </p:nvSpPr>
        <p:spPr>
          <a:xfrm>
            <a:off x="457200" y="990600"/>
            <a:ext cx="7772400" cy="4114800"/>
          </a:xfrm>
        </p:spPr>
        <p:txBody>
          <a:bodyPr/>
          <a:lstStyle/>
          <a:p>
            <a:pPr>
              <a:lnSpc>
                <a:spcPct val="150000"/>
              </a:lnSpc>
            </a:pPr>
            <a:r>
              <a:rPr lang="en-US" sz="2400" dirty="0" smtClean="0"/>
              <a:t>Halo regions</a:t>
            </a:r>
          </a:p>
          <a:p>
            <a:pPr>
              <a:lnSpc>
                <a:spcPct val="150000"/>
              </a:lnSpc>
            </a:pPr>
            <a:r>
              <a:rPr lang="en-US" sz="2400" dirty="0" smtClean="0"/>
              <a:t>Incomplete translations</a:t>
            </a:r>
          </a:p>
          <a:p>
            <a:pPr>
              <a:lnSpc>
                <a:spcPct val="150000"/>
              </a:lnSpc>
            </a:pPr>
            <a:endParaRPr lang="en-US" dirty="0"/>
          </a:p>
          <a:p>
            <a:pPr>
              <a:lnSpc>
                <a:spcPct val="150000"/>
              </a:lnSpc>
            </a:pPr>
            <a:endParaRPr lang="en-US" sz="2400" dirty="0" smtClean="0"/>
          </a:p>
          <a:p>
            <a:pPr>
              <a:lnSpc>
                <a:spcPct val="150000"/>
              </a:lnSpc>
            </a:pPr>
            <a:endParaRPr lang="en-US" dirty="0"/>
          </a:p>
          <a:p>
            <a:pPr>
              <a:lnSpc>
                <a:spcPct val="150000"/>
              </a:lnSpc>
            </a:pPr>
            <a:endParaRPr lang="en-US" sz="2400" dirty="0" smtClean="0"/>
          </a:p>
          <a:p>
            <a:pPr>
              <a:lnSpc>
                <a:spcPct val="150000"/>
              </a:lnSpc>
            </a:pPr>
            <a:endParaRPr lang="en-US" dirty="0"/>
          </a:p>
          <a:p>
            <a:pPr>
              <a:lnSpc>
                <a:spcPct val="150000"/>
              </a:lnSpc>
            </a:pPr>
            <a:endParaRPr lang="en-US" dirty="0"/>
          </a:p>
        </p:txBody>
      </p:sp>
      <p:sp>
        <p:nvSpPr>
          <p:cNvPr id="8" name="TextBox 7"/>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15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7162800" cy="353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49727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Types to Manage Halo Regions</a:t>
            </a:r>
            <a:endParaRPr lang="en-US" dirty="0"/>
          </a:p>
        </p:txBody>
      </p:sp>
      <p:sp>
        <p:nvSpPr>
          <p:cNvPr id="3" name="Content Placeholder 2"/>
          <p:cNvSpPr>
            <a:spLocks noGrp="1"/>
          </p:cNvSpPr>
          <p:nvPr>
            <p:ph idx="1"/>
          </p:nvPr>
        </p:nvSpPr>
        <p:spPr>
          <a:xfrm>
            <a:off x="371901" y="914400"/>
            <a:ext cx="7772400" cy="4114800"/>
          </a:xfrm>
        </p:spPr>
        <p:txBody>
          <a:bodyPr/>
          <a:lstStyle/>
          <a:p>
            <a:pPr>
              <a:lnSpc>
                <a:spcPct val="150000"/>
              </a:lnSpc>
            </a:pPr>
            <a:r>
              <a:rPr lang="en-US" sz="2400" dirty="0" smtClean="0"/>
              <a:t>Five types: </a:t>
            </a:r>
            <a:r>
              <a:rPr lang="en-US" sz="2400" i="1" dirty="0" smtClean="0"/>
              <a:t>root, import, export, domestic, other</a:t>
            </a:r>
          </a:p>
          <a:p>
            <a:pPr>
              <a:lnSpc>
                <a:spcPct val="150000"/>
              </a:lnSpc>
            </a:pPr>
            <a:r>
              <a:rPr lang="en-US" sz="2400" dirty="0" smtClean="0"/>
              <a:t>Each node computes its box types on GPUs with other FMM data structures</a:t>
            </a:r>
          </a:p>
          <a:p>
            <a:pPr>
              <a:lnSpc>
                <a:spcPct val="150000"/>
              </a:lnSpc>
            </a:pPr>
            <a:r>
              <a:rPr lang="en-US" sz="2400" dirty="0" smtClean="0"/>
              <a:t>Very small overhead </a:t>
            </a:r>
          </a:p>
          <a:p>
            <a:pPr>
              <a:lnSpc>
                <a:spcPct val="150000"/>
              </a:lnSpc>
            </a:pPr>
            <a:r>
              <a:rPr lang="en-US" sz="2400" dirty="0" smtClean="0"/>
              <a:t>A 2D example</a:t>
            </a:r>
            <a:endParaRPr lang="en-US"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771791"/>
            <a:ext cx="4448175" cy="393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88668"/>
            <a:ext cx="990600" cy="338554"/>
          </a:xfrm>
          <a:prstGeom prst="rect">
            <a:avLst/>
          </a:prstGeom>
          <a:noFill/>
        </p:spPr>
        <p:txBody>
          <a:bodyPr wrap="square" rtlCol="0">
            <a:spAutoFit/>
          </a:bodyPr>
          <a:lstStyle/>
          <a:p>
            <a:pPr defTabSz="914400"/>
            <a:r>
              <a:rPr lang="en-US" sz="1600" dirty="0">
                <a:solidFill>
                  <a:srgbClr val="FFFF00"/>
                </a:solidFill>
                <a:latin typeface="Arial"/>
              </a:rPr>
              <a:t>1</a:t>
            </a:r>
            <a:r>
              <a:rPr lang="en-US" sz="1600" dirty="0" smtClean="0">
                <a:solidFill>
                  <a:srgbClr val="FFFF00"/>
                </a:solidFill>
                <a:latin typeface="Arial"/>
              </a:rPr>
              <a:t>6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228483913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738"/>
            <a:ext cx="8909050" cy="838200"/>
          </a:xfrm>
        </p:spPr>
        <p:txBody>
          <a:bodyPr/>
          <a:lstStyle/>
          <a:p>
            <a:r>
              <a:rPr lang="en-US" dirty="0" smtClean="0"/>
              <a:t>The Fully Distributed Heterogeneous Algorithm</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57300"/>
            <a:ext cx="86868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17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415948872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ＭＳ Ｐゴシック"/>
                <a:cs typeface="ＭＳ Ｐゴシック"/>
              </a:rPr>
              <a:t>Lamb-Helmholtz </a:t>
            </a:r>
            <a:r>
              <a:rPr lang="en-US" sz="3200" dirty="0" smtClean="0">
                <a:ea typeface="ＭＳ Ｐゴシック"/>
                <a:cs typeface="ＭＳ Ｐゴシック"/>
              </a:rPr>
              <a:t>Decomposition</a:t>
            </a:r>
            <a:endParaRPr lang="en-US" dirty="0"/>
          </a:p>
        </p:txBody>
      </p:sp>
      <p:sp>
        <p:nvSpPr>
          <p:cNvPr id="3" name="Content Placeholder 2"/>
          <p:cNvSpPr>
            <a:spLocks noGrp="1"/>
          </p:cNvSpPr>
          <p:nvPr>
            <p:ph idx="1"/>
          </p:nvPr>
        </p:nvSpPr>
        <p:spPr>
          <a:xfrm>
            <a:off x="228600" y="838200"/>
            <a:ext cx="9067800" cy="4114800"/>
          </a:xfrm>
        </p:spPr>
        <p:txBody>
          <a:bodyPr/>
          <a:lstStyle/>
          <a:p>
            <a:pPr marL="342900" lvl="1" indent="-342900">
              <a:lnSpc>
                <a:spcPct val="150000"/>
              </a:lnSpc>
              <a:buFontTx/>
              <a:buChar char="•"/>
              <a:defRPr/>
            </a:pPr>
            <a:r>
              <a:rPr lang="en-US" sz="2300" kern="1200" dirty="0">
                <a:solidFill>
                  <a:srgbClr val="FFFF00"/>
                </a:solidFill>
                <a:ea typeface="ＭＳ Ｐゴシック" pitchFamily="57" charset="-128"/>
                <a:cs typeface="ＭＳ Ｐゴシック" pitchFamily="57" charset="-128"/>
              </a:rPr>
              <a:t>Mathematically reformulation (</a:t>
            </a:r>
            <a:r>
              <a:rPr lang="en-US" sz="2300" b="0" i="1" kern="1200" dirty="0" err="1">
                <a:solidFill>
                  <a:srgbClr val="FFFF00"/>
                </a:solidFill>
                <a:ea typeface="ＭＳ Ｐゴシック" pitchFamily="57" charset="-128"/>
                <a:cs typeface="ＭＳ Ｐゴシック" pitchFamily="57" charset="-128"/>
              </a:rPr>
              <a:t>Gumerov</a:t>
            </a:r>
            <a:r>
              <a:rPr lang="en-US" sz="2300" b="0" i="1" kern="1200" dirty="0">
                <a:solidFill>
                  <a:srgbClr val="FFFF00"/>
                </a:solidFill>
                <a:ea typeface="ＭＳ Ｐゴシック" pitchFamily="57" charset="-128"/>
                <a:cs typeface="ＭＳ Ｐゴシック" pitchFamily="57" charset="-128"/>
              </a:rPr>
              <a:t> &amp; </a:t>
            </a:r>
            <a:r>
              <a:rPr lang="en-US" sz="2300" b="0" i="1" kern="1200" dirty="0" err="1">
                <a:solidFill>
                  <a:srgbClr val="FFFF00"/>
                </a:solidFill>
                <a:ea typeface="ＭＳ Ｐゴシック" pitchFamily="57" charset="-128"/>
                <a:cs typeface="ＭＳ Ｐゴシック" pitchFamily="57" charset="-128"/>
              </a:rPr>
              <a:t>D</a:t>
            </a:r>
            <a:r>
              <a:rPr lang="en-US" sz="2300" b="0" i="1" kern="1200" dirty="0" err="1" smtClean="0">
                <a:solidFill>
                  <a:srgbClr val="FFFF00"/>
                </a:solidFill>
                <a:ea typeface="ＭＳ Ｐゴシック" pitchFamily="57" charset="-128"/>
                <a:cs typeface="ＭＳ Ｐゴシック" pitchFamily="57" charset="-128"/>
              </a:rPr>
              <a:t>uraiswami</a:t>
            </a:r>
            <a:r>
              <a:rPr lang="en-US" sz="2300" b="0" i="1" kern="1200" dirty="0" smtClean="0">
                <a:solidFill>
                  <a:srgbClr val="FFFF00"/>
                </a:solidFill>
                <a:ea typeface="ＭＳ Ｐゴシック" pitchFamily="57" charset="-128"/>
                <a:cs typeface="ＭＳ Ｐゴシック" pitchFamily="57" charset="-128"/>
              </a:rPr>
              <a:t> 2013</a:t>
            </a:r>
            <a:r>
              <a:rPr lang="en-US" sz="2300" kern="1200" dirty="0" smtClean="0">
                <a:solidFill>
                  <a:srgbClr val="FFFF00"/>
                </a:solidFill>
                <a:ea typeface="ＭＳ Ｐゴシック" pitchFamily="57" charset="-128"/>
                <a:cs typeface="ＭＳ Ｐゴシック" pitchFamily="57" charset="-128"/>
              </a:rPr>
              <a:t>)</a:t>
            </a:r>
          </a:p>
          <a:p>
            <a:pPr marL="342900" lvl="1" indent="-342900">
              <a:lnSpc>
                <a:spcPct val="150000"/>
              </a:lnSpc>
              <a:buFontTx/>
              <a:buChar char="•"/>
              <a:defRPr/>
            </a:pPr>
            <a:r>
              <a:rPr lang="en-US" sz="2300" kern="1200" dirty="0" smtClean="0">
                <a:solidFill>
                  <a:srgbClr val="FFFF00"/>
                </a:solidFill>
                <a:ea typeface="ＭＳ Ｐゴシック" pitchFamily="57" charset="-128"/>
                <a:cs typeface="ＭＳ Ｐゴシック" pitchFamily="57" charset="-128"/>
              </a:rPr>
              <a:t>Velocity </a:t>
            </a:r>
            <a:r>
              <a:rPr lang="en-US" sz="2300" kern="1200" dirty="0">
                <a:solidFill>
                  <a:srgbClr val="FFFF00"/>
                </a:solidFill>
                <a:ea typeface="ＭＳ Ｐゴシック" pitchFamily="57" charset="-128"/>
                <a:cs typeface="ＭＳ Ｐゴシック" pitchFamily="57" charset="-128"/>
              </a:rPr>
              <a:t>field can be described by only two harmonic scalar </a:t>
            </a:r>
            <a:r>
              <a:rPr lang="en-US" sz="2300" kern="1200" dirty="0" smtClean="0">
                <a:solidFill>
                  <a:srgbClr val="FFFF00"/>
                </a:solidFill>
                <a:ea typeface="ＭＳ Ｐゴシック" pitchFamily="57" charset="-128"/>
                <a:cs typeface="ＭＳ Ｐゴシック" pitchFamily="57" charset="-128"/>
              </a:rPr>
              <a:t>potentials</a:t>
            </a:r>
          </a:p>
          <a:p>
            <a:pPr marL="342900" lvl="1" indent="-342900">
              <a:lnSpc>
                <a:spcPct val="150000"/>
              </a:lnSpc>
              <a:buFontTx/>
              <a:buChar char="•"/>
              <a:defRPr/>
            </a:pPr>
            <a:endParaRPr lang="en-US" sz="2300" kern="1200" dirty="0" smtClean="0">
              <a:solidFill>
                <a:srgbClr val="FFFF00"/>
              </a:solidFill>
              <a:ea typeface="ＭＳ Ｐゴシック" pitchFamily="57" charset="-128"/>
              <a:cs typeface="ＭＳ Ｐゴシック" pitchFamily="57" charset="-128"/>
            </a:endParaRPr>
          </a:p>
          <a:p>
            <a:pPr marL="342900" lvl="1" indent="-342900">
              <a:lnSpc>
                <a:spcPct val="150000"/>
              </a:lnSpc>
              <a:buFontTx/>
              <a:buChar char="•"/>
              <a:defRPr/>
            </a:pPr>
            <a:endParaRPr lang="en-US" sz="2300" kern="1200" dirty="0">
              <a:solidFill>
                <a:srgbClr val="FFFF00"/>
              </a:solidFill>
              <a:ea typeface="ＭＳ Ｐゴシック" pitchFamily="57" charset="-128"/>
              <a:cs typeface="ＭＳ Ｐゴシック" pitchFamily="57" charset="-128"/>
            </a:endParaRPr>
          </a:p>
          <a:p>
            <a:pPr marL="342900" lvl="1" indent="-342900">
              <a:lnSpc>
                <a:spcPct val="150000"/>
              </a:lnSpc>
              <a:buFontTx/>
              <a:buChar char="•"/>
              <a:defRPr/>
            </a:pPr>
            <a:endParaRPr lang="en-US" sz="2300" kern="1200" dirty="0">
              <a:solidFill>
                <a:srgbClr val="FFFF00"/>
              </a:solidFill>
              <a:ea typeface="ＭＳ Ｐゴシック" pitchFamily="57" charset="-128"/>
              <a:cs typeface="ＭＳ Ｐゴシック" pitchFamily="57" charset="-128"/>
            </a:endParaRPr>
          </a:p>
          <a:p>
            <a:pPr marL="342900" lvl="1" indent="-342900">
              <a:lnSpc>
                <a:spcPct val="150000"/>
              </a:lnSpc>
              <a:buFontTx/>
              <a:buChar char="•"/>
              <a:defRPr/>
            </a:pPr>
            <a:r>
              <a:rPr lang="en-US" sz="2300" dirty="0">
                <a:solidFill>
                  <a:srgbClr val="FFFF00"/>
                </a:solidFill>
                <a:ea typeface="ＭＳ Ｐゴシック"/>
                <a:cs typeface="ＭＳ Ｐゴシック"/>
              </a:rPr>
              <a:t>Perform the FMM translations for “</a:t>
            </a:r>
            <a:r>
              <a:rPr lang="en-US" sz="2300" dirty="0" err="1">
                <a:solidFill>
                  <a:srgbClr val="FFFF00"/>
                </a:solidFill>
                <a:ea typeface="ＭＳ Ｐゴシック"/>
                <a:cs typeface="ＭＳ Ｐゴシック"/>
              </a:rPr>
              <a:t>velocity+streching</a:t>
            </a:r>
            <a:r>
              <a:rPr lang="en-US" sz="2300" dirty="0">
                <a:solidFill>
                  <a:srgbClr val="FFFF00"/>
                </a:solidFill>
                <a:ea typeface="ＭＳ Ｐゴシック"/>
                <a:cs typeface="ＭＳ Ｐゴシック"/>
              </a:rPr>
              <a:t>” calculation at the cost of </a:t>
            </a:r>
            <a:r>
              <a:rPr lang="en-US" sz="2300" dirty="0" smtClean="0">
                <a:solidFill>
                  <a:srgbClr val="FF0000"/>
                </a:solidFill>
                <a:ea typeface="ＭＳ Ｐゴシック"/>
                <a:cs typeface="ＭＳ Ｐゴシック"/>
              </a:rPr>
              <a:t>two</a:t>
            </a:r>
            <a:r>
              <a:rPr lang="en-US" sz="2300" dirty="0" smtClean="0">
                <a:solidFill>
                  <a:srgbClr val="FFFF00"/>
                </a:solidFill>
                <a:ea typeface="ＭＳ Ｐゴシック"/>
                <a:cs typeface="ＭＳ Ｐゴシック"/>
              </a:rPr>
              <a:t> </a:t>
            </a:r>
            <a:r>
              <a:rPr lang="en-US" sz="2300" dirty="0">
                <a:solidFill>
                  <a:srgbClr val="FFFF00"/>
                </a:solidFill>
                <a:ea typeface="ＭＳ Ｐゴシック"/>
                <a:cs typeface="ＭＳ Ｐゴシック"/>
              </a:rPr>
              <a:t>Laplace potential kernels instead of six</a:t>
            </a:r>
          </a:p>
          <a:p>
            <a:pPr marL="342900" lvl="1" indent="-342900">
              <a:lnSpc>
                <a:spcPct val="150000"/>
              </a:lnSpc>
              <a:buFontTx/>
              <a:buChar char="•"/>
              <a:defRPr/>
            </a:pPr>
            <a:endParaRPr lang="en-US" sz="2000" kern="1200" dirty="0" smtClean="0">
              <a:solidFill>
                <a:srgbClr val="FFFF00"/>
              </a:solidFill>
              <a:ea typeface="ＭＳ Ｐゴシック" pitchFamily="57" charset="-128"/>
              <a:cs typeface="ＭＳ Ｐゴシック" pitchFamily="57" charset="-128"/>
            </a:endParaRPr>
          </a:p>
          <a:p>
            <a:endParaRPr lang="en-US" b="0" dirty="0"/>
          </a:p>
          <a:p>
            <a:endParaRPr lang="en-US" b="0" dirty="0" smtClean="0"/>
          </a:p>
          <a:p>
            <a:endParaRPr lang="en-US" dirty="0" smtClean="0"/>
          </a:p>
          <a:p>
            <a:pPr lvl="1"/>
            <a:endParaRPr lang="en-US" dirty="0" smtClean="0"/>
          </a:p>
        </p:txBody>
      </p:sp>
      <p:pic>
        <p:nvPicPr>
          <p:cNvPr id="3078" name="Picture 6" descr="http://latex.codecogs.com/gif.latex?\dpi%7b300%7d%20\bg_black%20%7b\color%7bYellow%7d%20\mathbf%7bv%7d(\mathbf%7br%7d)=\nabla\phi(\mathbf%7br%7d)+\nabla\times(\mathbf%7br%7d\chi(\mathbf%7br%7d))%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71825"/>
            <a:ext cx="56864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latex.codecogs.com/gif.latex?\dpi%7b300%7d%20\bg_black%20%7b\color%7bYellow%7d%20\phi%20\textrm%7b,%20%7d%20\chi%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57400"/>
            <a:ext cx="819150" cy="4286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18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168870523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0"/>
            <a:ext cx="8516938" cy="838200"/>
          </a:xfrm>
        </p:spPr>
        <p:txBody>
          <a:bodyPr/>
          <a:lstStyle/>
          <a:p>
            <a:r>
              <a:rPr lang="en-US" sz="3200" dirty="0" smtClean="0">
                <a:ea typeface="ＭＳ Ｐゴシック"/>
                <a:cs typeface="ＭＳ Ｐゴシック"/>
              </a:rPr>
              <a:t>FMM for Vortex Element Methods</a:t>
            </a:r>
          </a:p>
        </p:txBody>
      </p:sp>
      <p:sp>
        <p:nvSpPr>
          <p:cNvPr id="18434" name="Content Placeholder 2"/>
          <p:cNvSpPr>
            <a:spLocks noGrp="1"/>
          </p:cNvSpPr>
          <p:nvPr>
            <p:ph idx="1"/>
          </p:nvPr>
        </p:nvSpPr>
        <p:spPr>
          <a:xfrm>
            <a:off x="152400" y="838200"/>
            <a:ext cx="8382000" cy="5715000"/>
          </a:xfrm>
        </p:spPr>
        <p:txBody>
          <a:bodyPr>
            <a:normAutofit/>
          </a:bodyPr>
          <a:lstStyle/>
          <a:p>
            <a:pPr>
              <a:lnSpc>
                <a:spcPct val="150000"/>
              </a:lnSpc>
            </a:pPr>
            <a:r>
              <a:rPr lang="en-US" sz="2200" dirty="0" smtClean="0">
                <a:ea typeface="ＭＳ Ｐゴシック"/>
                <a:cs typeface="ＭＳ Ｐゴシック"/>
              </a:rPr>
              <a:t>Gaussian </a:t>
            </a:r>
            <a:r>
              <a:rPr lang="en-US" sz="2200" dirty="0">
                <a:ea typeface="ＭＳ Ｐゴシック"/>
                <a:cs typeface="ＭＳ Ｐゴシック"/>
              </a:rPr>
              <a:t>smoothing </a:t>
            </a:r>
            <a:r>
              <a:rPr lang="en-US" sz="2200" dirty="0" smtClean="0">
                <a:ea typeface="ＭＳ Ｐゴシック"/>
                <a:cs typeface="ＭＳ Ｐゴシック"/>
              </a:rPr>
              <a:t>kernels evaluated on GPU</a:t>
            </a:r>
          </a:p>
          <a:p>
            <a:pPr lvl="1">
              <a:lnSpc>
                <a:spcPct val="150000"/>
              </a:lnSpc>
            </a:pPr>
            <a:r>
              <a:rPr lang="en-US" dirty="0" smtClean="0">
                <a:ea typeface="ＭＳ Ｐゴシック"/>
                <a:cs typeface="ＭＳ Ｐゴシック"/>
              </a:rPr>
              <a:t>Fast </a:t>
            </a:r>
            <a:r>
              <a:rPr lang="en-US" dirty="0">
                <a:ea typeface="ＭＳ Ｐゴシック"/>
                <a:cs typeface="ＭＳ Ｐゴシック"/>
              </a:rPr>
              <a:t>approximations with guaranteed </a:t>
            </a:r>
            <a:r>
              <a:rPr lang="en-US" dirty="0" smtClean="0">
                <a:ea typeface="ＭＳ Ｐゴシック"/>
                <a:cs typeface="ＭＳ Ｐゴシック"/>
              </a:rPr>
              <a:t>accuracy</a:t>
            </a:r>
          </a:p>
          <a:p>
            <a:pPr>
              <a:lnSpc>
                <a:spcPct val="150000"/>
              </a:lnSpc>
            </a:pPr>
            <a:endParaRPr lang="en-US" sz="1800" dirty="0" smtClean="0">
              <a:ea typeface="ＭＳ Ｐゴシック"/>
              <a:cs typeface="ＭＳ Ｐゴシック"/>
            </a:endParaRPr>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41"/>
          <a:stretch/>
        </p:blipFill>
        <p:spPr bwMode="auto">
          <a:xfrm>
            <a:off x="3810000" y="2075074"/>
            <a:ext cx="5181600" cy="440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206829" y="1981200"/>
            <a:ext cx="36576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FF0000"/>
              </a:buClr>
              <a:buChar char="•"/>
              <a:defRPr sz="24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2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000" b="1" i="0">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000" b="1" i="0">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000" b="1" i="0">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a:lstStyle>
          <a:p>
            <a:pPr defTabSz="914400">
              <a:lnSpc>
                <a:spcPct val="150000"/>
              </a:lnSpc>
            </a:pPr>
            <a:r>
              <a:rPr lang="en-US" sz="2200" kern="0" dirty="0" smtClean="0">
                <a:latin typeface="Arial"/>
                <a:ea typeface="ＭＳ Ｐゴシック"/>
                <a:cs typeface="ＭＳ Ｐゴシック"/>
              </a:rPr>
              <a:t>It combines </a:t>
            </a:r>
          </a:p>
          <a:p>
            <a:pPr lvl="1" defTabSz="914400">
              <a:lnSpc>
                <a:spcPct val="150000"/>
              </a:lnSpc>
            </a:pPr>
            <a:r>
              <a:rPr lang="en-US" sz="2000" kern="0" dirty="0">
                <a:solidFill>
                  <a:srgbClr val="FFFFFF"/>
                </a:solidFill>
                <a:latin typeface="Arial"/>
                <a:ea typeface="ＭＳ Ｐゴシック"/>
                <a:cs typeface="ＭＳ Ｐゴシック"/>
              </a:rPr>
              <a:t>A</a:t>
            </a:r>
            <a:r>
              <a:rPr lang="en-US" sz="2000" kern="0" dirty="0" smtClean="0">
                <a:solidFill>
                  <a:srgbClr val="FFFFFF"/>
                </a:solidFill>
                <a:latin typeface="Arial"/>
                <a:ea typeface="ＭＳ Ｐゴシック"/>
                <a:cs typeface="ＭＳ Ｐゴシック"/>
              </a:rPr>
              <a:t>lgorithmic speedup</a:t>
            </a:r>
          </a:p>
          <a:p>
            <a:pPr lvl="1" defTabSz="914400">
              <a:lnSpc>
                <a:spcPct val="150000"/>
              </a:lnSpc>
            </a:pPr>
            <a:r>
              <a:rPr lang="en-US" sz="2000" kern="0" dirty="0" smtClean="0">
                <a:solidFill>
                  <a:srgbClr val="FFFFFF"/>
                </a:solidFill>
                <a:latin typeface="Arial"/>
                <a:ea typeface="ＭＳ Ｐゴシック"/>
                <a:cs typeface="ＭＳ Ｐゴシック"/>
              </a:rPr>
              <a:t>Fast data structure constructions </a:t>
            </a:r>
          </a:p>
          <a:p>
            <a:pPr lvl="1" defTabSz="914400">
              <a:lnSpc>
                <a:spcPct val="150000"/>
              </a:lnSpc>
            </a:pPr>
            <a:r>
              <a:rPr lang="en-US" sz="2000" kern="0" dirty="0" smtClean="0">
                <a:solidFill>
                  <a:srgbClr val="FFFFFF"/>
                </a:solidFill>
                <a:latin typeface="Arial"/>
                <a:ea typeface="ＭＳ Ｐゴシック"/>
                <a:cs typeface="ＭＳ Ｐゴシック"/>
              </a:rPr>
              <a:t>Highly optimized CUDA, </a:t>
            </a:r>
            <a:r>
              <a:rPr lang="en-US" sz="2000" kern="0" dirty="0" err="1" smtClean="0">
                <a:solidFill>
                  <a:srgbClr val="FFFFFF"/>
                </a:solidFill>
                <a:latin typeface="Arial"/>
                <a:ea typeface="ＭＳ Ｐゴシック"/>
                <a:cs typeface="ＭＳ Ｐゴシック"/>
              </a:rPr>
              <a:t>OpenMP</a:t>
            </a:r>
            <a:r>
              <a:rPr lang="en-US" sz="2000" kern="0" dirty="0" smtClean="0">
                <a:solidFill>
                  <a:srgbClr val="FFFFFF"/>
                </a:solidFill>
                <a:latin typeface="Arial"/>
                <a:ea typeface="ＭＳ Ｐゴシック"/>
                <a:cs typeface="ＭＳ Ｐゴシック"/>
              </a:rPr>
              <a:t> and MPI implementations</a:t>
            </a:r>
          </a:p>
          <a:p>
            <a:pPr defTabSz="914400">
              <a:lnSpc>
                <a:spcPct val="150000"/>
              </a:lnSpc>
            </a:pPr>
            <a:endParaRPr lang="en-US" sz="1800" kern="0" dirty="0" smtClean="0">
              <a:latin typeface="Arial"/>
              <a:ea typeface="ＭＳ Ｐゴシック"/>
              <a:cs typeface="ＭＳ Ｐゴシック"/>
            </a:endParaRPr>
          </a:p>
        </p:txBody>
      </p:sp>
      <p:sp>
        <p:nvSpPr>
          <p:cNvPr id="10" name="Rectangular Callout 9"/>
          <p:cNvSpPr/>
          <p:nvPr/>
        </p:nvSpPr>
        <p:spPr bwMode="auto">
          <a:xfrm>
            <a:off x="7391400" y="1080654"/>
            <a:ext cx="1600200" cy="838200"/>
          </a:xfrm>
          <a:prstGeom prst="wedgeRectCallout">
            <a:avLst>
              <a:gd name="adj1" fmla="val -13951"/>
              <a:gd name="adj2" fmla="val 108514"/>
            </a:avLst>
          </a:prstGeom>
          <a:solidFill>
            <a:srgbClr val="EB641B">
              <a:lumMod val="75000"/>
            </a:srgbClr>
          </a:solidFill>
          <a:ln w="127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000" b="1" kern="0" dirty="0">
                <a:solidFill>
                  <a:srgbClr val="FFFF00"/>
                </a:solidFill>
                <a:latin typeface="Arial"/>
              </a:rPr>
              <a:t>No </a:t>
            </a:r>
          </a:p>
          <a:p>
            <a:pPr algn="ctr" fontAlgn="base">
              <a:spcBef>
                <a:spcPct val="0"/>
              </a:spcBef>
              <a:spcAft>
                <a:spcPct val="0"/>
              </a:spcAft>
              <a:defRPr/>
            </a:pPr>
            <a:r>
              <a:rPr lang="en-US" sz="2000" b="1" kern="0" dirty="0">
                <a:solidFill>
                  <a:srgbClr val="FFFF00"/>
                </a:solidFill>
                <a:latin typeface="Arial"/>
              </a:rPr>
              <a:t>smoothing</a:t>
            </a:r>
          </a:p>
        </p:txBody>
      </p:sp>
      <p:sp>
        <p:nvSpPr>
          <p:cNvPr id="11" name="Rectangular Callout 10"/>
          <p:cNvSpPr/>
          <p:nvPr/>
        </p:nvSpPr>
        <p:spPr bwMode="auto">
          <a:xfrm>
            <a:off x="892629" y="5638800"/>
            <a:ext cx="2286000" cy="838200"/>
          </a:xfrm>
          <a:prstGeom prst="wedgeRectCallout">
            <a:avLst>
              <a:gd name="adj1" fmla="val 101225"/>
              <a:gd name="adj2" fmla="val -54414"/>
            </a:avLst>
          </a:prstGeom>
          <a:solidFill>
            <a:srgbClr val="EB641B">
              <a:lumMod val="75000"/>
            </a:srgbClr>
          </a:solidFill>
          <a:ln w="127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000" b="1" kern="0" dirty="0">
                <a:solidFill>
                  <a:srgbClr val="FFFF00"/>
                </a:solidFill>
                <a:latin typeface="Arial"/>
              </a:rPr>
              <a:t>Has smoothing</a:t>
            </a:r>
          </a:p>
        </p:txBody>
      </p:sp>
      <p:sp>
        <p:nvSpPr>
          <p:cNvPr id="12" name="TextBox 11"/>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19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3449225492"/>
      </p:ext>
    </p:extLst>
  </p:cSld>
  <p:clrMapOvr>
    <a:masterClrMapping/>
  </p:clrMapOvr>
  <p:transition xmlns:p14="http://schemas.microsoft.com/office/powerpoint/2010/main" advTm="58500">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ea typeface="ＭＳ Ｐゴシック"/>
                <a:cs typeface="ＭＳ Ｐゴシック"/>
              </a:rPr>
              <a:t>Motivation: N-body Problems in Brownout</a:t>
            </a:r>
          </a:p>
        </p:txBody>
      </p:sp>
      <p:grpSp>
        <p:nvGrpSpPr>
          <p:cNvPr id="2" name="Group 6"/>
          <p:cNvGrpSpPr>
            <a:grpSpLocks/>
          </p:cNvGrpSpPr>
          <p:nvPr/>
        </p:nvGrpSpPr>
        <p:grpSpPr bwMode="auto">
          <a:xfrm>
            <a:off x="266700" y="857250"/>
            <a:ext cx="8631238" cy="2005013"/>
            <a:chOff x="228600" y="990600"/>
            <a:chExt cx="8707179" cy="1912042"/>
          </a:xfrm>
        </p:grpSpPr>
        <p:pic>
          <p:nvPicPr>
            <p:cNvPr id="21508" name="Picture 2"/>
            <p:cNvPicPr>
              <a:picLocks noChangeAspect="1" noChangeArrowheads="1"/>
            </p:cNvPicPr>
            <p:nvPr/>
          </p:nvPicPr>
          <p:blipFill>
            <a:blip r:embed="rId3" cstate="print"/>
            <a:srcRect l="61549" t="17470" r="13567" b="59138"/>
            <a:stretch>
              <a:fillRect/>
            </a:stretch>
          </p:blipFill>
          <p:spPr bwMode="auto">
            <a:xfrm>
              <a:off x="2819400" y="990600"/>
              <a:ext cx="3138054" cy="1905000"/>
            </a:xfrm>
            <a:prstGeom prst="rect">
              <a:avLst/>
            </a:prstGeom>
            <a:noFill/>
            <a:ln w="9525">
              <a:noFill/>
              <a:miter lim="800000"/>
              <a:headEnd/>
              <a:tailEnd/>
            </a:ln>
          </p:spPr>
        </p:pic>
        <p:pic>
          <p:nvPicPr>
            <p:cNvPr id="21509" name="Picture 2"/>
            <p:cNvPicPr>
              <a:picLocks noChangeAspect="1" noChangeArrowheads="1"/>
            </p:cNvPicPr>
            <p:nvPr/>
          </p:nvPicPr>
          <p:blipFill>
            <a:blip r:embed="rId3" cstate="print"/>
            <a:srcRect l="60335" t="43951" r="13664" b="31239"/>
            <a:stretch>
              <a:fillRect/>
            </a:stretch>
          </p:blipFill>
          <p:spPr bwMode="auto">
            <a:xfrm>
              <a:off x="5867400" y="990600"/>
              <a:ext cx="3068379" cy="1904065"/>
            </a:xfrm>
            <a:prstGeom prst="rect">
              <a:avLst/>
            </a:prstGeom>
            <a:noFill/>
            <a:ln w="9525">
              <a:noFill/>
              <a:miter lim="800000"/>
              <a:headEnd/>
              <a:tailEnd/>
            </a:ln>
          </p:spPr>
        </p:pic>
        <p:pic>
          <p:nvPicPr>
            <p:cNvPr id="21510" name="Picture 2"/>
            <p:cNvPicPr>
              <a:picLocks noChangeAspect="1" noChangeArrowheads="1"/>
            </p:cNvPicPr>
            <p:nvPr/>
          </p:nvPicPr>
          <p:blipFill>
            <a:blip r:embed="rId3" cstate="print"/>
            <a:srcRect l="62784" t="74773" r="15523" b="3419"/>
            <a:stretch>
              <a:fillRect/>
            </a:stretch>
          </p:blipFill>
          <p:spPr bwMode="auto">
            <a:xfrm>
              <a:off x="228600" y="990600"/>
              <a:ext cx="2644805" cy="1912042"/>
            </a:xfrm>
            <a:prstGeom prst="rect">
              <a:avLst/>
            </a:prstGeom>
            <a:noFill/>
            <a:ln w="9525">
              <a:noFill/>
              <a:miter lim="800000"/>
              <a:headEnd/>
              <a:tailEnd/>
            </a:ln>
          </p:spPr>
        </p:pic>
      </p:grpSp>
      <p:sp>
        <p:nvSpPr>
          <p:cNvPr id="12" name="Content Placeholder 9"/>
          <p:cNvSpPr txBox="1">
            <a:spLocks/>
          </p:cNvSpPr>
          <p:nvPr/>
        </p:nvSpPr>
        <p:spPr bwMode="auto">
          <a:xfrm>
            <a:off x="266700" y="2895600"/>
            <a:ext cx="8572500" cy="2971800"/>
          </a:xfrm>
          <a:prstGeom prst="rect">
            <a:avLst/>
          </a:prstGeom>
          <a:noFill/>
          <a:ln w="9525">
            <a:noFill/>
            <a:miter lim="800000"/>
            <a:headEnd/>
            <a:tailEnd/>
          </a:ln>
        </p:spPr>
        <p:txBody>
          <a:bodyPr/>
          <a:lstStyle/>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Complicated phenomena involving interaction between rotorcraft wake, ground, and dust particles</a:t>
            </a: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Causes accidents due to poor visibility and damage to helicopters</a:t>
            </a: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Understanding can lead to mitigation strategies</a:t>
            </a:r>
          </a:p>
          <a:p>
            <a:pPr marL="342900" indent="-342900">
              <a:lnSpc>
                <a:spcPct val="150000"/>
              </a:lnSpc>
              <a:spcBef>
                <a:spcPct val="20000"/>
              </a:spcBef>
              <a:buClr>
                <a:srgbClr val="FF0000"/>
              </a:buClr>
              <a:buFontTx/>
              <a:buChar char="•"/>
            </a:pPr>
            <a:r>
              <a:rPr lang="en-US" sz="2000" b="1" dirty="0" smtClean="0">
                <a:solidFill>
                  <a:srgbClr val="FFFF00"/>
                </a:solidFill>
                <a:ea typeface="ＭＳ Ｐゴシック"/>
                <a:cs typeface="ＭＳ Ｐゴシック"/>
              </a:rPr>
              <a:t>Fast </a:t>
            </a:r>
            <a:r>
              <a:rPr lang="en-US" sz="2000" b="1" dirty="0">
                <a:solidFill>
                  <a:srgbClr val="FFFF00"/>
                </a:solidFill>
                <a:ea typeface="ＭＳ Ｐゴシック"/>
                <a:cs typeface="ＭＳ Ｐゴシック"/>
              </a:rPr>
              <a:t>evaluation of the fields at particle </a:t>
            </a:r>
            <a:r>
              <a:rPr lang="en-US" sz="2000" b="1" dirty="0" smtClean="0">
                <a:solidFill>
                  <a:srgbClr val="FFFF00"/>
                </a:solidFill>
                <a:ea typeface="ＭＳ Ｐゴシック"/>
                <a:cs typeface="ＭＳ Ｐゴシック"/>
              </a:rPr>
              <a:t>locations</a:t>
            </a:r>
            <a:endParaRPr lang="en-US" sz="2000" b="1" dirty="0">
              <a:solidFill>
                <a:srgbClr val="FFFF00"/>
              </a:solidFill>
              <a:ea typeface="ＭＳ Ｐゴシック"/>
              <a:cs typeface="ＭＳ Ｐゴシック"/>
            </a:endParaRP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Need for fast evaluation of all </a:t>
            </a:r>
            <a:r>
              <a:rPr lang="en-US" sz="2000" b="1" dirty="0" smtClean="0">
                <a:solidFill>
                  <a:srgbClr val="FFFF00"/>
                </a:solidFill>
                <a:ea typeface="ＭＳ Ｐゴシック"/>
                <a:cs typeface="ＭＳ Ｐゴシック"/>
              </a:rPr>
              <a:t>pairwise</a:t>
            </a:r>
            <a:r>
              <a:rPr lang="en-US" sz="2000" b="1" dirty="0">
                <a:solidFill>
                  <a:srgbClr val="FFFF00"/>
                </a:solidFill>
                <a:ea typeface="ＭＳ Ｐゴシック"/>
                <a:cs typeface="ＭＳ Ｐゴシック"/>
              </a:rPr>
              <a:t> </a:t>
            </a:r>
            <a:r>
              <a:rPr lang="en-US" sz="2000" b="1" i="1" dirty="0" smtClean="0">
                <a:solidFill>
                  <a:srgbClr val="FFFF00"/>
                </a:solidFill>
                <a:ea typeface="ＭＳ Ｐゴシック"/>
                <a:cs typeface="ＭＳ Ｐゴシック"/>
              </a:rPr>
              <a:t>N-body </a:t>
            </a:r>
            <a:r>
              <a:rPr lang="en-US" sz="2000" b="1" dirty="0" smtClean="0">
                <a:solidFill>
                  <a:srgbClr val="FFFF00"/>
                </a:solidFill>
                <a:ea typeface="ＭＳ Ｐゴシック"/>
                <a:cs typeface="ＭＳ Ｐゴシック"/>
              </a:rPr>
              <a:t>interactions</a:t>
            </a:r>
            <a:endParaRPr lang="en-US" sz="2000" b="1" dirty="0">
              <a:solidFill>
                <a:srgbClr val="FFFF00"/>
              </a:solidFill>
              <a:ea typeface="ＭＳ Ｐゴシック"/>
              <a:cs typeface="ＭＳ Ｐゴシック"/>
            </a:endParaRPr>
          </a:p>
        </p:txBody>
      </p:sp>
      <p:sp>
        <p:nvSpPr>
          <p:cNvPr id="8" name="TextBox 7"/>
          <p:cNvSpPr txBox="1"/>
          <p:nvPr/>
        </p:nvSpPr>
        <p:spPr>
          <a:xfrm>
            <a:off x="8153400" y="6488668"/>
            <a:ext cx="990600" cy="369332"/>
          </a:xfrm>
          <a:prstGeom prst="rect">
            <a:avLst/>
          </a:prstGeom>
          <a:noFill/>
        </p:spPr>
        <p:txBody>
          <a:bodyPr wrap="square" rtlCol="0">
            <a:spAutoFit/>
          </a:bodyPr>
          <a:lstStyle/>
          <a:p>
            <a:r>
              <a:rPr lang="en-US" altLang="zh-CN" dirty="0" smtClean="0">
                <a:solidFill>
                  <a:srgbClr val="FFFF00"/>
                </a:solidFill>
              </a:rPr>
              <a:t>2</a:t>
            </a:r>
            <a:r>
              <a:rPr lang="en-US" dirty="0" smtClean="0">
                <a:solidFill>
                  <a:srgbClr val="FFFF00"/>
                </a:solidFill>
              </a:rPr>
              <a:t> of </a:t>
            </a:r>
            <a:r>
              <a:rPr lang="en-US" altLang="zh-CN" dirty="0" smtClean="0">
                <a:solidFill>
                  <a:srgbClr val="FFFF00"/>
                </a:solidFill>
              </a:rPr>
              <a:t>23</a:t>
            </a:r>
            <a:endParaRPr lang="en-US" dirty="0">
              <a:solidFill>
                <a:srgbClr val="FFFF00"/>
              </a:solidFill>
            </a:endParaRPr>
          </a:p>
        </p:txBody>
      </p:sp>
      <p:sp>
        <p:nvSpPr>
          <p:cNvPr id="9" name="TextBox 8"/>
          <p:cNvSpPr txBox="1"/>
          <p:nvPr/>
        </p:nvSpPr>
        <p:spPr>
          <a:xfrm>
            <a:off x="228600" y="6248400"/>
            <a:ext cx="8763000" cy="369332"/>
          </a:xfrm>
          <a:prstGeom prst="rect">
            <a:avLst/>
          </a:prstGeom>
          <a:noFill/>
        </p:spPr>
        <p:txBody>
          <a:bodyPr wrap="square" rtlCol="0">
            <a:spAutoFit/>
          </a:bodyPr>
          <a:lstStyle/>
          <a:p>
            <a:r>
              <a:rPr lang="en-US" i="1" dirty="0" smtClean="0">
                <a:solidFill>
                  <a:srgbClr val="FFFF00"/>
                </a:solidFill>
              </a:rPr>
              <a:t>Image courtesy of Professor </a:t>
            </a:r>
            <a:r>
              <a:rPr lang="en-US" i="1" dirty="0" err="1" smtClean="0">
                <a:solidFill>
                  <a:srgbClr val="FFFF00"/>
                </a:solidFill>
              </a:rPr>
              <a:t>Leishman</a:t>
            </a:r>
            <a:endParaRPr lang="en-US" i="1" dirty="0">
              <a:solidFill>
                <a:srgbClr val="FFFF00"/>
              </a:solidFill>
            </a:endParaRPr>
          </a:p>
        </p:txBody>
      </p:sp>
    </p:spTree>
    <p:extLst>
      <p:ext uri="{BB962C8B-B14F-4D97-AF65-F5344CB8AC3E}">
        <p14:creationId xmlns:p14="http://schemas.microsoft.com/office/powerpoint/2010/main" val="3926688294"/>
      </p:ext>
    </p:extLst>
  </p:cSld>
  <p:clrMapOvr>
    <a:masterClrMapping/>
  </p:clrMapOvr>
  <p:transition xmlns:p14="http://schemas.microsoft.com/office/powerpoint/2010/main" advTm="66301">
    <p:cut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0"/>
            <a:ext cx="8516938" cy="838200"/>
          </a:xfrm>
        </p:spPr>
        <p:txBody>
          <a:bodyPr/>
          <a:lstStyle/>
          <a:p>
            <a:r>
              <a:rPr lang="en-US" sz="3200" dirty="0" smtClean="0">
                <a:ea typeface="ＭＳ Ｐゴシック"/>
                <a:cs typeface="ＭＳ Ｐゴシック"/>
              </a:rPr>
              <a:t>Strong Scalability</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a:stretch/>
        </p:blipFill>
        <p:spPr bwMode="auto">
          <a:xfrm>
            <a:off x="990600" y="1219200"/>
            <a:ext cx="7467600" cy="504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20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1510689366"/>
      </p:ext>
    </p:extLst>
  </p:cSld>
  <p:clrMapOvr>
    <a:masterClrMapping/>
  </p:clrMapOvr>
  <p:transition xmlns:p14="http://schemas.microsoft.com/office/powerpoint/2010/main" advTm="58500">
    <p:cut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62988" cy="838200"/>
          </a:xfrm>
        </p:spPr>
        <p:txBody>
          <a:bodyPr/>
          <a:lstStyle/>
          <a:p>
            <a:r>
              <a:rPr lang="en-US" dirty="0" smtClean="0"/>
              <a:t>The Billion Size Test Case </a:t>
            </a:r>
            <a:endParaRPr lang="en-US" dirty="0"/>
          </a:p>
        </p:txBody>
      </p:sp>
      <p:sp>
        <p:nvSpPr>
          <p:cNvPr id="3" name="Content Placeholder 2"/>
          <p:cNvSpPr>
            <a:spLocks noGrp="1"/>
          </p:cNvSpPr>
          <p:nvPr>
            <p:ph idx="1"/>
          </p:nvPr>
        </p:nvSpPr>
        <p:spPr>
          <a:xfrm>
            <a:off x="304800" y="914400"/>
            <a:ext cx="3657600" cy="4114800"/>
          </a:xfrm>
        </p:spPr>
        <p:txBody>
          <a:bodyPr/>
          <a:lstStyle/>
          <a:p>
            <a:pPr>
              <a:lnSpc>
                <a:spcPct val="150000"/>
              </a:lnSpc>
            </a:pPr>
            <a:r>
              <a:rPr lang="en-US" sz="1800" dirty="0" smtClean="0"/>
              <a:t>Truncation number p=12</a:t>
            </a:r>
          </a:p>
          <a:p>
            <a:pPr>
              <a:lnSpc>
                <a:spcPct val="150000"/>
              </a:lnSpc>
            </a:pPr>
            <a:r>
              <a:rPr lang="en-US" sz="1800" dirty="0" smtClean="0"/>
              <a:t>2</a:t>
            </a:r>
            <a:r>
              <a:rPr lang="en-US" sz="1800" baseline="30000" dirty="0" smtClean="0"/>
              <a:t>30</a:t>
            </a:r>
            <a:r>
              <a:rPr lang="en-US" sz="1800" dirty="0" smtClean="0"/>
              <a:t> </a:t>
            </a:r>
            <a:r>
              <a:rPr lang="en-US" sz="1800" dirty="0"/>
              <a:t>~1.07 billion particles </a:t>
            </a:r>
            <a:endParaRPr lang="en-US" sz="1800" dirty="0" smtClean="0"/>
          </a:p>
          <a:p>
            <a:pPr>
              <a:lnSpc>
                <a:spcPct val="150000"/>
              </a:lnSpc>
            </a:pPr>
            <a:r>
              <a:rPr lang="en-US" sz="1800" smtClean="0"/>
              <a:t>32 computing </a:t>
            </a:r>
            <a:r>
              <a:rPr lang="en-US" sz="1800" dirty="0" smtClean="0"/>
              <a:t>nodes</a:t>
            </a:r>
            <a:endParaRPr lang="en-US" sz="1800" dirty="0" smtClean="0"/>
          </a:p>
          <a:p>
            <a:pPr>
              <a:lnSpc>
                <a:spcPct val="150000"/>
              </a:lnSpc>
            </a:pPr>
            <a:r>
              <a:rPr lang="en-US" sz="1800" dirty="0" err="1" smtClean="0"/>
              <a:t>Streching+velocity</a:t>
            </a:r>
            <a:r>
              <a:rPr lang="en-US" sz="1800" dirty="0" smtClean="0"/>
              <a:t>: 55.9s</a:t>
            </a:r>
          </a:p>
          <a:p>
            <a:pPr lvl="1">
              <a:lnSpc>
                <a:spcPct val="150000"/>
              </a:lnSpc>
            </a:pPr>
            <a:r>
              <a:rPr lang="en-US" sz="1600" b="0" dirty="0"/>
              <a:t>49.12Tflops/s with 64 C1060 GPUs (933 </a:t>
            </a:r>
            <a:r>
              <a:rPr lang="en-US" sz="1600" b="0" dirty="0" err="1"/>
              <a:t>Gflop</a:t>
            </a:r>
            <a:r>
              <a:rPr lang="en-US" sz="1600" b="0" dirty="0"/>
              <a:t>/s peak performance for each GPU reported by NVIDIA) </a:t>
            </a:r>
            <a:endParaRPr lang="en-US" sz="1600" b="0" dirty="0" smtClean="0"/>
          </a:p>
          <a:p>
            <a:pPr lvl="1">
              <a:lnSpc>
                <a:spcPct val="150000"/>
              </a:lnSpc>
            </a:pPr>
            <a:r>
              <a:rPr lang="en-US" sz="1600" b="0" dirty="0" smtClean="0"/>
              <a:t>Equivalent to 82% efficiency</a:t>
            </a:r>
            <a:endParaRPr lang="en-US" sz="1600" dirty="0" smtClean="0"/>
          </a:p>
          <a:p>
            <a:pPr>
              <a:lnSpc>
                <a:spcPct val="150000"/>
              </a:lnSpc>
            </a:pPr>
            <a:r>
              <a:rPr lang="en-US" sz="1800" dirty="0" smtClean="0"/>
              <a:t>Velocity: 39.9s</a:t>
            </a:r>
          </a:p>
        </p:txBody>
      </p:sp>
      <p:sp>
        <p:nvSpPr>
          <p:cNvPr id="8" name="Content Placeholder 2"/>
          <p:cNvSpPr txBox="1">
            <a:spLocks/>
          </p:cNvSpPr>
          <p:nvPr/>
        </p:nvSpPr>
        <p:spPr bwMode="auto">
          <a:xfrm>
            <a:off x="152400" y="5791200"/>
            <a:ext cx="3886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defTabSz="914400" fontAlgn="base">
              <a:lnSpc>
                <a:spcPct val="120000"/>
              </a:lnSpc>
              <a:spcBef>
                <a:spcPct val="20000"/>
              </a:spcBef>
              <a:spcAft>
                <a:spcPct val="0"/>
              </a:spcAft>
              <a:buClr>
                <a:srgbClr val="FF0000"/>
              </a:buClr>
              <a:defRPr/>
            </a:pPr>
            <a:r>
              <a:rPr lang="en-US" sz="1500" b="1" kern="0" dirty="0">
                <a:solidFill>
                  <a:srgbClr val="FFFFFF"/>
                </a:solidFill>
                <a:latin typeface="Arial"/>
                <a:ea typeface="ＭＳ Ｐゴシック" pitchFamily="58" charset="-128"/>
              </a:rPr>
              <a:t>Each node: d</a:t>
            </a:r>
            <a:r>
              <a:rPr lang="en-US" sz="1500" b="1" kern="0" dirty="0" err="1">
                <a:solidFill>
                  <a:srgbClr val="FFFFFF"/>
                </a:solidFill>
                <a:latin typeface="Arial"/>
                <a:ea typeface="ＭＳ Ｐゴシック" pitchFamily="58" charset="-128"/>
              </a:rPr>
              <a:t>ual</a:t>
            </a:r>
            <a:r>
              <a:rPr lang="en-US" sz="1500" b="1" kern="0" dirty="0">
                <a:solidFill>
                  <a:srgbClr val="FFFFFF"/>
                </a:solidFill>
                <a:latin typeface="Arial"/>
                <a:ea typeface="ＭＳ Ｐゴシック" pitchFamily="58" charset="-128"/>
              </a:rPr>
              <a:t> quad-core Intel Nehalem 5560 2.8 GHz CPU, 24 GB of RAM; two Tesla C1060 GPU </a:t>
            </a:r>
          </a:p>
        </p:txBody>
      </p:sp>
      <p:pic>
        <p:nvPicPr>
          <p:cNvPr id="4" name="Picture 3"/>
          <p:cNvPicPr>
            <a:picLocks noChangeAspect="1"/>
          </p:cNvPicPr>
          <p:nvPr/>
        </p:nvPicPr>
        <p:blipFill>
          <a:blip r:embed="rId3" cstate="print"/>
          <a:stretch>
            <a:fillRect/>
          </a:stretch>
        </p:blipFill>
        <p:spPr>
          <a:xfrm>
            <a:off x="4249587" y="1066800"/>
            <a:ext cx="4641718" cy="5029200"/>
          </a:xfrm>
          <a:prstGeom prst="rect">
            <a:avLst/>
          </a:prstGeom>
        </p:spPr>
      </p:pic>
      <p:sp>
        <p:nvSpPr>
          <p:cNvPr id="6" name="TextBox 5"/>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21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3893228093"/>
      </p:ext>
    </p:extLst>
  </p:cSld>
  <p:clrMapOvr>
    <a:masterClrMapping/>
  </p:clrMapOvr>
  <p:transition xmlns:p14="http://schemas.microsoft.com/office/powerpoint/2010/main" advTm="26566">
    <p:cut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z="3200" i="0" dirty="0" smtClean="0">
                <a:ea typeface="ＭＳ Ｐゴシック"/>
                <a:cs typeface="ＭＳ Ｐゴシック"/>
              </a:rPr>
              <a:t>Conclusions</a:t>
            </a:r>
          </a:p>
        </p:txBody>
      </p:sp>
      <p:sp>
        <p:nvSpPr>
          <p:cNvPr id="84995" name="Content Placeholder 2"/>
          <p:cNvSpPr>
            <a:spLocks noGrp="1"/>
          </p:cNvSpPr>
          <p:nvPr>
            <p:ph idx="1"/>
          </p:nvPr>
        </p:nvSpPr>
        <p:spPr>
          <a:xfrm>
            <a:off x="228600" y="914400"/>
            <a:ext cx="8610600" cy="5715000"/>
          </a:xfrm>
        </p:spPr>
        <p:txBody>
          <a:bodyPr/>
          <a:lstStyle/>
          <a:p>
            <a:pPr>
              <a:lnSpc>
                <a:spcPct val="150000"/>
              </a:lnSpc>
            </a:pPr>
            <a:r>
              <a:rPr lang="en-US" sz="2000" dirty="0">
                <a:ea typeface="ＭＳ Ｐゴシック"/>
                <a:cs typeface="ＭＳ Ｐゴシック"/>
              </a:rPr>
              <a:t>Developed </a:t>
            </a:r>
            <a:r>
              <a:rPr lang="en-US" sz="2000" dirty="0" smtClean="0">
                <a:ea typeface="ＭＳ Ｐゴシック"/>
                <a:cs typeface="ＭＳ Ｐゴシック"/>
              </a:rPr>
              <a:t>scalable vortex methods using F</a:t>
            </a:r>
            <a:r>
              <a:rPr lang="en-US" sz="2000" i="0" dirty="0" smtClean="0">
                <a:solidFill>
                  <a:srgbClr val="FFFF00"/>
                </a:solidFill>
                <a:ea typeface="ＭＳ Ｐゴシック"/>
                <a:cs typeface="ＭＳ Ｐゴシック"/>
              </a:rPr>
              <a:t>MM </a:t>
            </a:r>
          </a:p>
          <a:p>
            <a:pPr lvl="1">
              <a:lnSpc>
                <a:spcPct val="150000"/>
              </a:lnSpc>
            </a:pPr>
            <a:r>
              <a:rPr lang="en-US" sz="1800" dirty="0" smtClean="0">
                <a:ea typeface="ＭＳ Ｐゴシック"/>
                <a:cs typeface="ＭＳ Ｐゴシック"/>
              </a:rPr>
              <a:t>Algorithmic acceleration on the translations via </a:t>
            </a:r>
            <a:r>
              <a:rPr lang="en-US" sz="1800" dirty="0">
                <a:ea typeface="ＭＳ Ｐゴシック"/>
                <a:cs typeface="ＭＳ Ｐゴシック"/>
              </a:rPr>
              <a:t>Lamb-Helmholtz </a:t>
            </a:r>
            <a:r>
              <a:rPr lang="en-US" sz="1800" dirty="0" smtClean="0">
                <a:ea typeface="ＭＳ Ｐゴシック"/>
                <a:cs typeface="ＭＳ Ｐゴシック"/>
              </a:rPr>
              <a:t>decomposition</a:t>
            </a:r>
          </a:p>
          <a:p>
            <a:pPr lvl="1">
              <a:lnSpc>
                <a:spcPct val="150000"/>
              </a:lnSpc>
            </a:pPr>
            <a:r>
              <a:rPr lang="en-US" sz="1800" i="0" dirty="0" smtClean="0">
                <a:ea typeface="ＭＳ Ｐゴシック"/>
                <a:cs typeface="ＭＳ Ｐゴシック"/>
              </a:rPr>
              <a:t>Incorporate our distributed heterogeneous FMM algorithm</a:t>
            </a:r>
          </a:p>
          <a:p>
            <a:pPr lvl="1">
              <a:lnSpc>
                <a:spcPct val="150000"/>
              </a:lnSpc>
            </a:pPr>
            <a:r>
              <a:rPr lang="en-US" sz="1800" dirty="0" smtClean="0">
                <a:ea typeface="ＭＳ Ｐゴシック"/>
                <a:cs typeface="ＭＳ Ｐゴシック"/>
              </a:rPr>
              <a:t>Analyzed the treat-off between accuracy and speed of the expensive vortex core evaluations</a:t>
            </a:r>
          </a:p>
          <a:p>
            <a:pPr lvl="1">
              <a:lnSpc>
                <a:spcPct val="150000"/>
              </a:lnSpc>
            </a:pPr>
            <a:r>
              <a:rPr lang="en-US" sz="1800" dirty="0" smtClean="0"/>
              <a:t>Valid the </a:t>
            </a:r>
            <a:r>
              <a:rPr lang="en-US" sz="1800" dirty="0"/>
              <a:t>acceptable accuracy </a:t>
            </a:r>
            <a:r>
              <a:rPr lang="en-US" sz="1800" dirty="0" smtClean="0"/>
              <a:t>of FMM </a:t>
            </a:r>
            <a:r>
              <a:rPr lang="en-US" sz="1800" dirty="0" smtClean="0"/>
              <a:t>based Vortex Method</a:t>
            </a:r>
            <a:endParaRPr lang="en-US" sz="1800" dirty="0" smtClean="0"/>
          </a:p>
          <a:p>
            <a:pPr>
              <a:lnSpc>
                <a:spcPct val="150000"/>
              </a:lnSpc>
            </a:pPr>
            <a:r>
              <a:rPr lang="en-US" sz="2000" dirty="0" smtClean="0">
                <a:ea typeface="ＭＳ Ｐゴシック"/>
                <a:cs typeface="ＭＳ Ｐゴシック"/>
              </a:rPr>
              <a:t>The FMM algorithms developed can </a:t>
            </a:r>
            <a:r>
              <a:rPr lang="en-US" sz="2000" dirty="0">
                <a:ea typeface="ＭＳ Ｐゴシック"/>
                <a:cs typeface="ＭＳ Ｐゴシック"/>
              </a:rPr>
              <a:t>be used in solvers for many large scale problems in aeromechanics, astrophysics, molecular dynamics, etc.</a:t>
            </a:r>
          </a:p>
          <a:p>
            <a:pPr>
              <a:lnSpc>
                <a:spcPct val="150000"/>
              </a:lnSpc>
            </a:pPr>
            <a:endParaRPr lang="en-US" sz="2000" dirty="0"/>
          </a:p>
          <a:p>
            <a:pPr lvl="1">
              <a:lnSpc>
                <a:spcPct val="150000"/>
              </a:lnSpc>
            </a:pPr>
            <a:endParaRPr lang="en-US" sz="1800" dirty="0" smtClean="0">
              <a:ea typeface="ＭＳ Ｐゴシック"/>
              <a:cs typeface="ＭＳ Ｐゴシック"/>
            </a:endParaRPr>
          </a:p>
          <a:p>
            <a:pPr lvl="1">
              <a:lnSpc>
                <a:spcPct val="150000"/>
              </a:lnSpc>
            </a:pPr>
            <a:endParaRPr lang="en-US" sz="1800" i="0" dirty="0" smtClean="0">
              <a:solidFill>
                <a:srgbClr val="FFFF00"/>
              </a:solidFill>
              <a:ea typeface="ＭＳ Ｐゴシック"/>
              <a:cs typeface="ＭＳ Ｐゴシック"/>
            </a:endParaRPr>
          </a:p>
          <a:p>
            <a:pPr>
              <a:lnSpc>
                <a:spcPct val="150000"/>
              </a:lnSpc>
            </a:pPr>
            <a:endParaRPr lang="en-US" sz="2000" dirty="0" smtClean="0"/>
          </a:p>
          <a:p>
            <a:endParaRPr lang="en-US" dirty="0"/>
          </a:p>
        </p:txBody>
      </p:sp>
      <p:sp>
        <p:nvSpPr>
          <p:cNvPr id="4" name="TextBox 3"/>
          <p:cNvSpPr txBox="1"/>
          <p:nvPr/>
        </p:nvSpPr>
        <p:spPr>
          <a:xfrm>
            <a:off x="8153400" y="6488668"/>
            <a:ext cx="990600" cy="338554"/>
          </a:xfrm>
          <a:prstGeom prst="rect">
            <a:avLst/>
          </a:prstGeom>
          <a:noFill/>
        </p:spPr>
        <p:txBody>
          <a:bodyPr wrap="square" rtlCol="0">
            <a:spAutoFit/>
          </a:bodyPr>
          <a:lstStyle/>
          <a:p>
            <a:r>
              <a:rPr lang="en-US" sz="1600" dirty="0" smtClean="0">
                <a:solidFill>
                  <a:srgbClr val="FFFF00"/>
                </a:solidFill>
              </a:rPr>
              <a:t>22 of 23</a:t>
            </a:r>
            <a:endParaRPr lang="en-US" sz="1600" dirty="0">
              <a:solidFill>
                <a:srgbClr val="FFFF00"/>
              </a:solidFill>
            </a:endParaRPr>
          </a:p>
        </p:txBody>
      </p:sp>
    </p:spTree>
    <p:extLst>
      <p:ext uri="{BB962C8B-B14F-4D97-AF65-F5344CB8AC3E}">
        <p14:creationId xmlns:p14="http://schemas.microsoft.com/office/powerpoint/2010/main" val="374136649"/>
      </p:ext>
    </p:extLst>
  </p:cSld>
  <p:clrMapOvr>
    <a:masterClrMapping/>
  </p:clrMapOvr>
  <p:transition xmlns:p14="http://schemas.microsoft.com/office/powerpoint/2010/main" advTm="15">
    <p:cut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381000" y="1066800"/>
            <a:ext cx="8077200" cy="4114800"/>
          </a:xfrm>
        </p:spPr>
        <p:txBody>
          <a:bodyPr/>
          <a:lstStyle/>
          <a:p>
            <a:pPr>
              <a:lnSpc>
                <a:spcPct val="150000"/>
              </a:lnSpc>
            </a:pPr>
            <a:r>
              <a:rPr lang="en-US" dirty="0" smtClean="0"/>
              <a:t>Fast data structures without using histograms</a:t>
            </a:r>
          </a:p>
          <a:p>
            <a:pPr>
              <a:lnSpc>
                <a:spcPct val="150000"/>
              </a:lnSpc>
            </a:pPr>
            <a:r>
              <a:rPr lang="en-US" dirty="0" smtClean="0"/>
              <a:t>Distributed communication management</a:t>
            </a:r>
          </a:p>
          <a:p>
            <a:pPr>
              <a:lnSpc>
                <a:spcPct val="150000"/>
              </a:lnSpc>
            </a:pPr>
            <a:r>
              <a:rPr lang="en-US" dirty="0" smtClean="0"/>
              <a:t>Automatic </a:t>
            </a:r>
            <a:r>
              <a:rPr lang="en-US" dirty="0"/>
              <a:t>GPU/CPU work</a:t>
            </a:r>
            <a:r>
              <a:rPr lang="en-US" dirty="0" smtClean="0"/>
              <a:t> balance </a:t>
            </a:r>
            <a:r>
              <a:rPr lang="en-US" dirty="0"/>
              <a:t>a</a:t>
            </a:r>
            <a:r>
              <a:rPr lang="en-US" dirty="0" smtClean="0"/>
              <a:t>lgorithms</a:t>
            </a:r>
          </a:p>
          <a:p>
            <a:pPr>
              <a:lnSpc>
                <a:spcPct val="150000"/>
              </a:lnSpc>
            </a:pPr>
            <a:r>
              <a:rPr lang="en-US" dirty="0"/>
              <a:t>Partition </a:t>
            </a:r>
            <a:r>
              <a:rPr lang="en-US" dirty="0" smtClean="0"/>
              <a:t>methods </a:t>
            </a:r>
            <a:r>
              <a:rPr lang="en-US" dirty="0"/>
              <a:t>and </a:t>
            </a:r>
            <a:r>
              <a:rPr lang="en-US" dirty="0" smtClean="0"/>
              <a:t>dynamic </a:t>
            </a:r>
            <a:r>
              <a:rPr lang="en-US" dirty="0"/>
              <a:t>d</a:t>
            </a:r>
            <a:r>
              <a:rPr lang="en-US" dirty="0" smtClean="0"/>
              <a:t>ata </a:t>
            </a:r>
            <a:r>
              <a:rPr lang="en-US" dirty="0"/>
              <a:t>s</a:t>
            </a:r>
            <a:r>
              <a:rPr lang="en-US" dirty="0" smtClean="0"/>
              <a:t>tructure updates</a:t>
            </a:r>
            <a:endParaRPr lang="en-US" dirty="0"/>
          </a:p>
        </p:txBody>
      </p:sp>
      <p:sp>
        <p:nvSpPr>
          <p:cNvPr id="4" name="TextBox 3"/>
          <p:cNvSpPr txBox="1"/>
          <p:nvPr/>
        </p:nvSpPr>
        <p:spPr>
          <a:xfrm>
            <a:off x="8153400" y="6488668"/>
            <a:ext cx="990600" cy="338554"/>
          </a:xfrm>
          <a:prstGeom prst="rect">
            <a:avLst/>
          </a:prstGeom>
          <a:noFill/>
        </p:spPr>
        <p:txBody>
          <a:bodyPr wrap="square" rtlCol="0">
            <a:spAutoFit/>
          </a:bodyPr>
          <a:lstStyle/>
          <a:p>
            <a:r>
              <a:rPr lang="en-US" sz="1600" dirty="0" smtClean="0">
                <a:solidFill>
                  <a:srgbClr val="FFFF00"/>
                </a:solidFill>
              </a:rPr>
              <a:t>23 of 23</a:t>
            </a:r>
            <a:endParaRPr lang="en-US" sz="1600" dirty="0">
              <a:solidFill>
                <a:srgbClr val="FFFF00"/>
              </a:solidFill>
            </a:endParaRPr>
          </a:p>
        </p:txBody>
      </p:sp>
    </p:spTree>
    <p:extLst>
      <p:ext uri="{BB962C8B-B14F-4D97-AF65-F5344CB8AC3E}">
        <p14:creationId xmlns:p14="http://schemas.microsoft.com/office/powerpoint/2010/main" val="207456615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Equations to Solve</a:t>
            </a:r>
            <a:endParaRPr lang="en-US" dirty="0"/>
          </a:p>
        </p:txBody>
      </p:sp>
      <p:pic>
        <p:nvPicPr>
          <p:cNvPr id="4098" name="Picture 2" descr="http://latex.codecogs.com/gif.latex?\dpi%7b300%7d%20\bg_black%20%7b\color%7bYellow%7d\mathbf%7bv%7d(\mathbf%7by%7d)=\displaystyle\sum_%7bi=1%7d%5e%7bN%7d\mathbf%7bv%7d_i(\mathbf%7by%7d)%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14351"/>
            <a:ext cx="2895600" cy="11879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atex.codecogs.com/gif.latex?\dpi%7b300%7d%20\bg_black%20%7b\color%7bYellow%7d\mathbf%7bv%7d_i(\mathbf%7by%7d)=\displaystyle\frac%7b\boldsymbol%7b\omega%7d_i\times(\mathbf%7by%7d-\mathbf%7bx%7d_i)%7d%7b|\mathbf%7by%7d-\mathbf%7bx%7d_i|%5e3%7d=\nabla\times\frac%7b\boldsymbol%7b\omega%7d_i%7d%7b|\mathbf%7by%7d-\mathbf%7bx%7d_i|%7d%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14600"/>
            <a:ext cx="6324600" cy="9236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latex.codecogs.com/gif.latex?\dpi%7b300%7d%20\bg_black%20%7b\color%7bYellow%7d\frac%7bd\mathbf%7bx%7d_i%7d%7bdt%7d=\mathbf%7bv%7d|_%7b\mathbf%7bx%7d=\mathbf%7bx%7d_i%7d%7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1" y="3956895"/>
            <a:ext cx="2133600" cy="8437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latex.codecogs.com/gif.latex?\dpi%7b300%7d%20\bg_black%20%7b\color%7bYellow%7d%20\frac%7bd\boldsymbol%7b\omega%7d_i%7d%7bdt%7d=\boldsymbol%7b\omega%7d_i%20\cdot%20\nabla%20\mathbf%7bv%7d|_%7b\mathbf%7bv%7d=\mathbf%7bv%7d_i%7d%7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314448"/>
            <a:ext cx="3162300" cy="8201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3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81752499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ea typeface="ＭＳ Ｐゴシック"/>
                <a:cs typeface="ＭＳ Ｐゴシック"/>
              </a:rPr>
              <a:t>Motivation</a:t>
            </a:r>
          </a:p>
        </p:txBody>
      </p:sp>
      <p:sp>
        <p:nvSpPr>
          <p:cNvPr id="23559" name="Text Box 7"/>
          <p:cNvSpPr txBox="1">
            <a:spLocks noChangeArrowheads="1"/>
          </p:cNvSpPr>
          <p:nvPr/>
        </p:nvSpPr>
        <p:spPr bwMode="auto">
          <a:xfrm>
            <a:off x="533400" y="914400"/>
            <a:ext cx="8077200" cy="769441"/>
          </a:xfrm>
          <a:prstGeom prst="rect">
            <a:avLst/>
          </a:prstGeom>
          <a:noFill/>
          <a:ln w="9525">
            <a:noFill/>
            <a:miter lim="800000"/>
            <a:headEnd/>
            <a:tailEnd/>
          </a:ln>
          <a:effectLst/>
        </p:spPr>
        <p:txBody>
          <a:bodyPr wrap="square">
            <a:spAutoFit/>
          </a:bodyPr>
          <a:lstStyle/>
          <a:p>
            <a:r>
              <a:rPr lang="en-US" sz="2200" b="1" dirty="0">
                <a:solidFill>
                  <a:srgbClr val="FFFF00"/>
                </a:solidFill>
              </a:rPr>
              <a:t>Many other applications require fast evaluation of </a:t>
            </a:r>
            <a:r>
              <a:rPr lang="en-US" sz="2200" b="1" dirty="0" err="1">
                <a:solidFill>
                  <a:srgbClr val="FFFF00"/>
                </a:solidFill>
              </a:rPr>
              <a:t>pairwise</a:t>
            </a:r>
            <a:r>
              <a:rPr lang="en-US" sz="2200" b="1" dirty="0">
                <a:solidFill>
                  <a:srgbClr val="FFFF00"/>
                </a:solidFill>
              </a:rPr>
              <a:t> interactions with 3D </a:t>
            </a:r>
            <a:r>
              <a:rPr lang="en-US" sz="2200" b="1" dirty="0" err="1">
                <a:solidFill>
                  <a:srgbClr val="FFFF00"/>
                </a:solidFill>
              </a:rPr>
              <a:t>Laplacian</a:t>
            </a:r>
            <a:r>
              <a:rPr lang="en-US" sz="2200" b="1" dirty="0">
                <a:solidFill>
                  <a:srgbClr val="FFFF00"/>
                </a:solidFill>
              </a:rPr>
              <a:t> kernel and its derivatives</a:t>
            </a:r>
            <a:endParaRPr lang="ru-RU" sz="2200" b="1" dirty="0">
              <a:solidFill>
                <a:srgbClr val="FFFF00"/>
              </a:solidFill>
            </a:endParaRPr>
          </a:p>
        </p:txBody>
      </p:sp>
      <p:pic>
        <p:nvPicPr>
          <p:cNvPr id="23560" name="Picture 8" descr="astronomy"/>
          <p:cNvPicPr>
            <a:picLocks noChangeAspect="1" noChangeArrowheads="1"/>
          </p:cNvPicPr>
          <p:nvPr/>
        </p:nvPicPr>
        <p:blipFill>
          <a:blip r:embed="rId3" cstate="print"/>
          <a:srcRect/>
          <a:stretch>
            <a:fillRect/>
          </a:stretch>
        </p:blipFill>
        <p:spPr bwMode="auto">
          <a:xfrm>
            <a:off x="219075" y="2124075"/>
            <a:ext cx="2209800" cy="1755775"/>
          </a:xfrm>
          <a:prstGeom prst="rect">
            <a:avLst/>
          </a:prstGeom>
          <a:noFill/>
        </p:spPr>
      </p:pic>
      <p:sp>
        <p:nvSpPr>
          <p:cNvPr id="23561" name="Text Box 9"/>
          <p:cNvSpPr txBox="1">
            <a:spLocks noChangeArrowheads="1"/>
          </p:cNvSpPr>
          <p:nvPr/>
        </p:nvSpPr>
        <p:spPr bwMode="auto">
          <a:xfrm>
            <a:off x="2447925" y="2438400"/>
            <a:ext cx="2064989" cy="1015663"/>
          </a:xfrm>
          <a:prstGeom prst="rect">
            <a:avLst/>
          </a:prstGeom>
          <a:noFill/>
          <a:ln w="9525">
            <a:noFill/>
            <a:miter lim="800000"/>
            <a:headEnd/>
            <a:tailEnd/>
          </a:ln>
          <a:effectLst/>
        </p:spPr>
        <p:txBody>
          <a:bodyPr wrap="none">
            <a:spAutoFit/>
          </a:bodyPr>
          <a:lstStyle/>
          <a:p>
            <a:r>
              <a:rPr lang="en-US" sz="2000" dirty="0">
                <a:solidFill>
                  <a:srgbClr val="FFFF00"/>
                </a:solidFill>
              </a:rPr>
              <a:t>Astrophysics</a:t>
            </a:r>
          </a:p>
          <a:p>
            <a:r>
              <a:rPr lang="en-US" sz="2000" dirty="0">
                <a:solidFill>
                  <a:srgbClr val="FFFF00"/>
                </a:solidFill>
              </a:rPr>
              <a:t>(gravity potential</a:t>
            </a:r>
          </a:p>
          <a:p>
            <a:r>
              <a:rPr lang="en-US" sz="2000" dirty="0">
                <a:solidFill>
                  <a:srgbClr val="FFFF00"/>
                </a:solidFill>
              </a:rPr>
              <a:t>and forces)</a:t>
            </a:r>
            <a:endParaRPr lang="ru-RU" sz="2000" dirty="0">
              <a:solidFill>
                <a:srgbClr val="FFFF00"/>
              </a:solidFill>
            </a:endParaRPr>
          </a:p>
        </p:txBody>
      </p:sp>
      <p:pic>
        <p:nvPicPr>
          <p:cNvPr id="23563" name="Picture 11" descr="thumbnail"/>
          <p:cNvPicPr>
            <a:picLocks noChangeAspect="1" noChangeArrowheads="1"/>
          </p:cNvPicPr>
          <p:nvPr/>
        </p:nvPicPr>
        <p:blipFill>
          <a:blip r:embed="rId4" cstate="print"/>
          <a:srcRect/>
          <a:stretch>
            <a:fillRect/>
          </a:stretch>
        </p:blipFill>
        <p:spPr bwMode="auto">
          <a:xfrm>
            <a:off x="6934200" y="1752600"/>
            <a:ext cx="2209800" cy="2209800"/>
          </a:xfrm>
          <a:prstGeom prst="rect">
            <a:avLst/>
          </a:prstGeom>
          <a:noFill/>
        </p:spPr>
      </p:pic>
      <p:sp>
        <p:nvSpPr>
          <p:cNvPr id="23564" name="Rectangle 12"/>
          <p:cNvSpPr>
            <a:spLocks noChangeArrowheads="1"/>
          </p:cNvSpPr>
          <p:nvPr/>
        </p:nvSpPr>
        <p:spPr bwMode="auto">
          <a:xfrm>
            <a:off x="7239000" y="3808949"/>
            <a:ext cx="1686359" cy="184666"/>
          </a:xfrm>
          <a:prstGeom prst="rect">
            <a:avLst/>
          </a:prstGeom>
          <a:solidFill>
            <a:schemeClr val="tx2"/>
          </a:solidFill>
          <a:ln w="9525">
            <a:noFill/>
            <a:miter lim="800000"/>
            <a:headEnd/>
            <a:tailEnd/>
          </a:ln>
          <a:effectLst/>
        </p:spPr>
        <p:txBody>
          <a:bodyPr wrap="none" lIns="0" tIns="0" rIns="0" bIns="0" anchor="ctr">
            <a:spAutoFit/>
          </a:bodyPr>
          <a:lstStyle/>
          <a:p>
            <a:r>
              <a:rPr lang="en-US" sz="1200" dirty="0">
                <a:solidFill>
                  <a:srgbClr val="FFFF00"/>
                </a:solidFill>
              </a:rPr>
              <a:t>wissrech.ins.uni-bonn.de</a:t>
            </a:r>
          </a:p>
        </p:txBody>
      </p:sp>
      <p:sp>
        <p:nvSpPr>
          <p:cNvPr id="23565" name="Text Box 13"/>
          <p:cNvSpPr txBox="1">
            <a:spLocks noChangeArrowheads="1"/>
          </p:cNvSpPr>
          <p:nvPr/>
        </p:nvSpPr>
        <p:spPr bwMode="auto">
          <a:xfrm>
            <a:off x="4648200" y="2438400"/>
            <a:ext cx="2514600" cy="1015663"/>
          </a:xfrm>
          <a:prstGeom prst="rect">
            <a:avLst/>
          </a:prstGeom>
          <a:noFill/>
          <a:ln w="9525">
            <a:noFill/>
            <a:miter lim="800000"/>
            <a:headEnd/>
            <a:tailEnd/>
          </a:ln>
          <a:effectLst/>
        </p:spPr>
        <p:txBody>
          <a:bodyPr wrap="square">
            <a:spAutoFit/>
          </a:bodyPr>
          <a:lstStyle/>
          <a:p>
            <a:r>
              <a:rPr lang="en-US" sz="2000" dirty="0">
                <a:solidFill>
                  <a:srgbClr val="FFFF00"/>
                </a:solidFill>
              </a:rPr>
              <a:t>Molecular Dynamics</a:t>
            </a:r>
          </a:p>
          <a:p>
            <a:r>
              <a:rPr lang="en-US" sz="2000" dirty="0">
                <a:solidFill>
                  <a:srgbClr val="FFFF00"/>
                </a:solidFill>
              </a:rPr>
              <a:t>(Coulomb potential</a:t>
            </a:r>
          </a:p>
          <a:p>
            <a:r>
              <a:rPr lang="en-US" sz="2000" dirty="0">
                <a:solidFill>
                  <a:srgbClr val="FFFF00"/>
                </a:solidFill>
              </a:rPr>
              <a:t>and forces)</a:t>
            </a:r>
            <a:endParaRPr lang="ru-RU" sz="2000" dirty="0">
              <a:solidFill>
                <a:srgbClr val="FFFF00"/>
              </a:solidFill>
            </a:endParaRPr>
          </a:p>
        </p:txBody>
      </p:sp>
      <p:pic>
        <p:nvPicPr>
          <p:cNvPr id="23566" name="Picture 14"/>
          <p:cNvPicPr>
            <a:picLocks noChangeAspect="1" noChangeArrowheads="1"/>
          </p:cNvPicPr>
          <p:nvPr/>
        </p:nvPicPr>
        <p:blipFill>
          <a:blip r:embed="rId5" cstate="print"/>
          <a:srcRect l="11317" t="33594" r="72897" b="56250"/>
          <a:stretch>
            <a:fillRect/>
          </a:stretch>
        </p:blipFill>
        <p:spPr bwMode="auto">
          <a:xfrm>
            <a:off x="368300" y="4229100"/>
            <a:ext cx="2022475" cy="1238250"/>
          </a:xfrm>
          <a:prstGeom prst="rect">
            <a:avLst/>
          </a:prstGeom>
          <a:noFill/>
          <a:ln w="9525">
            <a:noFill/>
            <a:miter lim="800000"/>
            <a:headEnd/>
            <a:tailEnd/>
          </a:ln>
          <a:effectLst/>
        </p:spPr>
      </p:pic>
      <p:sp>
        <p:nvSpPr>
          <p:cNvPr id="23567" name="Text Box 15"/>
          <p:cNvSpPr txBox="1">
            <a:spLocks noChangeArrowheads="1"/>
          </p:cNvSpPr>
          <p:nvPr/>
        </p:nvSpPr>
        <p:spPr bwMode="auto">
          <a:xfrm>
            <a:off x="2409825" y="4229100"/>
            <a:ext cx="2489200" cy="1323439"/>
          </a:xfrm>
          <a:prstGeom prst="rect">
            <a:avLst/>
          </a:prstGeom>
          <a:noFill/>
          <a:ln w="9525">
            <a:noFill/>
            <a:miter lim="800000"/>
            <a:headEnd/>
            <a:tailEnd/>
          </a:ln>
          <a:effectLst/>
        </p:spPr>
        <p:txBody>
          <a:bodyPr>
            <a:spAutoFit/>
          </a:bodyPr>
          <a:lstStyle/>
          <a:p>
            <a:r>
              <a:rPr lang="en-US" sz="2000" dirty="0">
                <a:solidFill>
                  <a:srgbClr val="FFFF00"/>
                </a:solidFill>
              </a:rPr>
              <a:t>Micro and </a:t>
            </a:r>
            <a:r>
              <a:rPr lang="en-US" sz="2000" dirty="0" err="1">
                <a:solidFill>
                  <a:srgbClr val="FFFF00"/>
                </a:solidFill>
              </a:rPr>
              <a:t>Nanofluidics</a:t>
            </a:r>
            <a:endParaRPr lang="en-US" sz="2000" dirty="0">
              <a:solidFill>
                <a:srgbClr val="FFFF00"/>
              </a:solidFill>
            </a:endParaRPr>
          </a:p>
          <a:p>
            <a:r>
              <a:rPr lang="en-US" sz="2000" dirty="0">
                <a:solidFill>
                  <a:srgbClr val="FFFF00"/>
                </a:solidFill>
              </a:rPr>
              <a:t>(complex channel Stokes flows)</a:t>
            </a:r>
            <a:endParaRPr lang="ru-RU" sz="2000" dirty="0">
              <a:solidFill>
                <a:srgbClr val="FFFF00"/>
              </a:solidFill>
            </a:endParaRPr>
          </a:p>
        </p:txBody>
      </p:sp>
      <p:pic>
        <p:nvPicPr>
          <p:cNvPr id="23569" name="Picture 17" descr="StanfordBunny"/>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Lst>
          </a:blip>
          <a:srcRect/>
          <a:stretch>
            <a:fillRect/>
          </a:stretch>
        </p:blipFill>
        <p:spPr bwMode="auto">
          <a:xfrm>
            <a:off x="7231063" y="3962400"/>
            <a:ext cx="1912937" cy="1962150"/>
          </a:xfrm>
          <a:prstGeom prst="rect">
            <a:avLst/>
          </a:prstGeom>
          <a:solidFill>
            <a:srgbClr val="FF0000"/>
          </a:solidFill>
        </p:spPr>
      </p:pic>
      <p:sp>
        <p:nvSpPr>
          <p:cNvPr id="23570" name="Text Box 18"/>
          <p:cNvSpPr txBox="1">
            <a:spLocks noChangeArrowheads="1"/>
          </p:cNvSpPr>
          <p:nvPr/>
        </p:nvSpPr>
        <p:spPr bwMode="auto">
          <a:xfrm>
            <a:off x="4819650" y="4238625"/>
            <a:ext cx="2479675" cy="1323439"/>
          </a:xfrm>
          <a:prstGeom prst="rect">
            <a:avLst/>
          </a:prstGeom>
          <a:noFill/>
          <a:ln w="9525">
            <a:noFill/>
            <a:miter lim="800000"/>
            <a:headEnd/>
            <a:tailEnd/>
          </a:ln>
          <a:effectLst/>
        </p:spPr>
        <p:txBody>
          <a:bodyPr>
            <a:spAutoFit/>
          </a:bodyPr>
          <a:lstStyle/>
          <a:p>
            <a:r>
              <a:rPr lang="en-US" sz="2000" dirty="0">
                <a:solidFill>
                  <a:srgbClr val="FFFF00"/>
                </a:solidFill>
              </a:rPr>
              <a:t>Imaging and Graphics (high quality RBF interpolation)</a:t>
            </a:r>
            <a:endParaRPr lang="ru-RU" sz="2000" dirty="0">
              <a:solidFill>
                <a:srgbClr val="FFFF00"/>
              </a:solidFill>
            </a:endParaRPr>
          </a:p>
        </p:txBody>
      </p:sp>
      <p:sp>
        <p:nvSpPr>
          <p:cNvPr id="23571" name="Text Box 19"/>
          <p:cNvSpPr txBox="1">
            <a:spLocks noChangeArrowheads="1"/>
          </p:cNvSpPr>
          <p:nvPr/>
        </p:nvSpPr>
        <p:spPr bwMode="auto">
          <a:xfrm>
            <a:off x="3362325" y="5667375"/>
            <a:ext cx="2117725" cy="457200"/>
          </a:xfrm>
          <a:prstGeom prst="rect">
            <a:avLst/>
          </a:prstGeom>
          <a:noFill/>
          <a:ln w="9525">
            <a:noFill/>
            <a:miter lim="800000"/>
            <a:headEnd/>
            <a:tailEnd/>
          </a:ln>
          <a:effectLst/>
        </p:spPr>
        <p:txBody>
          <a:bodyPr>
            <a:spAutoFit/>
          </a:bodyPr>
          <a:lstStyle/>
          <a:p>
            <a:r>
              <a:rPr lang="en-US" sz="2400" b="1" dirty="0">
                <a:solidFill>
                  <a:srgbClr val="FFFF00"/>
                </a:solidFill>
              </a:rPr>
              <a:t>Much More!</a:t>
            </a:r>
            <a:endParaRPr lang="ru-RU" sz="2400" b="1" dirty="0">
              <a:solidFill>
                <a:srgbClr val="FFFF00"/>
              </a:solidFill>
            </a:endParaRPr>
          </a:p>
        </p:txBody>
      </p:sp>
      <p:sp>
        <p:nvSpPr>
          <p:cNvPr id="14" name="TextBox 13"/>
          <p:cNvSpPr txBox="1"/>
          <p:nvPr/>
        </p:nvSpPr>
        <p:spPr>
          <a:xfrm>
            <a:off x="8153400" y="6488668"/>
            <a:ext cx="990600" cy="369332"/>
          </a:xfrm>
          <a:prstGeom prst="rect">
            <a:avLst/>
          </a:prstGeom>
          <a:noFill/>
        </p:spPr>
        <p:txBody>
          <a:bodyPr wrap="square" rtlCol="0">
            <a:spAutoFit/>
          </a:bodyPr>
          <a:lstStyle/>
          <a:p>
            <a:r>
              <a:rPr lang="en-US" dirty="0">
                <a:solidFill>
                  <a:srgbClr val="FFFF00"/>
                </a:solidFill>
              </a:rPr>
              <a:t>4</a:t>
            </a:r>
            <a:r>
              <a:rPr lang="en-US" dirty="0" smtClean="0">
                <a:solidFill>
                  <a:srgbClr val="FFFF00"/>
                </a:solidFill>
              </a:rPr>
              <a:t> of 23</a:t>
            </a:r>
            <a:endParaRPr lang="en-US" dirty="0">
              <a:solidFill>
                <a:srgbClr val="FFFF00"/>
              </a:solidFill>
            </a:endParaRPr>
          </a:p>
        </p:txBody>
      </p:sp>
    </p:spTree>
    <p:extLst>
      <p:ext uri="{BB962C8B-B14F-4D97-AF65-F5344CB8AC3E}">
        <p14:creationId xmlns:p14="http://schemas.microsoft.com/office/powerpoint/2010/main" val="2046743339"/>
      </p:ext>
    </p:extLst>
  </p:cSld>
  <p:clrMapOvr>
    <a:masterClrMapping/>
  </p:clrMapOvr>
  <p:transition xmlns:p14="http://schemas.microsoft.com/office/powerpoint/2010/main" advTm="20858">
    <p:cut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ea typeface="ＭＳ Ｐゴシック"/>
                <a:cs typeface="ＭＳ Ｐゴシック"/>
              </a:rPr>
              <a:t>Previous Work</a:t>
            </a:r>
          </a:p>
        </p:txBody>
      </p:sp>
      <p:sp>
        <p:nvSpPr>
          <p:cNvPr id="19458" name="Content Placeholder 2"/>
          <p:cNvSpPr>
            <a:spLocks noGrp="1"/>
          </p:cNvSpPr>
          <p:nvPr>
            <p:ph idx="1"/>
          </p:nvPr>
        </p:nvSpPr>
        <p:spPr>
          <a:xfrm>
            <a:off x="171450" y="781050"/>
            <a:ext cx="9048750" cy="5791200"/>
          </a:xfrm>
        </p:spPr>
        <p:txBody>
          <a:bodyPr>
            <a:normAutofit fontScale="85000" lnSpcReduction="10000"/>
          </a:bodyPr>
          <a:lstStyle/>
          <a:p>
            <a:pPr marL="457200" indent="-457200">
              <a:lnSpc>
                <a:spcPct val="150000"/>
              </a:lnSpc>
            </a:pPr>
            <a:r>
              <a:rPr lang="en-US" sz="2300" dirty="0" smtClean="0"/>
              <a:t>FMM on distributed systems</a:t>
            </a:r>
          </a:p>
          <a:p>
            <a:pPr marL="857250" lvl="1" indent="-457200">
              <a:lnSpc>
                <a:spcPct val="150000"/>
              </a:lnSpc>
            </a:pPr>
            <a:r>
              <a:rPr lang="en-US" sz="1800" b="0" i="1" dirty="0" err="1" smtClean="0"/>
              <a:t>Greengard</a:t>
            </a:r>
            <a:r>
              <a:rPr lang="en-US" sz="1800" b="0" i="1" dirty="0" smtClean="0"/>
              <a:t> </a:t>
            </a:r>
            <a:r>
              <a:rPr lang="en-US" sz="1800" b="0" i="1" dirty="0"/>
              <a:t>&amp;</a:t>
            </a:r>
            <a:r>
              <a:rPr lang="en-US" sz="1800" b="0" i="1" dirty="0" smtClean="0"/>
              <a:t> </a:t>
            </a:r>
            <a:r>
              <a:rPr lang="en-US" sz="1800" b="0" i="1" dirty="0" err="1" smtClean="0"/>
              <a:t>Gropp</a:t>
            </a:r>
            <a:r>
              <a:rPr lang="en-US" sz="1800" b="0" i="1" dirty="0" smtClean="0"/>
              <a:t> 1990 </a:t>
            </a:r>
            <a:r>
              <a:rPr lang="en-US" sz="1800" dirty="0" smtClean="0"/>
              <a:t>discussed parallelizing FMM</a:t>
            </a:r>
          </a:p>
          <a:p>
            <a:pPr marL="857250" lvl="1" indent="-457200">
              <a:lnSpc>
                <a:spcPct val="150000"/>
              </a:lnSpc>
            </a:pPr>
            <a:r>
              <a:rPr lang="nl-NL" sz="1800" b="0" i="1" dirty="0" smtClean="0"/>
              <a:t>Ying, et al. 2003</a:t>
            </a:r>
            <a:r>
              <a:rPr lang="nl-NL" sz="1800" dirty="0" smtClean="0"/>
              <a:t>: the parallel version of kernel independent FMM</a:t>
            </a:r>
          </a:p>
          <a:p>
            <a:pPr marL="457200" indent="-457200">
              <a:lnSpc>
                <a:spcPct val="150000"/>
              </a:lnSpc>
            </a:pPr>
            <a:r>
              <a:rPr lang="pt-BR" sz="2300" dirty="0" smtClean="0"/>
              <a:t>FMM on GPUs</a:t>
            </a:r>
          </a:p>
          <a:p>
            <a:pPr marL="857250" lvl="1" indent="-457200">
              <a:lnSpc>
                <a:spcPct val="150000"/>
              </a:lnSpc>
            </a:pPr>
            <a:r>
              <a:rPr lang="pt-BR" sz="1800" b="0" i="1" dirty="0" smtClean="0"/>
              <a:t>Gumerov </a:t>
            </a:r>
            <a:r>
              <a:rPr lang="pt-BR" sz="1800" b="0" i="1" dirty="0"/>
              <a:t>&amp;</a:t>
            </a:r>
            <a:r>
              <a:rPr lang="pt-BR" sz="1800" b="0" i="1" dirty="0" smtClean="0"/>
              <a:t> Duraiswami 2008 </a:t>
            </a:r>
            <a:r>
              <a:rPr lang="pt-BR" sz="1800" dirty="0" smtClean="0"/>
              <a:t>explored the FMM  algorithm for GPU </a:t>
            </a:r>
            <a:endParaRPr lang="nl-NL" sz="2000" dirty="0" smtClean="0"/>
          </a:p>
          <a:p>
            <a:pPr marL="857250" lvl="1" indent="-457200">
              <a:lnSpc>
                <a:spcPct val="150000"/>
              </a:lnSpc>
            </a:pPr>
            <a:r>
              <a:rPr lang="fi-FI" sz="1800" b="0" i="1" dirty="0" smtClean="0"/>
              <a:t>Yokota, et al. 2009, 2012 </a:t>
            </a:r>
            <a:r>
              <a:rPr lang="fi-FI" sz="1800" dirty="0" smtClean="0"/>
              <a:t>presented FMM on the GPU cluster </a:t>
            </a:r>
          </a:p>
          <a:p>
            <a:pPr marL="857250" lvl="1" indent="-457200">
              <a:lnSpc>
                <a:spcPct val="150000"/>
              </a:lnSpc>
            </a:pPr>
            <a:r>
              <a:rPr lang="fi-FI" sz="1800" b="0" i="1" dirty="0" smtClean="0"/>
              <a:t>Qi, et al. 2011, 2012 </a:t>
            </a:r>
            <a:r>
              <a:rPr lang="fi-FI" sz="1800" dirty="0" smtClean="0"/>
              <a:t>developed heterogenous FMM algorithm</a:t>
            </a:r>
            <a:r>
              <a:rPr lang="fi-FI" sz="2400" dirty="0" smtClean="0"/>
              <a:t>	</a:t>
            </a:r>
            <a:endParaRPr lang="en-US" sz="2000" dirty="0" smtClean="0"/>
          </a:p>
          <a:p>
            <a:pPr marL="457200" indent="-457200">
              <a:lnSpc>
                <a:spcPct val="150000"/>
              </a:lnSpc>
            </a:pPr>
            <a:r>
              <a:rPr lang="en-US" sz="2300" dirty="0" smtClean="0"/>
              <a:t>Other impressive results use the benefits of architecture tuning on the networks of multi-core processors or GPUs</a:t>
            </a:r>
          </a:p>
          <a:p>
            <a:pPr lvl="1">
              <a:lnSpc>
                <a:spcPct val="150000"/>
              </a:lnSpc>
            </a:pPr>
            <a:r>
              <a:rPr lang="en-US" sz="1800" b="0" i="1" dirty="0" smtClean="0"/>
              <a:t>Hamada, et al. 2009, 2010</a:t>
            </a:r>
            <a:r>
              <a:rPr lang="en-US" sz="1800" dirty="0" smtClean="0"/>
              <a:t>: the Golden Bell Prize SC’09 </a:t>
            </a:r>
          </a:p>
          <a:p>
            <a:pPr lvl="1">
              <a:lnSpc>
                <a:spcPct val="150000"/>
              </a:lnSpc>
            </a:pPr>
            <a:r>
              <a:rPr lang="en-US" sz="1800" b="0" i="1" dirty="0" err="1" smtClean="0"/>
              <a:t>Lashuk</a:t>
            </a:r>
            <a:r>
              <a:rPr lang="en-US" sz="1800" b="0" i="1" dirty="0" smtClean="0"/>
              <a:t>, et al. 2009 </a:t>
            </a:r>
            <a:r>
              <a:rPr lang="en-US" sz="1800" dirty="0" smtClean="0"/>
              <a:t>presented kernel independent adaptive FMM on  heterogeneous architectures</a:t>
            </a:r>
          </a:p>
          <a:p>
            <a:pPr lvl="1">
              <a:lnSpc>
                <a:spcPct val="150000"/>
              </a:lnSpc>
            </a:pPr>
            <a:r>
              <a:rPr lang="en-US" sz="1800" b="0" i="1" dirty="0" err="1" smtClean="0"/>
              <a:t>Chandramowlishwaran</a:t>
            </a:r>
            <a:r>
              <a:rPr lang="en-US" sz="1800" b="0" i="1" dirty="0" smtClean="0"/>
              <a:t>, et al. 2010</a:t>
            </a:r>
            <a:r>
              <a:rPr lang="en-US" sz="1800" dirty="0" smtClean="0"/>
              <a:t>: optimizations for multi-core clusters</a:t>
            </a:r>
          </a:p>
          <a:p>
            <a:pPr lvl="1">
              <a:lnSpc>
                <a:spcPct val="150000"/>
              </a:lnSpc>
            </a:pPr>
            <a:r>
              <a:rPr lang="en-US" sz="1800" b="0" i="1" dirty="0" smtClean="0"/>
              <a:t>Cruz, et al. 2010</a:t>
            </a:r>
            <a:r>
              <a:rPr lang="en-US" sz="1800" dirty="0" smtClean="0"/>
              <a:t>: the </a:t>
            </a:r>
            <a:r>
              <a:rPr lang="en-US" sz="1800" i="1" dirty="0" err="1" smtClean="0"/>
              <a:t>PetFMM</a:t>
            </a:r>
            <a:r>
              <a:rPr lang="en-US" sz="1800" dirty="0" smtClean="0"/>
              <a:t> library</a:t>
            </a:r>
            <a:endParaRPr lang="en-US" sz="1800" dirty="0" smtClean="0">
              <a:ea typeface="ＭＳ Ｐゴシック"/>
              <a:cs typeface="ＭＳ Ｐゴシック"/>
            </a:endParaRPr>
          </a:p>
        </p:txBody>
      </p:sp>
      <p:sp>
        <p:nvSpPr>
          <p:cNvPr id="4" name="TextBox 3"/>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5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1829885981"/>
      </p:ext>
    </p:extLst>
  </p:cSld>
  <p:clrMapOvr>
    <a:masterClrMapping/>
  </p:clrMapOvr>
  <p:transition xmlns:p14="http://schemas.microsoft.com/office/powerpoint/2010/main" advTm="48938">
    <p:cut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a:t>
            </a:r>
            <a:endParaRPr lang="en-US" dirty="0"/>
          </a:p>
        </p:txBody>
      </p:sp>
      <p:sp>
        <p:nvSpPr>
          <p:cNvPr id="3" name="Content Placeholder 2"/>
          <p:cNvSpPr txBox="1">
            <a:spLocks/>
          </p:cNvSpPr>
          <p:nvPr/>
        </p:nvSpPr>
        <p:spPr>
          <a:xfrm>
            <a:off x="228600" y="838200"/>
            <a:ext cx="8458200" cy="4495800"/>
          </a:xfrm>
          <a:prstGeom prst="rect">
            <a:avLst/>
          </a:prstGeom>
        </p:spPr>
        <p:txBody>
          <a:bodyPr/>
          <a:lstStyle>
            <a:lvl1pPr marL="342900" indent="-342900" algn="l" rtl="0" eaLnBrk="1" fontAlgn="base" hangingPunct="1">
              <a:spcBef>
                <a:spcPct val="20000"/>
              </a:spcBef>
              <a:spcAft>
                <a:spcPct val="0"/>
              </a:spcAft>
              <a:buClr>
                <a:srgbClr val="FF0000"/>
              </a:buClr>
              <a:buChar char="•"/>
              <a:defRPr sz="24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2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a:lstStyle>
          <a:p>
            <a:pPr marL="342900" lvl="1" indent="-342900" defTabSz="914400">
              <a:lnSpc>
                <a:spcPct val="150000"/>
              </a:lnSpc>
              <a:buFontTx/>
              <a:buChar char="•"/>
              <a:defRPr/>
            </a:pPr>
            <a:r>
              <a:rPr lang="en-US" dirty="0" err="1">
                <a:solidFill>
                  <a:srgbClr val="FFFF00"/>
                </a:solidFill>
                <a:latin typeface="Arial"/>
                <a:ea typeface="ＭＳ Ｐゴシック" pitchFamily="57" charset="-128"/>
                <a:cs typeface="ＭＳ Ｐゴシック" pitchFamily="57" charset="-128"/>
              </a:rPr>
              <a:t>Treecode</a:t>
            </a:r>
            <a:r>
              <a:rPr lang="en-US" dirty="0">
                <a:solidFill>
                  <a:srgbClr val="FFFF00"/>
                </a:solidFill>
                <a:latin typeface="Arial"/>
                <a:ea typeface="ＭＳ Ｐゴシック" pitchFamily="57" charset="-128"/>
                <a:cs typeface="ＭＳ Ｐゴシック" pitchFamily="57" charset="-128"/>
              </a:rPr>
              <a:t>-based vortex method</a:t>
            </a:r>
          </a:p>
          <a:p>
            <a:pPr marL="742950" lvl="2" indent="-342900" defTabSz="914400">
              <a:lnSpc>
                <a:spcPct val="150000"/>
              </a:lnSpc>
              <a:defRPr/>
            </a:pPr>
            <a:r>
              <a:rPr lang="en-US" sz="2000" i="0" dirty="0">
                <a:solidFill>
                  <a:srgbClr val="FFFFFF"/>
                </a:solidFill>
                <a:latin typeface="Arial"/>
                <a:ea typeface="ＭＳ Ｐゴシック" pitchFamily="57" charset="-128"/>
                <a:cs typeface="ＭＳ Ｐゴシック" pitchFamily="57" charset="-128"/>
              </a:rPr>
              <a:t>Modeling rotor wakes hybrid overflow-vortex method on a GPU cluster (</a:t>
            </a:r>
            <a:r>
              <a:rPr lang="en-US" sz="2000" b="0" dirty="0">
                <a:solidFill>
                  <a:srgbClr val="FFFFFF"/>
                </a:solidFill>
                <a:latin typeface="Arial"/>
                <a:ea typeface="ＭＳ Ｐゴシック" pitchFamily="57" charset="-128"/>
                <a:cs typeface="ＭＳ Ｐゴシック" pitchFamily="57" charset="-128"/>
              </a:rPr>
              <a:t>Stock &amp; Stone 2010</a:t>
            </a:r>
            <a:r>
              <a:rPr lang="en-US" sz="2000" i="0" dirty="0">
                <a:solidFill>
                  <a:srgbClr val="FFFFFF"/>
                </a:solidFill>
                <a:latin typeface="Arial"/>
                <a:ea typeface="ＭＳ Ｐゴシック" pitchFamily="57" charset="-128"/>
                <a:cs typeface="ＭＳ Ｐゴシック" pitchFamily="57" charset="-128"/>
              </a:rPr>
              <a:t>)</a:t>
            </a:r>
          </a:p>
          <a:p>
            <a:pPr marL="742950" lvl="2" indent="-342900" defTabSz="914400">
              <a:lnSpc>
                <a:spcPct val="150000"/>
              </a:lnSpc>
              <a:defRPr/>
            </a:pPr>
            <a:r>
              <a:rPr lang="en-US" sz="2000" i="0" dirty="0">
                <a:solidFill>
                  <a:srgbClr val="FFFFFF"/>
                </a:solidFill>
                <a:latin typeface="Arial"/>
                <a:ea typeface="ＭＳ Ｐゴシック" pitchFamily="57" charset="-128"/>
                <a:cs typeface="ＭＳ Ｐゴシック" pitchFamily="57" charset="-128"/>
              </a:rPr>
              <a:t>I</a:t>
            </a:r>
            <a:r>
              <a:rPr lang="en-US" sz="2000" i="0" dirty="0" smtClean="0">
                <a:solidFill>
                  <a:srgbClr val="FFFFFF"/>
                </a:solidFill>
                <a:latin typeface="Arial"/>
                <a:ea typeface="ＭＳ Ｐゴシック" pitchFamily="57" charset="-128"/>
                <a:cs typeface="ＭＳ Ｐゴシック" pitchFamily="57" charset="-128"/>
              </a:rPr>
              <a:t>sotropic </a:t>
            </a:r>
            <a:r>
              <a:rPr lang="en-US" sz="2000" i="0" dirty="0">
                <a:solidFill>
                  <a:srgbClr val="FFFFFF"/>
                </a:solidFill>
                <a:latin typeface="Arial"/>
                <a:ea typeface="ＭＳ Ｐゴシック" pitchFamily="57" charset="-128"/>
                <a:cs typeface="ＭＳ Ｐゴシック" pitchFamily="57" charset="-128"/>
              </a:rPr>
              <a:t>turbulence simulation </a:t>
            </a:r>
            <a:r>
              <a:rPr lang="en-US" sz="2000" i="0" dirty="0" smtClean="0">
                <a:solidFill>
                  <a:srgbClr val="FFFFFF"/>
                </a:solidFill>
                <a:latin typeface="Arial"/>
                <a:ea typeface="ＭＳ Ｐゴシック" pitchFamily="57" charset="-128"/>
                <a:cs typeface="ＭＳ Ｐゴシック" pitchFamily="57" charset="-128"/>
              </a:rPr>
              <a:t>(</a:t>
            </a:r>
            <a:r>
              <a:rPr lang="en-US" sz="2000" b="0" dirty="0" smtClean="0">
                <a:solidFill>
                  <a:srgbClr val="FFFFFF"/>
                </a:solidFill>
                <a:latin typeface="Arial"/>
                <a:ea typeface="ＭＳ Ｐゴシック" pitchFamily="57" charset="-128"/>
                <a:cs typeface="ＭＳ Ｐゴシック" pitchFamily="57" charset="-128"/>
              </a:rPr>
              <a:t>Hamada</a:t>
            </a:r>
            <a:r>
              <a:rPr lang="en-US" sz="2000" b="0" dirty="0">
                <a:solidFill>
                  <a:srgbClr val="FFFFFF"/>
                </a:solidFill>
                <a:latin typeface="Arial"/>
                <a:ea typeface="ＭＳ Ｐゴシック" pitchFamily="57" charset="-128"/>
                <a:cs typeface="ＭＳ Ｐゴシック" pitchFamily="57" charset="-128"/>
              </a:rPr>
              <a:t>, et al. </a:t>
            </a:r>
            <a:r>
              <a:rPr lang="en-US" sz="2000" b="0" dirty="0" smtClean="0">
                <a:solidFill>
                  <a:srgbClr val="FFFFFF"/>
                </a:solidFill>
                <a:latin typeface="Arial"/>
                <a:ea typeface="ＭＳ Ｐゴシック" pitchFamily="57" charset="-128"/>
                <a:cs typeface="ＭＳ Ｐゴシック" pitchFamily="57" charset="-128"/>
              </a:rPr>
              <a:t>2009</a:t>
            </a:r>
            <a:r>
              <a:rPr lang="en-US" sz="2000" i="0" dirty="0">
                <a:solidFill>
                  <a:srgbClr val="FFFFFF"/>
                </a:solidFill>
                <a:latin typeface="Arial"/>
                <a:ea typeface="ＭＳ Ｐゴシック" pitchFamily="57" charset="-128"/>
                <a:cs typeface="ＭＳ Ｐゴシック" pitchFamily="57" charset="-128"/>
              </a:rPr>
              <a:t>) </a:t>
            </a:r>
          </a:p>
          <a:p>
            <a:pPr marL="342900" lvl="1" indent="-342900" defTabSz="914400">
              <a:lnSpc>
                <a:spcPct val="150000"/>
              </a:lnSpc>
              <a:buFontTx/>
              <a:buChar char="•"/>
              <a:defRPr/>
            </a:pPr>
            <a:r>
              <a:rPr lang="en-US" dirty="0" smtClean="0">
                <a:solidFill>
                  <a:srgbClr val="FFFF00"/>
                </a:solidFill>
                <a:latin typeface="Arial"/>
                <a:ea typeface="ＭＳ Ｐゴシック" pitchFamily="57" charset="-128"/>
                <a:cs typeface="ＭＳ Ｐゴシック" pitchFamily="57" charset="-128"/>
              </a:rPr>
              <a:t>FMM-based vortex method</a:t>
            </a:r>
            <a:endParaRPr lang="en-US" dirty="0">
              <a:solidFill>
                <a:srgbClr val="FFFF00"/>
              </a:solidFill>
              <a:latin typeface="Arial"/>
              <a:ea typeface="ＭＳ Ｐゴシック" pitchFamily="57" charset="-128"/>
              <a:cs typeface="ＭＳ Ｐゴシック" pitchFamily="57" charset="-128"/>
            </a:endParaRPr>
          </a:p>
          <a:p>
            <a:pPr marL="742950" lvl="2" indent="-342900" defTabSz="914400">
              <a:lnSpc>
                <a:spcPct val="150000"/>
              </a:lnSpc>
              <a:defRPr/>
            </a:pPr>
            <a:r>
              <a:rPr lang="en-US" sz="2000" i="0" dirty="0" smtClean="0">
                <a:solidFill>
                  <a:srgbClr val="FFFFFF"/>
                </a:solidFill>
                <a:latin typeface="Arial"/>
                <a:ea typeface="ＭＳ Ｐゴシック" pitchFamily="57" charset="-128"/>
                <a:cs typeface="ＭＳ Ｐゴシック" pitchFamily="57" charset="-128"/>
              </a:rPr>
              <a:t>Validate </a:t>
            </a:r>
            <a:r>
              <a:rPr lang="en-US" sz="2000" i="0" dirty="0">
                <a:solidFill>
                  <a:srgbClr val="FFFFFF"/>
                </a:solidFill>
                <a:latin typeface="Arial"/>
                <a:ea typeface="ＭＳ Ｐゴシック" pitchFamily="57" charset="-128"/>
                <a:cs typeface="ＭＳ Ｐゴシック" pitchFamily="57" charset="-128"/>
              </a:rPr>
              <a:t>soundness of FMM-based VEM using </a:t>
            </a:r>
            <a:r>
              <a:rPr lang="en-US" sz="2000" i="0" dirty="0" smtClean="0">
                <a:solidFill>
                  <a:srgbClr val="FFFFFF"/>
                </a:solidFill>
                <a:latin typeface="Arial"/>
                <a:ea typeface="ＭＳ Ｐゴシック" pitchFamily="57" charset="-128"/>
                <a:cs typeface="ＭＳ Ｐゴシック" pitchFamily="57" charset="-128"/>
              </a:rPr>
              <a:t>GPUs by </a:t>
            </a:r>
            <a:r>
              <a:rPr lang="en-US" sz="2000" i="0" dirty="0">
                <a:solidFill>
                  <a:srgbClr val="FFFFFF"/>
                </a:solidFill>
                <a:latin typeface="Arial"/>
                <a:ea typeface="ＭＳ Ｐゴシック" pitchFamily="57" charset="-128"/>
                <a:cs typeface="ＭＳ Ｐゴシック" pitchFamily="57" charset="-128"/>
              </a:rPr>
              <a:t>Yokota &amp; </a:t>
            </a:r>
            <a:r>
              <a:rPr lang="en-US" sz="2000" i="0" dirty="0" err="1">
                <a:solidFill>
                  <a:srgbClr val="FFFFFF"/>
                </a:solidFill>
                <a:latin typeface="Arial"/>
                <a:ea typeface="ＭＳ Ｐゴシック" pitchFamily="57" charset="-128"/>
                <a:cs typeface="ＭＳ Ｐゴシック" pitchFamily="57" charset="-128"/>
              </a:rPr>
              <a:t>Barba</a:t>
            </a:r>
            <a:r>
              <a:rPr lang="en-US" sz="2000" i="0" dirty="0">
                <a:solidFill>
                  <a:srgbClr val="FFFFFF"/>
                </a:solidFill>
                <a:latin typeface="Arial"/>
                <a:ea typeface="ＭＳ Ｐゴシック" pitchFamily="57" charset="-128"/>
                <a:cs typeface="ＭＳ Ｐゴシック" pitchFamily="57" charset="-128"/>
              </a:rPr>
              <a:t> </a:t>
            </a:r>
            <a:r>
              <a:rPr lang="en-US" sz="2000" i="0" dirty="0" smtClean="0">
                <a:solidFill>
                  <a:srgbClr val="FFFFFF"/>
                </a:solidFill>
                <a:latin typeface="Arial"/>
                <a:ea typeface="ＭＳ Ｐゴシック" pitchFamily="57" charset="-128"/>
                <a:cs typeface="ＭＳ Ｐゴシック" pitchFamily="57" charset="-128"/>
              </a:rPr>
              <a:t>group in a series of publications</a:t>
            </a:r>
          </a:p>
          <a:p>
            <a:pPr marL="0" lvl="1" indent="0" defTabSz="914400">
              <a:lnSpc>
                <a:spcPct val="150000"/>
              </a:lnSpc>
              <a:buFontTx/>
              <a:buNone/>
              <a:defRPr/>
            </a:pPr>
            <a:endParaRPr lang="en-US" sz="1800" dirty="0" smtClean="0">
              <a:solidFill>
                <a:srgbClr val="FFFFFF"/>
              </a:solidFill>
              <a:latin typeface="Arial"/>
              <a:ea typeface="ＭＳ Ｐゴシック" pitchFamily="57" charset="-128"/>
              <a:cs typeface="ＭＳ Ｐゴシック" pitchFamily="57" charset="-128"/>
            </a:endParaRPr>
          </a:p>
        </p:txBody>
      </p:sp>
      <p:sp>
        <p:nvSpPr>
          <p:cNvPr id="5" name="TextBox 4"/>
          <p:cNvSpPr txBox="1"/>
          <p:nvPr/>
        </p:nvSpPr>
        <p:spPr>
          <a:xfrm>
            <a:off x="8153400" y="6488668"/>
            <a:ext cx="990600" cy="338554"/>
          </a:xfrm>
          <a:prstGeom prst="rect">
            <a:avLst/>
          </a:prstGeom>
          <a:noFill/>
        </p:spPr>
        <p:txBody>
          <a:bodyPr wrap="square" rtlCol="0">
            <a:spAutoFit/>
          </a:bodyPr>
          <a:lstStyle/>
          <a:p>
            <a:pPr defTabSz="914400"/>
            <a:r>
              <a:rPr lang="en-US" sz="1600" dirty="0">
                <a:solidFill>
                  <a:srgbClr val="FFFF00"/>
                </a:solidFill>
                <a:latin typeface="Arial"/>
              </a:rPr>
              <a:t>6</a:t>
            </a:r>
            <a:r>
              <a:rPr lang="en-US" sz="1600" dirty="0" smtClean="0">
                <a:solidFill>
                  <a:srgbClr val="FFFF00"/>
                </a:solidFill>
                <a:latin typeface="Arial"/>
              </a:rPr>
              <a:t>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273758123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685800" y="1148746"/>
            <a:ext cx="7772400" cy="4114800"/>
          </a:xfrm>
        </p:spPr>
        <p:txBody>
          <a:bodyPr/>
          <a:lstStyle/>
          <a:p>
            <a:pPr>
              <a:lnSpc>
                <a:spcPct val="150000"/>
              </a:lnSpc>
            </a:pPr>
            <a:r>
              <a:rPr lang="en-US" dirty="0" smtClean="0"/>
              <a:t>Highly optimized heterogeneous FMM algorithms for dynamic problems</a:t>
            </a:r>
          </a:p>
          <a:p>
            <a:pPr>
              <a:lnSpc>
                <a:spcPct val="150000"/>
              </a:lnSpc>
            </a:pPr>
            <a:r>
              <a:rPr lang="en-US" dirty="0">
                <a:ea typeface="ＭＳ Ｐゴシック"/>
                <a:cs typeface="ＭＳ Ｐゴシック"/>
              </a:rPr>
              <a:t>Lamb-Helmholtz </a:t>
            </a:r>
            <a:r>
              <a:rPr lang="en-US" dirty="0" smtClean="0">
                <a:ea typeface="ＭＳ Ｐゴシック"/>
                <a:cs typeface="ＭＳ Ｐゴシック"/>
              </a:rPr>
              <a:t>Decomposition</a:t>
            </a:r>
          </a:p>
          <a:p>
            <a:pPr>
              <a:lnSpc>
                <a:spcPct val="150000"/>
              </a:lnSpc>
            </a:pPr>
            <a:r>
              <a:rPr lang="en-US" dirty="0" smtClean="0"/>
              <a:t>Gaussian blob approximation</a:t>
            </a:r>
            <a:endParaRPr lang="en-US" dirty="0"/>
          </a:p>
        </p:txBody>
      </p:sp>
      <p:sp>
        <p:nvSpPr>
          <p:cNvPr id="4" name="TextBox 3"/>
          <p:cNvSpPr txBox="1"/>
          <p:nvPr/>
        </p:nvSpPr>
        <p:spPr>
          <a:xfrm>
            <a:off x="8153400" y="6488668"/>
            <a:ext cx="990600" cy="338554"/>
          </a:xfrm>
          <a:prstGeom prst="rect">
            <a:avLst/>
          </a:prstGeom>
          <a:noFill/>
        </p:spPr>
        <p:txBody>
          <a:bodyPr wrap="square" rtlCol="0">
            <a:spAutoFit/>
          </a:bodyPr>
          <a:lstStyle/>
          <a:p>
            <a:pPr defTabSz="914400"/>
            <a:r>
              <a:rPr lang="en-US" sz="1600" dirty="0" smtClean="0">
                <a:solidFill>
                  <a:srgbClr val="FFFF00"/>
                </a:solidFill>
                <a:latin typeface="Arial"/>
              </a:rPr>
              <a:t>7 </a:t>
            </a:r>
            <a:r>
              <a:rPr lang="en-US" sz="1600" dirty="0">
                <a:solidFill>
                  <a:srgbClr val="FFFF00"/>
                </a:solidFill>
                <a:latin typeface="Arial"/>
              </a:rPr>
              <a:t>of </a:t>
            </a:r>
            <a:r>
              <a:rPr lang="en-US" sz="1600" dirty="0" smtClean="0">
                <a:solidFill>
                  <a:srgbClr val="FFFF00"/>
                </a:solidFill>
                <a:latin typeface="Arial"/>
              </a:rPr>
              <a:t>23</a:t>
            </a:r>
            <a:endParaRPr lang="en-US" sz="1600" dirty="0">
              <a:solidFill>
                <a:srgbClr val="FFFF00"/>
              </a:solidFill>
              <a:latin typeface="Arial"/>
            </a:endParaRPr>
          </a:p>
        </p:txBody>
      </p:sp>
    </p:spTree>
    <p:extLst>
      <p:ext uri="{BB962C8B-B14F-4D97-AF65-F5344CB8AC3E}">
        <p14:creationId xmlns:p14="http://schemas.microsoft.com/office/powerpoint/2010/main" val="167398182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N-body Problem</a:t>
            </a:r>
            <a:endParaRPr lang="en-US" dirty="0"/>
          </a:p>
        </p:txBody>
      </p:sp>
      <p:sp>
        <p:nvSpPr>
          <p:cNvPr id="3" name="Content Placeholder 2"/>
          <p:cNvSpPr>
            <a:spLocks noGrp="1"/>
          </p:cNvSpPr>
          <p:nvPr>
            <p:ph idx="1"/>
          </p:nvPr>
        </p:nvSpPr>
        <p:spPr>
          <a:xfrm>
            <a:off x="228600" y="1143000"/>
            <a:ext cx="7772400" cy="4114800"/>
          </a:xfrm>
        </p:spPr>
        <p:txBody>
          <a:bodyPr/>
          <a:lstStyle/>
          <a:p>
            <a:r>
              <a:rPr lang="en-US" dirty="0" smtClean="0"/>
              <a:t>Source points:</a:t>
            </a:r>
          </a:p>
          <a:p>
            <a:pPr>
              <a:lnSpc>
                <a:spcPct val="150000"/>
              </a:lnSpc>
            </a:pPr>
            <a:r>
              <a:rPr lang="en-US" dirty="0" smtClean="0"/>
              <a:t>Receiver points: </a:t>
            </a:r>
          </a:p>
          <a:p>
            <a:pPr>
              <a:lnSpc>
                <a:spcPct val="150000"/>
              </a:lnSpc>
            </a:pPr>
            <a:r>
              <a:rPr lang="en-US" dirty="0" smtClean="0"/>
              <a:t>The matrix-vector product:</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r>
              <a:rPr lang="en-US" dirty="0" smtClean="0"/>
              <a:t>Complexity of direct method: </a:t>
            </a:r>
          </a:p>
          <a:p>
            <a:pPr>
              <a:lnSpc>
                <a:spcPct val="150000"/>
              </a:lnSpc>
              <a:buNone/>
            </a:pPr>
            <a:endParaRPr lang="en-US" dirty="0"/>
          </a:p>
        </p:txBody>
      </p:sp>
      <p:pic>
        <p:nvPicPr>
          <p:cNvPr id="12309" name="Picture 21" descr="http://latex.codecogs.com/gif.latex?\small%20\dpi%7b300%7d%20\bg_black%20%7b\color%7bYellow%7d%20\%7b\mathbf%7by%7d_j\%7d,%20j=1,\ldots,M%20%7d"/>
          <p:cNvPicPr>
            <a:picLocks noChangeAspect="1" noChangeArrowheads="1"/>
          </p:cNvPicPr>
          <p:nvPr/>
        </p:nvPicPr>
        <p:blipFill>
          <a:blip r:embed="rId3" cstate="print"/>
          <a:srcRect/>
          <a:stretch>
            <a:fillRect/>
          </a:stretch>
        </p:blipFill>
        <p:spPr bwMode="auto">
          <a:xfrm>
            <a:off x="3733800" y="1752600"/>
            <a:ext cx="3448050" cy="457200"/>
          </a:xfrm>
          <a:prstGeom prst="rect">
            <a:avLst/>
          </a:prstGeom>
          <a:noFill/>
        </p:spPr>
      </p:pic>
      <p:pic>
        <p:nvPicPr>
          <p:cNvPr id="12311" name="Picture 23" descr="http://latex.codecogs.com/gif.latex?\small%20\dpi%7b300%7d%20\bg_black%20%7b\color%7bYellow%7d%20\%7b\mathbf%7bx%7d_i\%7d,%20i=1,\ldots,N%20%7d"/>
          <p:cNvPicPr>
            <a:picLocks noChangeAspect="1" noChangeArrowheads="1"/>
          </p:cNvPicPr>
          <p:nvPr/>
        </p:nvPicPr>
        <p:blipFill>
          <a:blip r:embed="rId4" cstate="print"/>
          <a:srcRect/>
          <a:stretch>
            <a:fillRect/>
          </a:stretch>
        </p:blipFill>
        <p:spPr bwMode="auto">
          <a:xfrm>
            <a:off x="3733800" y="1219200"/>
            <a:ext cx="3276600" cy="438151"/>
          </a:xfrm>
          <a:prstGeom prst="rect">
            <a:avLst/>
          </a:prstGeom>
          <a:noFill/>
        </p:spPr>
      </p:pic>
      <p:pic>
        <p:nvPicPr>
          <p:cNvPr id="12315" name="Picture 27" descr="http://latex.codecogs.com/gif.latex?\small%20\dpi%7b300%7d%20\bg_black%20%7b\color%7bYellow%7d%20\phi%20(\mathbf%7by%7d_%7bj%7d)=\displaystyle\sum_%7bi=1%7d%5e%7bN%7dq_%7bi%7d\Phi%20(\mathbf%7by%7d_%7bj%7d-%20\mathbf%7bx%7d_%7bi%7d),\%20\%20j=1,2,\ldots%20,M%7d"/>
          <p:cNvPicPr>
            <a:picLocks noChangeAspect="1" noChangeArrowheads="1"/>
          </p:cNvPicPr>
          <p:nvPr/>
        </p:nvPicPr>
        <p:blipFill>
          <a:blip r:embed="rId5" cstate="print"/>
          <a:srcRect/>
          <a:stretch>
            <a:fillRect/>
          </a:stretch>
        </p:blipFill>
        <p:spPr bwMode="auto">
          <a:xfrm>
            <a:off x="685800" y="3048000"/>
            <a:ext cx="7934325" cy="1295401"/>
          </a:xfrm>
          <a:prstGeom prst="rect">
            <a:avLst/>
          </a:prstGeom>
          <a:noFill/>
        </p:spPr>
      </p:pic>
      <p:pic>
        <p:nvPicPr>
          <p:cNvPr id="20482" name="Picture 2" descr="http://latex.codecogs.com/gif.latex?\dpi%7b300%7d%20\bg_black%20%7b\color%7bYellow%7d%20\mathbf%7bx%7d_%7bi%7d,\mathbf%7by%7d_%7bj%7d\in%20\mathbb%7bR%7d%5e%7bd%7d.%7d"/>
          <p:cNvPicPr>
            <a:picLocks noChangeAspect="1" noChangeArrowheads="1"/>
          </p:cNvPicPr>
          <p:nvPr/>
        </p:nvPicPr>
        <p:blipFill>
          <a:blip r:embed="rId6" cstate="print"/>
          <a:srcRect/>
          <a:stretch>
            <a:fillRect/>
          </a:stretch>
        </p:blipFill>
        <p:spPr bwMode="auto">
          <a:xfrm>
            <a:off x="5791200" y="4343400"/>
            <a:ext cx="2266950" cy="552451"/>
          </a:xfrm>
          <a:prstGeom prst="rect">
            <a:avLst/>
          </a:prstGeom>
          <a:noFill/>
        </p:spPr>
      </p:pic>
      <p:pic>
        <p:nvPicPr>
          <p:cNvPr id="20484" name="Picture 4" descr="http://latex.codecogs.com/gif.latex?\dpi%7b300%7d%20\bg_black%20%7b\color%7bYellow%7d%20O(NM)%7d"/>
          <p:cNvPicPr>
            <a:picLocks noChangeAspect="1" noChangeArrowheads="1"/>
          </p:cNvPicPr>
          <p:nvPr/>
        </p:nvPicPr>
        <p:blipFill>
          <a:blip r:embed="rId7" cstate="print"/>
          <a:srcRect/>
          <a:stretch>
            <a:fillRect/>
          </a:stretch>
        </p:blipFill>
        <p:spPr bwMode="auto">
          <a:xfrm>
            <a:off x="5181600" y="5410200"/>
            <a:ext cx="1581150" cy="485775"/>
          </a:xfrm>
          <a:prstGeom prst="rect">
            <a:avLst/>
          </a:prstGeom>
          <a:noFill/>
        </p:spPr>
      </p:pic>
      <p:sp>
        <p:nvSpPr>
          <p:cNvPr id="9" name="TextBox 8"/>
          <p:cNvSpPr txBox="1"/>
          <p:nvPr/>
        </p:nvSpPr>
        <p:spPr>
          <a:xfrm>
            <a:off x="8153400" y="6488668"/>
            <a:ext cx="990600" cy="369332"/>
          </a:xfrm>
          <a:prstGeom prst="rect">
            <a:avLst/>
          </a:prstGeom>
          <a:noFill/>
        </p:spPr>
        <p:txBody>
          <a:bodyPr wrap="square" rtlCol="0">
            <a:spAutoFit/>
          </a:bodyPr>
          <a:lstStyle/>
          <a:p>
            <a:r>
              <a:rPr lang="en-US" dirty="0" smtClean="0">
                <a:solidFill>
                  <a:srgbClr val="FFFF00"/>
                </a:solidFill>
              </a:rPr>
              <a:t>8 of 23</a:t>
            </a:r>
            <a:endParaRPr lang="en-US" dirty="0">
              <a:solidFill>
                <a:srgbClr val="FFFF00"/>
              </a:solidFill>
            </a:endParaRPr>
          </a:p>
        </p:txBody>
      </p:sp>
    </p:spTree>
    <p:extLst>
      <p:ext uri="{BB962C8B-B14F-4D97-AF65-F5344CB8AC3E}">
        <p14:creationId xmlns:p14="http://schemas.microsoft.com/office/powerpoint/2010/main" val="157566927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FMM</a:t>
            </a:r>
            <a:endParaRPr lang="en-US" dirty="0"/>
          </a:p>
        </p:txBody>
      </p:sp>
      <p:sp>
        <p:nvSpPr>
          <p:cNvPr id="3" name="Content Placeholder 2"/>
          <p:cNvSpPr>
            <a:spLocks noGrp="1"/>
          </p:cNvSpPr>
          <p:nvPr>
            <p:ph idx="1"/>
          </p:nvPr>
        </p:nvSpPr>
        <p:spPr>
          <a:xfrm>
            <a:off x="228600" y="990600"/>
            <a:ext cx="8458200" cy="5105400"/>
          </a:xfrm>
        </p:spPr>
        <p:txBody>
          <a:bodyPr/>
          <a:lstStyle/>
          <a:p>
            <a:pPr>
              <a:lnSpc>
                <a:spcPct val="150000"/>
              </a:lnSpc>
            </a:pPr>
            <a:r>
              <a:rPr lang="en-US" sz="2000" dirty="0" smtClean="0"/>
              <a:t>FMM introduced by </a:t>
            </a:r>
            <a:r>
              <a:rPr lang="en-US" sz="2000" dirty="0" err="1" smtClean="0"/>
              <a:t>Rokhlin</a:t>
            </a:r>
            <a:r>
              <a:rPr lang="en-US" sz="2000" dirty="0" smtClean="0"/>
              <a:t> and </a:t>
            </a:r>
            <a:r>
              <a:rPr lang="en-US" sz="2000" dirty="0" err="1" smtClean="0"/>
              <a:t>Greengard</a:t>
            </a:r>
            <a:r>
              <a:rPr lang="en-US" sz="2000" dirty="0" smtClean="0"/>
              <a:t> (1987)</a:t>
            </a:r>
          </a:p>
          <a:p>
            <a:pPr>
              <a:lnSpc>
                <a:spcPct val="150000"/>
              </a:lnSpc>
            </a:pPr>
            <a:r>
              <a:rPr lang="en-US" sz="2000" dirty="0" smtClean="0"/>
              <a:t>Achieves dense </a:t>
            </a:r>
            <a:r>
              <a:rPr lang="en-US" sz="2000" i="1" dirty="0" err="1" smtClean="0"/>
              <a:t>NxM</a:t>
            </a:r>
            <a:r>
              <a:rPr lang="en-US" sz="2000" i="1" dirty="0" smtClean="0"/>
              <a:t> </a:t>
            </a:r>
            <a:r>
              <a:rPr lang="en-US" sz="2000" dirty="0" smtClean="0"/>
              <a:t>matrix-vector multiplication for special kernels in </a:t>
            </a:r>
            <a:r>
              <a:rPr lang="en-US" sz="2000" i="1" dirty="0" smtClean="0"/>
              <a:t>O(N+M) </a:t>
            </a:r>
            <a:r>
              <a:rPr lang="en-US" sz="2000" dirty="0" smtClean="0"/>
              <a:t>time and memory cost</a:t>
            </a:r>
          </a:p>
          <a:p>
            <a:pPr>
              <a:lnSpc>
                <a:spcPct val="150000"/>
              </a:lnSpc>
            </a:pPr>
            <a:endParaRPr lang="en-US" sz="2000" dirty="0"/>
          </a:p>
          <a:p>
            <a:pPr>
              <a:lnSpc>
                <a:spcPct val="150000"/>
              </a:lnSpc>
            </a:pPr>
            <a:endParaRPr lang="en-US" sz="2000" dirty="0" smtClean="0"/>
          </a:p>
          <a:p>
            <a:pPr>
              <a:lnSpc>
                <a:spcPct val="150000"/>
              </a:lnSpc>
            </a:pPr>
            <a:endParaRPr lang="en-US" sz="2000" dirty="0" smtClean="0"/>
          </a:p>
          <a:p>
            <a:pPr>
              <a:lnSpc>
                <a:spcPct val="150000"/>
              </a:lnSpc>
            </a:pPr>
            <a:r>
              <a:rPr lang="en-US" sz="2000" dirty="0" smtClean="0"/>
              <a:t>Based on the idea that the far field of a group of singularities (vortices) can be represented compactly via </a:t>
            </a:r>
            <a:r>
              <a:rPr lang="en-US" sz="2000" dirty="0" err="1" smtClean="0"/>
              <a:t>multipole</a:t>
            </a:r>
            <a:r>
              <a:rPr lang="en-US" sz="2000" dirty="0" smtClean="0"/>
              <a:t> expansions</a:t>
            </a:r>
          </a:p>
          <a:p>
            <a:pPr>
              <a:lnSpc>
                <a:spcPct val="150000"/>
              </a:lnSpc>
            </a:pPr>
            <a:endParaRPr lang="en-US" sz="2000" dirty="0" smtClean="0"/>
          </a:p>
          <a:p>
            <a:pPr>
              <a:lnSpc>
                <a:spcPct val="150000"/>
              </a:lnSpc>
            </a:pPr>
            <a:endParaRPr lang="en-US" sz="2000" dirty="0" smtClean="0"/>
          </a:p>
          <a:p>
            <a:pPr>
              <a:lnSpc>
                <a:spcPct val="150000"/>
              </a:lnSpc>
            </a:pPr>
            <a:endParaRPr lang="en-US" sz="2000" dirty="0" smtClean="0"/>
          </a:p>
        </p:txBody>
      </p:sp>
      <p:pic>
        <p:nvPicPr>
          <p:cNvPr id="19460" name="Picture 4" descr="http://latex.codecogs.com/gif.latex?\dpi%7b300%7d%20\bg_black%20%7b\color%7bYellow%7d%20\phi%20(\mathbf%7by%7d_%7bj%7d)=\displaystyle\sum_%7b\mathbf%7bx%7d_%7bi%7d\not\in%20\Omega%20(\mathbf%7by%7d_%7bj%7d)%7dq_%7bi%7d\Phi%20(\mathbf%7by%7d_%7bj%7d-\mathbf%7bx%7d_%7bi%7d)+\sum_%7b\mathbf%7bx%7d%20_%7bi%7d\in%20\Omega%20(\mathbf%7by%7d_%7bj%7d)%7dq_%7bi%7d\Phi%20(\mathbf%7by%7d_%7bj%7d-\mathbf%7bx%7d_%7bi%7d)%7d"/>
          <p:cNvPicPr>
            <a:picLocks noChangeAspect="1" noChangeArrowheads="1"/>
          </p:cNvPicPr>
          <p:nvPr/>
        </p:nvPicPr>
        <p:blipFill>
          <a:blip r:embed="rId3" cstate="print"/>
          <a:srcRect/>
          <a:stretch>
            <a:fillRect/>
          </a:stretch>
        </p:blipFill>
        <p:spPr bwMode="auto">
          <a:xfrm>
            <a:off x="684810" y="2895600"/>
            <a:ext cx="7924800" cy="881357"/>
          </a:xfrm>
          <a:prstGeom prst="rect">
            <a:avLst/>
          </a:prstGeom>
          <a:noFill/>
        </p:spPr>
      </p:pic>
      <p:sp>
        <p:nvSpPr>
          <p:cNvPr id="5" name="TextBox 4"/>
          <p:cNvSpPr txBox="1"/>
          <p:nvPr/>
        </p:nvSpPr>
        <p:spPr>
          <a:xfrm>
            <a:off x="8153400" y="6488668"/>
            <a:ext cx="990600" cy="369332"/>
          </a:xfrm>
          <a:prstGeom prst="rect">
            <a:avLst/>
          </a:prstGeom>
          <a:noFill/>
        </p:spPr>
        <p:txBody>
          <a:bodyPr wrap="square" rtlCol="0">
            <a:spAutoFit/>
          </a:bodyPr>
          <a:lstStyle/>
          <a:p>
            <a:r>
              <a:rPr lang="en-US" dirty="0" smtClean="0">
                <a:solidFill>
                  <a:srgbClr val="FFFF00"/>
                </a:solidFill>
              </a:rPr>
              <a:t>9 of 23</a:t>
            </a:r>
            <a:endParaRPr lang="en-US" dirty="0">
              <a:solidFill>
                <a:srgbClr val="FFFF00"/>
              </a:solidFill>
            </a:endParaRPr>
          </a:p>
        </p:txBody>
      </p:sp>
    </p:spTree>
    <p:extLst>
      <p:ext uri="{BB962C8B-B14F-4D97-AF65-F5344CB8AC3E}">
        <p14:creationId xmlns:p14="http://schemas.microsoft.com/office/powerpoint/2010/main" val="162430524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7.8|6.8|12.2|2.3|7.4|7.6"/>
</p:tagLst>
</file>

<file path=ppt/tags/tag2.xml><?xml version="1.0" encoding="utf-8"?>
<p:tagLst xmlns:a="http://schemas.openxmlformats.org/drawingml/2006/main" xmlns:r="http://schemas.openxmlformats.org/officeDocument/2006/relationships" xmlns:p="http://schemas.openxmlformats.org/presentationml/2006/main">
  <p:tag name="TIMING" val="|18|7.6"/>
</p:tagLst>
</file>

<file path=ppt/theme/theme1.xml><?xml version="1.0" encoding="utf-8"?>
<a:theme xmlns:a="http://schemas.openxmlformats.org/drawingml/2006/main" name="AeroEngTheme">
  <a:themeElements>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NRT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lnDef>
  </a:objectDefaults>
  <a:extraClrSchemeLst>
    <a:extraClrScheme>
      <a:clrScheme name="NRT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T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T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T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T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T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T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eroEngTheme">
  <a:themeElements>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NRT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lnDef>
  </a:objectDefaults>
  <a:extraClrSchemeLst>
    <a:extraClrScheme>
      <a:clrScheme name="NRT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T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T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T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T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T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T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eroEngTheme">
  <a:themeElements>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NRT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lnDef>
  </a:objectDefaults>
  <a:extraClrSchemeLst>
    <a:extraClrScheme>
      <a:clrScheme name="NRT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T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T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T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T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T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T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TotalTime>
  <Words>3287</Words>
  <Application>Microsoft Macintosh PowerPoint</Application>
  <PresentationFormat>On-screen Show (4:3)</PresentationFormat>
  <Paragraphs>345</Paragraphs>
  <Slides>23</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AeroEngTheme</vt:lpstr>
      <vt:lpstr>1_AeroEngTheme</vt:lpstr>
      <vt:lpstr>2_AeroEngTheme</vt:lpstr>
      <vt:lpstr>Document</vt:lpstr>
      <vt:lpstr>Scalable Fast Multipole Accelerated Vortex Methods</vt:lpstr>
      <vt:lpstr>Motivation: N-body Problems in Brownout</vt:lpstr>
      <vt:lpstr>Motivation: Equations to Solve</vt:lpstr>
      <vt:lpstr>Motivation</vt:lpstr>
      <vt:lpstr>Previous Work</vt:lpstr>
      <vt:lpstr>Previous Work </vt:lpstr>
      <vt:lpstr>Contributions</vt:lpstr>
      <vt:lpstr>N-body Problem</vt:lpstr>
      <vt:lpstr>Introduction of FMM</vt:lpstr>
      <vt:lpstr>Factorization and well separate pair</vt:lpstr>
      <vt:lpstr>FMM Flow Chart</vt:lpstr>
      <vt:lpstr>Heterogeneous Architecture</vt:lpstr>
      <vt:lpstr>Single Node Heterogeneous Algorithm</vt:lpstr>
      <vt:lpstr>Advantages</vt:lpstr>
      <vt:lpstr>Issues with Distributed Algorithms</vt:lpstr>
      <vt:lpstr>Box Types to Manage Halo Regions</vt:lpstr>
      <vt:lpstr>The Fully Distributed Heterogeneous Algorithm</vt:lpstr>
      <vt:lpstr>Lamb-Helmholtz Decomposition</vt:lpstr>
      <vt:lpstr>FMM for Vortex Element Methods</vt:lpstr>
      <vt:lpstr>Strong Scalability</vt:lpstr>
      <vt:lpstr>The Billion Size Test Case </vt:lpstr>
      <vt:lpstr>Conclusions</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Fast Multipole Methods on Heterogeneous Architecture</dc:title>
  <dc:creator>Qi Hu</dc:creator>
  <cp:lastModifiedBy>Qi Hu</cp:lastModifiedBy>
  <cp:revision>25</cp:revision>
  <dcterms:created xsi:type="dcterms:W3CDTF">2014-05-14T05:19:12Z</dcterms:created>
  <dcterms:modified xsi:type="dcterms:W3CDTF">2014-05-19T21:35:24Z</dcterms:modified>
</cp:coreProperties>
</file>