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4" r:id="rId4"/>
    <p:sldId id="286" r:id="rId5"/>
    <p:sldId id="287" r:id="rId6"/>
    <p:sldId id="290" r:id="rId7"/>
    <p:sldId id="294" r:id="rId8"/>
    <p:sldId id="289" r:id="rId9"/>
    <p:sldId id="300" r:id="rId10"/>
    <p:sldId id="299" r:id="rId11"/>
    <p:sldId id="291" r:id="rId12"/>
    <p:sldId id="292" r:id="rId13"/>
    <p:sldId id="301" r:id="rId14"/>
    <p:sldId id="302" r:id="rId15"/>
    <p:sldId id="304" r:id="rId16"/>
    <p:sldId id="293" r:id="rId17"/>
    <p:sldId id="298" r:id="rId18"/>
    <p:sldId id="285" r:id="rId19"/>
    <p:sldId id="278" r:id="rId20"/>
    <p:sldId id="280" r:id="rId21"/>
    <p:sldId id="296" r:id="rId22"/>
    <p:sldId id="297" r:id="rId23"/>
    <p:sldId id="303" r:id="rId24"/>
  </p:sldIdLst>
  <p:sldSz cx="9144000" cy="6858000" type="screen4x3"/>
  <p:notesSz cx="68580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75333" autoAdjust="0"/>
  </p:normalViewPr>
  <p:slideViewPr>
    <p:cSldViewPr>
      <p:cViewPr>
        <p:scale>
          <a:sx n="50" d="100"/>
          <a:sy n="50" d="100"/>
        </p:scale>
        <p:origin x="-1080" y="-2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2616"/>
        <p:guide pos="208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64315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64315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r">
              <a:defRPr sz="1100"/>
            </a:lvl1pPr>
          </a:lstStyle>
          <a:p>
            <a:fld id="{55D56373-3735-4427-A94D-5E867935F851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43"/>
            <a:ext cx="2972004" cy="464315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63" y="8830643"/>
            <a:ext cx="2972004" cy="464315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r">
              <a:defRPr sz="1100"/>
            </a:lvl1pPr>
          </a:lstStyle>
          <a:p>
            <a:fld id="{FB92982C-6C6C-45CC-8F22-4D2F2CB19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" y="0"/>
            <a:ext cx="2967404" cy="4628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84463" y="0"/>
            <a:ext cx="2968937" cy="4628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pPr>
              <a:defRPr/>
            </a:pPr>
            <a:endParaRPr lang="en-US"/>
          </a:p>
        </p:txBody>
      </p:sp>
      <p:sp>
        <p:nvSpPr>
          <p:cNvPr id="25610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698500"/>
            <a:ext cx="4635500" cy="34766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7027" y="4416764"/>
            <a:ext cx="5474745" cy="41730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258" tIns="46297" rIns="92258" bIns="4629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" y="8829201"/>
            <a:ext cx="2967404" cy="462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884463" y="8829201"/>
            <a:ext cx="2962803" cy="4571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258" tIns="46297" rIns="92258" bIns="46297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  <a:defRPr sz="1200">
                <a:solidFill>
                  <a:srgbClr val="000000"/>
                </a:solidFill>
                <a:ea typeface="宋体" charset="-122"/>
              </a:defRPr>
            </a:lvl1pPr>
          </a:lstStyle>
          <a:p>
            <a:pPr>
              <a:defRPr/>
            </a:pPr>
            <a:fld id="{3D186A0C-D9B8-420C-813B-E0694F607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0C46119-9039-4107-96FA-911B543315B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3884463" y="8829201"/>
            <a:ext cx="2964336" cy="4585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386BF199-88F6-461E-B0E2-4DA2AED2FCAB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3884463" y="8829201"/>
            <a:ext cx="2965870" cy="4599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2ADDEB46-55C3-4C04-84D8-37D0F1B0760C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3884463" y="8829201"/>
            <a:ext cx="2967403" cy="461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6500DAE5-8065-48E9-B3DA-4909FDFAB9A2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3884463" y="8829201"/>
            <a:ext cx="2968937" cy="462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D2154D13-9AF1-400D-9304-6902114AB825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956930" y="697915"/>
            <a:ext cx="4944140" cy="34852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5213" tIns="42606" rIns="85213" bIns="42606" anchor="ctr"/>
          <a:lstStyle/>
          <a:p>
            <a:endParaRPr lang="en-US"/>
          </a:p>
        </p:txBody>
      </p:sp>
      <p:sp>
        <p:nvSpPr>
          <p:cNvPr id="26632" name="Rectangle 6"/>
          <p:cNvSpPr>
            <a:spLocks noGrp="1" noChangeArrowheads="1"/>
          </p:cNvSpPr>
          <p:nvPr>
            <p:ph type="body"/>
          </p:nvPr>
        </p:nvSpPr>
        <p:spPr>
          <a:xfrm>
            <a:off x="687027" y="4416764"/>
            <a:ext cx="5476279" cy="4265356"/>
          </a:xfrm>
          <a:noFill/>
          <a:ln/>
        </p:spPr>
        <p:txBody>
          <a:bodyPr wrap="none" anchor="ctr"/>
          <a:lstStyle/>
          <a:p>
            <a:pPr marL="228600" indent="-2286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es-AR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E0B7FF-EF6B-4BA4-900D-899A9CF53EBF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B46FF-8C61-4D36-8302-168126F3EBB2}" type="slidenum">
              <a:rPr lang="es-AR" smtClean="0"/>
              <a:pPr/>
              <a:t>12</a:t>
            </a:fld>
            <a:endParaRPr lang="es-A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8FAB56-6A43-4F36-8658-35A45C8EA6F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84463" y="8829201"/>
            <a:ext cx="2964336" cy="4585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95917CB5-5F65-48F8-9435-F6263F41D818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19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3884463" y="8829201"/>
            <a:ext cx="2965870" cy="4599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F628E5AB-4DA1-4944-A52F-444AB5109D81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19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3884463" y="8829201"/>
            <a:ext cx="2967403" cy="461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00332186-5782-442F-A72D-D1B1654085E9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19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3884463" y="8829201"/>
            <a:ext cx="2968937" cy="462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1024075D-093D-4D8C-92AE-6670C1F3CA78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19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956930" y="697915"/>
            <a:ext cx="4944140" cy="34852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5213" tIns="42606" rIns="85213" bIns="42606" anchor="ctr"/>
          <a:lstStyle/>
          <a:p>
            <a:endParaRPr lang="en-US"/>
          </a:p>
        </p:txBody>
      </p:sp>
      <p:sp>
        <p:nvSpPr>
          <p:cNvPr id="49160" name="Rectangle 6"/>
          <p:cNvSpPr>
            <a:spLocks noGrp="1" noChangeArrowheads="1"/>
          </p:cNvSpPr>
          <p:nvPr>
            <p:ph type="body"/>
          </p:nvPr>
        </p:nvSpPr>
        <p:spPr>
          <a:xfrm>
            <a:off x="687027" y="4416764"/>
            <a:ext cx="5476279" cy="4265356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FEA1AB3-31A7-4A43-8590-D33C306E73E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84463" y="8829201"/>
            <a:ext cx="2964336" cy="45854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076EB5D3-9115-4F99-8A9A-FCBB7A01B0D3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2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884463" y="8829201"/>
            <a:ext cx="2965870" cy="4599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877629A8-1889-4266-96EA-B8A016F9BFC6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2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3884463" y="8829201"/>
            <a:ext cx="2967403" cy="4614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8CD686F2-FD8B-4A27-A604-DAE207555A76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2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884463" y="8829201"/>
            <a:ext cx="2968937" cy="462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258" tIns="46297" rIns="92258" bIns="46297" anchor="b"/>
          <a:lstStyle/>
          <a:p>
            <a:pPr algn="r">
              <a:tabLst>
                <a:tab pos="0" algn="l"/>
                <a:tab pos="426065" algn="l"/>
                <a:tab pos="852129" algn="l"/>
                <a:tab pos="1278194" algn="l"/>
                <a:tab pos="1704259" algn="l"/>
                <a:tab pos="2130323" algn="l"/>
                <a:tab pos="2556388" algn="l"/>
                <a:tab pos="2982453" algn="l"/>
                <a:tab pos="3408517" algn="l"/>
                <a:tab pos="3834582" algn="l"/>
                <a:tab pos="4260647" algn="l"/>
                <a:tab pos="4686711" algn="l"/>
                <a:tab pos="5112776" algn="l"/>
                <a:tab pos="5538841" algn="l"/>
                <a:tab pos="5964906" algn="l"/>
                <a:tab pos="6390970" algn="l"/>
                <a:tab pos="6817035" algn="l"/>
                <a:tab pos="7243100" algn="l"/>
                <a:tab pos="7669164" algn="l"/>
                <a:tab pos="8095229" algn="l"/>
                <a:tab pos="8521294" algn="l"/>
              </a:tabLst>
            </a:pPr>
            <a:fld id="{1DBD6087-3CE3-4DF0-928B-55EE0B8B5A09}" type="slidenum">
              <a:rPr lang="en-US" sz="1200">
                <a:solidFill>
                  <a:srgbClr val="000000"/>
                </a:solidFill>
                <a:ea typeface="宋体" charset="-122"/>
              </a:rPr>
              <a:pPr algn="r">
                <a:tabLst>
                  <a:tab pos="0" algn="l"/>
                  <a:tab pos="426065" algn="l"/>
                  <a:tab pos="852129" algn="l"/>
                  <a:tab pos="1278194" algn="l"/>
                  <a:tab pos="1704259" algn="l"/>
                  <a:tab pos="2130323" algn="l"/>
                  <a:tab pos="2556388" algn="l"/>
                  <a:tab pos="2982453" algn="l"/>
                  <a:tab pos="3408517" algn="l"/>
                  <a:tab pos="3834582" algn="l"/>
                  <a:tab pos="4260647" algn="l"/>
                  <a:tab pos="4686711" algn="l"/>
                  <a:tab pos="5112776" algn="l"/>
                  <a:tab pos="5538841" algn="l"/>
                  <a:tab pos="5964906" algn="l"/>
                  <a:tab pos="6390970" algn="l"/>
                  <a:tab pos="6817035" algn="l"/>
                  <a:tab pos="7243100" algn="l"/>
                  <a:tab pos="7669164" algn="l"/>
                  <a:tab pos="8095229" algn="l"/>
                  <a:tab pos="8521294" algn="l"/>
                </a:tabLst>
              </a:pPr>
              <a:t>2</a:t>
            </a:fld>
            <a:endParaRPr lang="en-US" sz="1200" dirty="0">
              <a:solidFill>
                <a:srgbClr val="000000"/>
              </a:solidFill>
              <a:ea typeface="宋体" charset="-122"/>
            </a:endParaRP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956930" y="697915"/>
            <a:ext cx="4944140" cy="348524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5213" tIns="42606" rIns="85213" bIns="42606" anchor="ctr"/>
          <a:lstStyle/>
          <a:p>
            <a:endParaRPr lang="en-US"/>
          </a:p>
        </p:txBody>
      </p:sp>
      <p:sp>
        <p:nvSpPr>
          <p:cNvPr id="27656" name="Rectangle 6"/>
          <p:cNvSpPr>
            <a:spLocks noGrp="1" noChangeArrowheads="1"/>
          </p:cNvSpPr>
          <p:nvPr>
            <p:ph type="body"/>
          </p:nvPr>
        </p:nvSpPr>
        <p:spPr>
          <a:xfrm>
            <a:off x="687027" y="4416764"/>
            <a:ext cx="5476279" cy="4265356"/>
          </a:xfrm>
          <a:noFill/>
          <a:ln/>
        </p:spPr>
        <p:txBody>
          <a:bodyPr wrap="none" anchor="ctr"/>
          <a:lstStyle/>
          <a:p>
            <a:pPr marL="971550" lvl="1" indent="-2286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s-A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391B-7B01-4CCA-A54B-EDD376A79B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186A0C-D9B8-420C-813B-E0694F607C7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2E06A-DB36-45CB-B118-02F8B32BA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79240-41B2-49CA-BA17-006D7D701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274638"/>
            <a:ext cx="2054225" cy="584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3450" cy="584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BFEC-B772-44F1-887A-41CC7EC16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324600"/>
            <a:ext cx="19050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F79D6-4087-41AA-A236-BCB8DCB98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75160-7CD3-483D-888E-8A5E42BAB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47F3B-BF4B-4386-B83F-C7DA8897B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8BC65-C75A-4A65-A0E2-CB07E29C5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C953E-176C-496B-A995-963D83846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FFF7C-B7D7-4F22-AC55-4DD5DB4F2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959B4-7A70-43ED-9FD0-941B2E13A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4442E-A577-4DBC-A2DB-DEFD3348D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2DCB4-7D66-4129-BDC5-2AEC44E1D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0075" cy="1133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16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4075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ea typeface="宋体" charset="-122"/>
              </a:defRPr>
            </a:lvl1pPr>
          </a:lstStyle>
          <a:p>
            <a:pPr>
              <a:defRPr/>
            </a:pPr>
            <a:fld id="{0D3042F2-33E3-4F9F-9DDC-FC5CB37A7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20000" y="6442075"/>
            <a:ext cx="1371600" cy="33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6200" y="6445250"/>
            <a:ext cx="243840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600" b="1">
                <a:solidFill>
                  <a:srgbClr val="FF0000"/>
                </a:solidFill>
                <a:ea typeface="宋体" charset="-122"/>
              </a:rPr>
              <a:t>University </a:t>
            </a:r>
            <a:r>
              <a:rPr lang="en-US" sz="1600" b="1" i="1">
                <a:solidFill>
                  <a:srgbClr val="FF0000"/>
                </a:solidFill>
                <a:latin typeface="Times New Roman" pitchFamily="16" charset="0"/>
                <a:ea typeface="宋体" charset="-122"/>
              </a:rPr>
              <a:t>of</a:t>
            </a:r>
            <a:r>
              <a:rPr lang="en-US" sz="1600" b="1">
                <a:solidFill>
                  <a:srgbClr val="FF0000"/>
                </a:solidFill>
                <a:ea typeface="宋体" charset="-122"/>
              </a:rPr>
              <a:t> Houston</a:t>
            </a:r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52400" y="228600"/>
            <a:ext cx="665163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321675" y="228600"/>
            <a:ext cx="669925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pitchFamily="4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pitchFamily="4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pitchFamily="4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pitchFamily="49" charset="-128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pitchFamily="49" charset="-128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pitchFamily="49" charset="-128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pitchFamily="49" charset="-128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pitchFamily="49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unity.org/futures/omp-api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85800" y="914400"/>
            <a:ext cx="7772400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 smtClean="0">
                <a:solidFill>
                  <a:schemeClr val="tx1"/>
                </a:solidFill>
              </a:rPr>
              <a:t>Open Source Software Support for the OpenMP Runtime API for Profiling</a:t>
            </a:r>
            <a:endParaRPr lang="en-US" sz="44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371600" y="3048000"/>
            <a:ext cx="6400800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80000"/>
              </a:lnSpc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宋体" charset="-122"/>
              </a:rPr>
              <a:t>Oscar </a:t>
            </a:r>
            <a:r>
              <a:rPr lang="en-US" sz="2000" dirty="0">
                <a:solidFill>
                  <a:srgbClr val="000000"/>
                </a:solidFill>
                <a:ea typeface="宋体" charset="-122"/>
              </a:rPr>
              <a:t>Hernandez, </a:t>
            </a:r>
            <a:r>
              <a:rPr lang="en-US" sz="2000" dirty="0" err="1" smtClean="0">
                <a:solidFill>
                  <a:srgbClr val="000000"/>
                </a:solidFill>
                <a:ea typeface="宋体" charset="-122"/>
              </a:rPr>
              <a:t>Ramachandra</a:t>
            </a:r>
            <a:r>
              <a:rPr lang="en-US" sz="2000" dirty="0" smtClean="0">
                <a:solidFill>
                  <a:srgbClr val="000000"/>
                </a:solidFill>
                <a:ea typeface="宋体" charset="-122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ea typeface="宋体" charset="-122"/>
              </a:rPr>
              <a:t>Nanjegowda</a:t>
            </a:r>
            <a:r>
              <a:rPr lang="en-US" sz="2000" dirty="0" smtClean="0">
                <a:solidFill>
                  <a:srgbClr val="000000"/>
                </a:solidFill>
                <a:ea typeface="宋体" charset="-122"/>
              </a:rPr>
              <a:t>,        Van Bui, Richard </a:t>
            </a:r>
            <a:r>
              <a:rPr lang="en-US" sz="2000" dirty="0" err="1" smtClean="0">
                <a:solidFill>
                  <a:srgbClr val="000000"/>
                </a:solidFill>
                <a:ea typeface="宋体" charset="-122"/>
              </a:rPr>
              <a:t>Krufin</a:t>
            </a:r>
            <a:r>
              <a:rPr lang="en-US" sz="2000" dirty="0" smtClean="0">
                <a:solidFill>
                  <a:srgbClr val="000000"/>
                </a:solidFill>
                <a:ea typeface="宋体" charset="-122"/>
              </a:rPr>
              <a:t> and Barbara Chapman</a:t>
            </a:r>
            <a:endParaRPr lang="en-US" sz="2000" dirty="0">
              <a:solidFill>
                <a:srgbClr val="000000"/>
              </a:solidFill>
              <a:ea typeface="宋体" charset="-122"/>
            </a:endParaRPr>
          </a:p>
          <a:p>
            <a:pPr algn="ctr">
              <a:lnSpc>
                <a:spcPct val="80000"/>
              </a:lnSpc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dirty="0">
              <a:solidFill>
                <a:srgbClr val="000000"/>
              </a:solidFill>
              <a:ea typeface="宋体" charset="-122"/>
            </a:endParaRPr>
          </a:p>
          <a:p>
            <a:pPr algn="ctr">
              <a:lnSpc>
                <a:spcPct val="80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宋体" charset="-122"/>
              </a:rPr>
              <a:t>High Performance Computing and Tools Group (</a:t>
            </a:r>
            <a:r>
              <a:rPr lang="en-US" dirty="0" err="1">
                <a:solidFill>
                  <a:srgbClr val="000000"/>
                </a:solidFill>
                <a:ea typeface="宋体" charset="-122"/>
              </a:rPr>
              <a:t>HPCTools</a:t>
            </a:r>
            <a:r>
              <a:rPr lang="en-US" dirty="0">
                <a:solidFill>
                  <a:srgbClr val="000000"/>
                </a:solidFill>
                <a:ea typeface="宋体" charset="-122"/>
              </a:rPr>
              <a:t>)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宋体" charset="-122"/>
              </a:rPr>
              <a:t>Computer Science Department</a:t>
            </a:r>
            <a:r>
              <a:rPr lang="en-US" sz="2400" dirty="0">
                <a:solidFill>
                  <a:srgbClr val="000000"/>
                </a:solidFill>
                <a:ea typeface="宋体" charset="-122"/>
              </a:rPr>
              <a:t> </a:t>
            </a:r>
          </a:p>
          <a:p>
            <a:pPr algn="ctr">
              <a:lnSpc>
                <a:spcPct val="80000"/>
              </a:lnSpc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宋体" charset="-122"/>
              </a:rPr>
              <a:t>University of Houston, </a:t>
            </a:r>
            <a:r>
              <a:rPr lang="en-US" dirty="0" smtClean="0">
                <a:solidFill>
                  <a:srgbClr val="000000"/>
                </a:solidFill>
                <a:ea typeface="宋体" charset="-122"/>
              </a:rPr>
              <a:t>Texas</a:t>
            </a:r>
            <a:endParaRPr lang="en-US" dirty="0">
              <a:solidFill>
                <a:srgbClr val="000000"/>
              </a:solidFill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3843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/>
              <a:t>OpenMP</a:t>
            </a:r>
            <a:r>
              <a:rPr lang="en-US" sz="3200" dirty="0" smtClean="0"/>
              <a:t> states and </a:t>
            </a:r>
            <a:br>
              <a:rPr lang="en-US" sz="3200" dirty="0" smtClean="0"/>
            </a:br>
            <a:r>
              <a:rPr lang="en-US" sz="3200" dirty="0" smtClean="0"/>
              <a:t>metrics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3886200" cy="144780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700" b="1" dirty="0" smtClean="0">
                <a:solidFill>
                  <a:schemeClr val="bg1"/>
                </a:solidFill>
              </a:rPr>
              <a:t>Example: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700" b="1" dirty="0" smtClean="0">
                <a:solidFill>
                  <a:schemeClr val="bg1"/>
                </a:solidFill>
              </a:rPr>
              <a:t>#</a:t>
            </a:r>
            <a:r>
              <a:rPr lang="en-US" sz="1700" b="1" dirty="0" err="1" smtClean="0">
                <a:solidFill>
                  <a:schemeClr val="bg1"/>
                </a:solidFill>
              </a:rPr>
              <a:t>pragma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omp</a:t>
            </a:r>
            <a:r>
              <a:rPr lang="en-US" sz="1700" b="1" dirty="0" smtClean="0">
                <a:solidFill>
                  <a:schemeClr val="bg1"/>
                </a:solidFill>
              </a:rPr>
              <a:t> parallel for reduction (+:sum)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700" b="1" dirty="0" smtClean="0">
                <a:solidFill>
                  <a:schemeClr val="bg1"/>
                </a:solidFill>
              </a:rPr>
              <a:t>    for(</a:t>
            </a:r>
            <a:r>
              <a:rPr lang="en-US" sz="1700" b="1" dirty="0" err="1" smtClean="0">
                <a:solidFill>
                  <a:schemeClr val="bg1"/>
                </a:solidFill>
              </a:rPr>
              <a:t>i</a:t>
            </a:r>
            <a:r>
              <a:rPr lang="en-US" sz="1700" b="1" dirty="0" smtClean="0">
                <a:solidFill>
                  <a:schemeClr val="bg1"/>
                </a:solidFill>
              </a:rPr>
              <a:t>=0; </a:t>
            </a:r>
            <a:r>
              <a:rPr lang="en-US" sz="1700" b="1" dirty="0" err="1" smtClean="0">
                <a:solidFill>
                  <a:schemeClr val="bg1"/>
                </a:solidFill>
              </a:rPr>
              <a:t>i</a:t>
            </a:r>
            <a:r>
              <a:rPr lang="en-US" sz="1700" b="1" dirty="0" smtClean="0">
                <a:solidFill>
                  <a:schemeClr val="bg1"/>
                </a:solidFill>
              </a:rPr>
              <a:t> &lt;N ; </a:t>
            </a:r>
            <a:r>
              <a:rPr lang="en-US" sz="1700" b="1" dirty="0" err="1" smtClean="0">
                <a:solidFill>
                  <a:schemeClr val="bg1"/>
                </a:solidFill>
              </a:rPr>
              <a:t>i</a:t>
            </a:r>
            <a:r>
              <a:rPr lang="en-US" sz="1700" b="1" dirty="0" smtClean="0">
                <a:solidFill>
                  <a:schemeClr val="bg1"/>
                </a:solidFill>
              </a:rPr>
              <a:t>++)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700" b="1" dirty="0" smtClean="0">
                <a:solidFill>
                  <a:schemeClr val="bg1"/>
                </a:solidFill>
              </a:rPr>
              <a:t>         sum += a[</a:t>
            </a:r>
            <a:r>
              <a:rPr lang="en-US" sz="1700" b="1" dirty="0" err="1" smtClean="0">
                <a:solidFill>
                  <a:schemeClr val="bg1"/>
                </a:solidFill>
              </a:rPr>
              <a:t>i</a:t>
            </a:r>
            <a:r>
              <a:rPr lang="en-US" sz="1700" b="1" dirty="0" smtClean="0">
                <a:solidFill>
                  <a:schemeClr val="bg1"/>
                </a:solidFill>
              </a:rPr>
              <a:t>]; </a:t>
            </a:r>
            <a:endParaRPr lang="en-US" sz="19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200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2436813" y="4114800"/>
            <a:ext cx="4878388" cy="158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76800" y="2819400"/>
            <a:ext cx="28194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154488" y="4457700"/>
            <a:ext cx="3275012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106194" y="4418806"/>
            <a:ext cx="32004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058694" y="4456906"/>
            <a:ext cx="3276600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725195" y="2209006"/>
            <a:ext cx="303212" cy="317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Box 18"/>
          <p:cNvSpPr txBox="1">
            <a:spLocks noChangeArrowheads="1"/>
          </p:cNvSpPr>
          <p:nvPr/>
        </p:nvSpPr>
        <p:spPr bwMode="auto">
          <a:xfrm>
            <a:off x="4953000" y="1676400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B050"/>
                </a:solidFill>
                <a:latin typeface="Calibri" pitchFamily="34" charset="0"/>
              </a:rPr>
              <a:t>Serial State</a:t>
            </a:r>
          </a:p>
        </p:txBody>
      </p:sp>
      <p:sp>
        <p:nvSpPr>
          <p:cNvPr id="7179" name="TextBox 19"/>
          <p:cNvSpPr txBox="1">
            <a:spLocks noChangeArrowheads="1"/>
          </p:cNvSpPr>
          <p:nvPr/>
        </p:nvSpPr>
        <p:spPr bwMode="auto">
          <a:xfrm>
            <a:off x="4648200" y="1219200"/>
            <a:ext cx="15615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Master Thread</a:t>
            </a:r>
          </a:p>
        </p:txBody>
      </p:sp>
      <p:sp>
        <p:nvSpPr>
          <p:cNvPr id="7180" name="TextBox 20"/>
          <p:cNvSpPr txBox="1">
            <a:spLocks noChangeArrowheads="1"/>
          </p:cNvSpPr>
          <p:nvPr/>
        </p:nvSpPr>
        <p:spPr bwMode="auto">
          <a:xfrm>
            <a:off x="5181600" y="6096000"/>
            <a:ext cx="8436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Slave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Thread</a:t>
            </a:r>
          </a:p>
        </p:txBody>
      </p:sp>
      <p:sp>
        <p:nvSpPr>
          <p:cNvPr id="7181" name="TextBox 21"/>
          <p:cNvSpPr txBox="1">
            <a:spLocks noChangeArrowheads="1"/>
          </p:cNvSpPr>
          <p:nvPr/>
        </p:nvSpPr>
        <p:spPr bwMode="auto">
          <a:xfrm>
            <a:off x="6324600" y="6096000"/>
            <a:ext cx="938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Slave </a:t>
            </a:r>
          </a:p>
          <a:p>
            <a:r>
              <a:rPr lang="en-US">
                <a:latin typeface="Calibri" pitchFamily="34" charset="0"/>
              </a:rPr>
              <a:t>Thread</a:t>
            </a:r>
          </a:p>
        </p:txBody>
      </p:sp>
      <p:sp>
        <p:nvSpPr>
          <p:cNvPr id="7182" name="TextBox 22"/>
          <p:cNvSpPr txBox="1">
            <a:spLocks noChangeArrowheads="1"/>
          </p:cNvSpPr>
          <p:nvPr/>
        </p:nvSpPr>
        <p:spPr bwMode="auto">
          <a:xfrm>
            <a:off x="6553200" y="6211669"/>
            <a:ext cx="9334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Slave 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Threads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4610101" y="2552700"/>
            <a:ext cx="533400" cy="31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4" name="TextBox 25"/>
          <p:cNvSpPr txBox="1">
            <a:spLocks noChangeArrowheads="1"/>
          </p:cNvSpPr>
          <p:nvPr/>
        </p:nvSpPr>
        <p:spPr bwMode="auto">
          <a:xfrm>
            <a:off x="5029200" y="2286000"/>
            <a:ext cx="3832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F0"/>
                </a:solidFill>
                <a:latin typeface="Calibri" pitchFamily="34" charset="0"/>
              </a:rPr>
              <a:t>Overhead State (</a:t>
            </a:r>
            <a:r>
              <a:rPr lang="en-US" sz="1400">
                <a:solidFill>
                  <a:srgbClr val="00B0F0"/>
                </a:solidFill>
                <a:latin typeface="Calibri" pitchFamily="34" charset="0"/>
              </a:rPr>
              <a:t>Prepare for Fork)</a:t>
            </a:r>
            <a:endParaRPr lang="en-US">
              <a:solidFill>
                <a:srgbClr val="00B0F0"/>
              </a:solidFill>
              <a:latin typeface="Calibri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5526087" y="3084513"/>
            <a:ext cx="531813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6440487" y="3084513"/>
            <a:ext cx="531813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431087" y="3084513"/>
            <a:ext cx="531813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TextBox 30"/>
          <p:cNvSpPr txBox="1">
            <a:spLocks noChangeArrowheads="1"/>
          </p:cNvSpPr>
          <p:nvPr/>
        </p:nvSpPr>
        <p:spPr bwMode="auto">
          <a:xfrm>
            <a:off x="7818438" y="2895600"/>
            <a:ext cx="1325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alibri" pitchFamily="34" charset="0"/>
              </a:rPr>
              <a:t>Idle State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4610894" y="3085306"/>
            <a:ext cx="533400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611687" y="3617913"/>
            <a:ext cx="531813" cy="15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526087" y="3617913"/>
            <a:ext cx="531813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440487" y="3617913"/>
            <a:ext cx="531813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431087" y="3617913"/>
            <a:ext cx="531813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4" name="TextBox 37"/>
          <p:cNvSpPr txBox="1">
            <a:spLocks noChangeArrowheads="1"/>
          </p:cNvSpPr>
          <p:nvPr/>
        </p:nvSpPr>
        <p:spPr bwMode="auto">
          <a:xfrm>
            <a:off x="2971800" y="3276600"/>
            <a:ext cx="19986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F0"/>
                </a:solidFill>
                <a:latin typeface="Calibri" pitchFamily="34" charset="0"/>
              </a:rPr>
              <a:t>Overhead State</a:t>
            </a:r>
          </a:p>
          <a:p>
            <a:r>
              <a:rPr lang="en-US">
                <a:solidFill>
                  <a:srgbClr val="00B0F0"/>
                </a:solidFill>
                <a:latin typeface="Calibri" pitchFamily="34" charset="0"/>
              </a:rPr>
              <a:t>(Scheduler)</a:t>
            </a: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4306094" y="4456906"/>
            <a:ext cx="1143000" cy="1588"/>
          </a:xfrm>
          <a:prstGeom prst="line">
            <a:avLst/>
          </a:prstGeom>
          <a:ln w="38100">
            <a:solidFill>
              <a:srgbClr val="FF8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220494" y="4456906"/>
            <a:ext cx="1143000" cy="1588"/>
          </a:xfrm>
          <a:prstGeom prst="line">
            <a:avLst/>
          </a:prstGeom>
          <a:ln w="38100">
            <a:solidFill>
              <a:srgbClr val="FF8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134894" y="4456906"/>
            <a:ext cx="1143000" cy="1588"/>
          </a:xfrm>
          <a:prstGeom prst="line">
            <a:avLst/>
          </a:prstGeom>
          <a:ln w="38100">
            <a:solidFill>
              <a:srgbClr val="FF8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125494" y="4456906"/>
            <a:ext cx="1143000" cy="1588"/>
          </a:xfrm>
          <a:prstGeom prst="line">
            <a:avLst/>
          </a:prstGeom>
          <a:ln w="38100">
            <a:solidFill>
              <a:srgbClr val="FF8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9" name="TextBox 43"/>
          <p:cNvSpPr txBox="1">
            <a:spLocks noChangeArrowheads="1"/>
          </p:cNvSpPr>
          <p:nvPr/>
        </p:nvSpPr>
        <p:spPr bwMode="auto">
          <a:xfrm>
            <a:off x="3048000" y="4038600"/>
            <a:ext cx="1752600" cy="5842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FB7405"/>
                </a:solidFill>
                <a:latin typeface="Calibri" pitchFamily="34" charset="0"/>
              </a:rPr>
              <a:t>Work State</a:t>
            </a:r>
          </a:p>
          <a:p>
            <a:r>
              <a:rPr lang="en-US" sz="1600" b="1">
                <a:solidFill>
                  <a:srgbClr val="FB7405"/>
                </a:solidFill>
                <a:latin typeface="Calibri" pitchFamily="34" charset="0"/>
              </a:rPr>
              <a:t>sum += a[i]; </a:t>
            </a:r>
          </a:p>
        </p:txBody>
      </p:sp>
      <p:sp>
        <p:nvSpPr>
          <p:cNvPr id="7200" name="TextBox 44"/>
          <p:cNvSpPr txBox="1">
            <a:spLocks noChangeArrowheads="1"/>
          </p:cNvSpPr>
          <p:nvPr/>
        </p:nvSpPr>
        <p:spPr bwMode="auto">
          <a:xfrm>
            <a:off x="2895600" y="502920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7030A0"/>
                </a:solidFill>
                <a:latin typeface="Calibri" pitchFamily="34" charset="0"/>
              </a:rPr>
              <a:t>Reduction State</a:t>
            </a: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4763294" y="5142706"/>
            <a:ext cx="2286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5639594" y="5180806"/>
            <a:ext cx="3048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439694" y="5295106"/>
            <a:ext cx="5334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7392194" y="5333206"/>
            <a:ext cx="609600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608513" y="5524500"/>
            <a:ext cx="534988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562601" y="5562600"/>
            <a:ext cx="457200" cy="3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551613" y="5638800"/>
            <a:ext cx="306388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7620001" y="5715000"/>
            <a:ext cx="152400" cy="3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9" name="TextBox 57"/>
          <p:cNvSpPr txBox="1">
            <a:spLocks noChangeArrowheads="1"/>
          </p:cNvSpPr>
          <p:nvPr/>
        </p:nvSpPr>
        <p:spPr bwMode="auto">
          <a:xfrm>
            <a:off x="2438400" y="5410200"/>
            <a:ext cx="271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Implicit Barrier State</a:t>
            </a:r>
          </a:p>
        </p:txBody>
      </p:sp>
      <p:sp>
        <p:nvSpPr>
          <p:cNvPr id="7210" name="TextBox 69"/>
          <p:cNvSpPr txBox="1">
            <a:spLocks noChangeArrowheads="1"/>
          </p:cNvSpPr>
          <p:nvPr/>
        </p:nvSpPr>
        <p:spPr bwMode="auto">
          <a:xfrm>
            <a:off x="7772400" y="5791200"/>
            <a:ext cx="1325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Calibri" pitchFamily="34" charset="0"/>
              </a:rPr>
              <a:t>Idle State</a:t>
            </a:r>
          </a:p>
        </p:txBody>
      </p:sp>
      <p:sp>
        <p:nvSpPr>
          <p:cNvPr id="7211" name="TextBox 71"/>
          <p:cNvSpPr txBox="1">
            <a:spLocks noChangeArrowheads="1"/>
          </p:cNvSpPr>
          <p:nvPr/>
        </p:nvSpPr>
        <p:spPr bwMode="auto">
          <a:xfrm>
            <a:off x="3352800" y="6096000"/>
            <a:ext cx="12336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Serial State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rot="10800000" flipV="1">
            <a:off x="2209800" y="2819400"/>
            <a:ext cx="2655888" cy="3175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3" name="TextBox 82"/>
          <p:cNvSpPr txBox="1">
            <a:spLocks noChangeArrowheads="1"/>
          </p:cNvSpPr>
          <p:nvPr/>
        </p:nvSpPr>
        <p:spPr bwMode="auto">
          <a:xfrm>
            <a:off x="1066800" y="2667000"/>
            <a:ext cx="11672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Fork Event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 rot="10800000" flipV="1">
            <a:off x="1600200" y="5867400"/>
            <a:ext cx="3200400" cy="30163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15" name="TextBox 87"/>
          <p:cNvSpPr txBox="1">
            <a:spLocks noChangeArrowheads="1"/>
          </p:cNvSpPr>
          <p:nvPr/>
        </p:nvSpPr>
        <p:spPr bwMode="auto">
          <a:xfrm>
            <a:off x="304800" y="57912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Join Event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5791200" y="2895600"/>
            <a:ext cx="2830513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5791200" y="3352800"/>
            <a:ext cx="2830513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5791200" y="5791200"/>
            <a:ext cx="2830513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0800000">
            <a:off x="1981200" y="5334000"/>
            <a:ext cx="28956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0800000">
            <a:off x="1905000" y="5791200"/>
            <a:ext cx="2971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21" name="TextBox 97"/>
          <p:cNvSpPr txBox="1">
            <a:spLocks noChangeArrowheads="1"/>
          </p:cNvSpPr>
          <p:nvPr/>
        </p:nvSpPr>
        <p:spPr bwMode="auto">
          <a:xfrm>
            <a:off x="304800" y="5029200"/>
            <a:ext cx="1406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Begin Barrier</a:t>
            </a:r>
          </a:p>
        </p:txBody>
      </p:sp>
      <p:sp>
        <p:nvSpPr>
          <p:cNvPr id="7222" name="TextBox 98"/>
          <p:cNvSpPr txBox="1">
            <a:spLocks noChangeArrowheads="1"/>
          </p:cNvSpPr>
          <p:nvPr/>
        </p:nvSpPr>
        <p:spPr bwMode="auto">
          <a:xfrm>
            <a:off x="304800" y="5486400"/>
            <a:ext cx="1237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End Barrier</a:t>
            </a:r>
          </a:p>
        </p:txBody>
      </p:sp>
      <p:sp>
        <p:nvSpPr>
          <p:cNvPr id="7223" name="TextBox 102"/>
          <p:cNvSpPr txBox="1">
            <a:spLocks noChangeArrowheads="1"/>
          </p:cNvSpPr>
          <p:nvPr/>
        </p:nvSpPr>
        <p:spPr bwMode="auto">
          <a:xfrm>
            <a:off x="6934200" y="2514600"/>
            <a:ext cx="2028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Begin idle Event</a:t>
            </a:r>
          </a:p>
        </p:txBody>
      </p:sp>
      <p:cxnSp>
        <p:nvCxnSpPr>
          <p:cNvPr id="106" name="Straight Connector 105"/>
          <p:cNvCxnSpPr/>
          <p:nvPr/>
        </p:nvCxnSpPr>
        <p:spPr>
          <a:xfrm rot="5400000">
            <a:off x="5526087" y="3617913"/>
            <a:ext cx="531813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>
            <a:off x="6440487" y="3617913"/>
            <a:ext cx="531813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7431087" y="3617913"/>
            <a:ext cx="531813" cy="158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27" name="TextBox 108"/>
          <p:cNvSpPr txBox="1">
            <a:spLocks noChangeArrowheads="1"/>
          </p:cNvSpPr>
          <p:nvPr/>
        </p:nvSpPr>
        <p:spPr bwMode="auto">
          <a:xfrm>
            <a:off x="7772400" y="3505200"/>
            <a:ext cx="2028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End idle </a:t>
            </a:r>
          </a:p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Event</a:t>
            </a:r>
          </a:p>
        </p:txBody>
      </p:sp>
      <p:sp>
        <p:nvSpPr>
          <p:cNvPr id="7228" name="Rectangle 109"/>
          <p:cNvSpPr>
            <a:spLocks noChangeArrowheads="1"/>
          </p:cNvSpPr>
          <p:nvPr/>
        </p:nvSpPr>
        <p:spPr bwMode="auto">
          <a:xfrm>
            <a:off x="7696200" y="5105400"/>
            <a:ext cx="11014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Begin </a:t>
            </a:r>
          </a:p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idle Event</a:t>
            </a:r>
          </a:p>
        </p:txBody>
      </p:sp>
      <p:sp>
        <p:nvSpPr>
          <p:cNvPr id="7229" name="TextBox 113"/>
          <p:cNvSpPr txBox="1">
            <a:spLocks noChangeArrowheads="1"/>
          </p:cNvSpPr>
          <p:nvPr/>
        </p:nvSpPr>
        <p:spPr bwMode="auto">
          <a:xfrm>
            <a:off x="4114800" y="23622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Fork</a:t>
            </a:r>
          </a:p>
        </p:txBody>
      </p:sp>
      <p:sp>
        <p:nvSpPr>
          <p:cNvPr id="7230" name="TextBox 116"/>
          <p:cNvSpPr txBox="1">
            <a:spLocks noChangeArrowheads="1"/>
          </p:cNvSpPr>
          <p:nvPr/>
        </p:nvSpPr>
        <p:spPr bwMode="auto">
          <a:xfrm>
            <a:off x="381000" y="6096000"/>
            <a:ext cx="2081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(end parallel region)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Collector API with TAU.</a:t>
            </a:r>
          </a:p>
          <a:p>
            <a:r>
              <a:rPr lang="en-US" sz="2400" dirty="0" smtClean="0"/>
              <a:t>Selective instrumentation using dynamic optimizer</a:t>
            </a:r>
          </a:p>
          <a:p>
            <a:r>
              <a:rPr lang="en-US" sz="2400" dirty="0" smtClean="0"/>
              <a:t>Integration of Collector API with PIN.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9144000" cy="914400"/>
          </a:xfrm>
        </p:spPr>
        <p:txBody>
          <a:bodyPr/>
          <a:lstStyle/>
          <a:p>
            <a:r>
              <a:rPr lang="es-AR" sz="3600" dirty="0" err="1" smtClean="0"/>
              <a:t>OpenMP</a:t>
            </a:r>
            <a:r>
              <a:rPr lang="es-AR" sz="3600" dirty="0" smtClean="0"/>
              <a:t> </a:t>
            </a:r>
            <a:r>
              <a:rPr lang="es-AR" sz="3600" dirty="0" err="1" smtClean="0"/>
              <a:t>Collector</a:t>
            </a:r>
            <a:r>
              <a:rPr lang="es-AR" sz="3600" dirty="0" smtClean="0"/>
              <a:t> API </a:t>
            </a:r>
            <a:r>
              <a:rPr lang="es-AR" sz="3600" dirty="0" err="1" smtClean="0"/>
              <a:t>with</a:t>
            </a:r>
            <a:r>
              <a:rPr lang="es-AR" sz="3600" dirty="0" smtClean="0"/>
              <a:t> TAU</a:t>
            </a:r>
            <a:endParaRPr lang="es-AR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143000"/>
            <a:ext cx="421005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5181600" y="2819400"/>
            <a:ext cx="22860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62800" y="2362200"/>
            <a:ext cx="1752600" cy="73866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AR" sz="1400" dirty="0" err="1" smtClean="0"/>
              <a:t>Procedures</a:t>
            </a:r>
            <a:endParaRPr lang="es-AR" sz="1400" dirty="0" smtClean="0"/>
          </a:p>
          <a:p>
            <a:r>
              <a:rPr lang="es-AR" sz="1400" dirty="0" err="1"/>
              <a:t>w</a:t>
            </a:r>
            <a:r>
              <a:rPr lang="es-AR" sz="1400" dirty="0" err="1" smtClean="0"/>
              <a:t>ere</a:t>
            </a:r>
            <a:r>
              <a:rPr lang="es-AR" sz="1400" dirty="0" smtClean="0"/>
              <a:t> </a:t>
            </a:r>
            <a:r>
              <a:rPr lang="es-AR" sz="1400" dirty="0" err="1" smtClean="0"/>
              <a:t>Instrumented</a:t>
            </a:r>
            <a:r>
              <a:rPr lang="es-AR" sz="1400" dirty="0" smtClean="0"/>
              <a:t> </a:t>
            </a:r>
            <a:r>
              <a:rPr lang="es-AR" sz="1400" dirty="0" err="1" smtClean="0"/>
              <a:t>with</a:t>
            </a:r>
            <a:r>
              <a:rPr lang="es-AR" sz="1400" dirty="0" smtClean="0"/>
              <a:t> </a:t>
            </a:r>
            <a:r>
              <a:rPr lang="es-AR" sz="1400" dirty="0" err="1" smtClean="0"/>
              <a:t>the</a:t>
            </a:r>
            <a:r>
              <a:rPr lang="es-AR" sz="1400" dirty="0" smtClean="0"/>
              <a:t> </a:t>
            </a:r>
            <a:r>
              <a:rPr lang="es-AR" sz="1400" dirty="0" err="1" smtClean="0"/>
              <a:t>compiler</a:t>
            </a:r>
            <a:endParaRPr lang="es-AR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4724400"/>
            <a:ext cx="175260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AR" sz="1400" dirty="0" err="1" smtClean="0"/>
              <a:t>Parallel</a:t>
            </a:r>
            <a:r>
              <a:rPr lang="es-AR" sz="1400" dirty="0" smtClean="0"/>
              <a:t> </a:t>
            </a:r>
            <a:r>
              <a:rPr lang="es-AR" sz="1400" dirty="0" err="1" smtClean="0"/>
              <a:t>Region</a:t>
            </a:r>
            <a:r>
              <a:rPr lang="es-AR" sz="1400" dirty="0" smtClean="0"/>
              <a:t>(s) </a:t>
            </a:r>
            <a:endParaRPr lang="es-AR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5867400" y="49530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4648200" y="5029200"/>
            <a:ext cx="16764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1219200"/>
            <a:ext cx="30476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Enabling Fork and Join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Events.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Begin/End Implicit Barriers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74638"/>
            <a:ext cx="7696200" cy="1133475"/>
          </a:xfrm>
        </p:spPr>
        <p:txBody>
          <a:bodyPr/>
          <a:lstStyle/>
          <a:p>
            <a:r>
              <a:rPr lang="en-US" dirty="0" smtClean="0"/>
              <a:t>Dynamic instrumentation using collector API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67325" y="1600200"/>
            <a:ext cx="3571875" cy="3276600"/>
          </a:xfrm>
        </p:spPr>
        <p:txBody>
          <a:bodyPr/>
          <a:lstStyle/>
          <a:p>
            <a:r>
              <a:rPr lang="en-US" sz="2000" dirty="0" smtClean="0"/>
              <a:t>Dynamic optimizer will turn off/on the feedback data collection.</a:t>
            </a:r>
          </a:p>
          <a:p>
            <a:r>
              <a:rPr lang="en-US" sz="2000" dirty="0" smtClean="0"/>
              <a:t>This minimizes code generation of instrumentation at runtime</a:t>
            </a:r>
          </a:p>
          <a:p>
            <a:r>
              <a:rPr lang="en-US" sz="2000" dirty="0" smtClean="0"/>
              <a:t>Generate conditionals and function pointers to support code patching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6982" y="1524000"/>
            <a:ext cx="516701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562600" y="4724400"/>
            <a:ext cx="304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double </a:t>
            </a:r>
            <a:r>
              <a:rPr lang="en-US" dirty="0" err="1" smtClean="0">
                <a:solidFill>
                  <a:schemeClr val="tx1"/>
                </a:solidFill>
              </a:rPr>
              <a:t>x_solve</a:t>
            </a:r>
            <a:r>
              <a:rPr lang="en-US" dirty="0" smtClean="0">
                <a:solidFill>
                  <a:schemeClr val="tx1"/>
                </a:solidFill>
              </a:rPr>
              <a:t>(… )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   if(</a:t>
            </a:r>
            <a:r>
              <a:rPr lang="en-US" dirty="0" err="1" smtClean="0">
                <a:solidFill>
                  <a:schemeClr val="tx1"/>
                </a:solidFill>
              </a:rPr>
              <a:t>feedback_on</a:t>
            </a:r>
            <a:r>
              <a:rPr lang="en-US" dirty="0" smtClean="0">
                <a:solidFill>
                  <a:schemeClr val="tx1"/>
                </a:solidFill>
              </a:rPr>
              <a:t>) {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   return </a:t>
            </a:r>
            <a:r>
              <a:rPr lang="en-US" dirty="0" err="1" smtClean="0">
                <a:solidFill>
                  <a:schemeClr val="tx1"/>
                </a:solidFill>
              </a:rPr>
              <a:t>x_solve_inst</a:t>
            </a:r>
            <a:r>
              <a:rPr lang="en-US" dirty="0" smtClean="0">
                <a:solidFill>
                  <a:schemeClr val="tx1"/>
                </a:solidFill>
              </a:rPr>
              <a:t>(….) 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}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….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PIN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PIN, an dynamic instrumentation tool.</a:t>
            </a:r>
          </a:p>
          <a:p>
            <a:r>
              <a:rPr lang="en-US" sz="2000" dirty="0" smtClean="0"/>
              <a:t>Enables to analyze the application at instruction level.</a:t>
            </a:r>
          </a:p>
          <a:p>
            <a:r>
              <a:rPr lang="en-US" sz="2000" dirty="0" smtClean="0"/>
              <a:t>Leverage collector </a:t>
            </a:r>
            <a:r>
              <a:rPr lang="en-US" sz="2000" dirty="0" err="1" smtClean="0"/>
              <a:t>api</a:t>
            </a:r>
            <a:r>
              <a:rPr lang="en-US" sz="2000" dirty="0" smtClean="0"/>
              <a:t> to collect more </a:t>
            </a:r>
            <a:r>
              <a:rPr lang="en-US" sz="2000" dirty="0" err="1" smtClean="0"/>
              <a:t>highlevel</a:t>
            </a:r>
            <a:r>
              <a:rPr lang="en-US" sz="2000" dirty="0" smtClean="0"/>
              <a:t> statistics.</a:t>
            </a:r>
          </a:p>
          <a:p>
            <a:r>
              <a:rPr lang="en-US" sz="2000" dirty="0" smtClean="0"/>
              <a:t>Better understanding of the program behavior with low level instrumentation and high level statistics.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724025"/>
            <a:ext cx="41910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collector interface in </a:t>
            </a:r>
            <a:r>
              <a:rPr lang="en-US" dirty="0" err="1" smtClean="0"/>
              <a:t>OpenUH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76800"/>
            <a:ext cx="4486275" cy="1371600"/>
          </a:xfrm>
        </p:spPr>
        <p:txBody>
          <a:bodyPr/>
          <a:lstStyle/>
          <a:p>
            <a:r>
              <a:rPr lang="en-US" sz="1800" dirty="0" smtClean="0"/>
              <a:t>2 functions inserted at different points in RTL</a:t>
            </a:r>
          </a:p>
          <a:p>
            <a:pPr lvl="1"/>
            <a:r>
              <a:rPr lang="en-US" sz="1600" dirty="0" smtClean="0"/>
              <a:t>__</a:t>
            </a:r>
            <a:r>
              <a:rPr lang="en-US" sz="1600" dirty="0" err="1" smtClean="0"/>
              <a:t>ompc_event_callback</a:t>
            </a:r>
            <a:r>
              <a:rPr lang="en-US" sz="1600" dirty="0" smtClean="0"/>
              <a:t>(</a:t>
            </a:r>
            <a:r>
              <a:rPr lang="en-US" sz="1600" dirty="0" err="1" smtClean="0"/>
              <a:t>event_name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__</a:t>
            </a:r>
            <a:r>
              <a:rPr lang="en-US" sz="1600" dirty="0" err="1" smtClean="0"/>
              <a:t>ompc_set_state</a:t>
            </a:r>
            <a:r>
              <a:rPr lang="en-US" sz="1600" dirty="0" smtClean="0"/>
              <a:t>(</a:t>
            </a:r>
            <a:r>
              <a:rPr lang="en-US" sz="1600" dirty="0" err="1" smtClean="0"/>
              <a:t>state_name</a:t>
            </a:r>
            <a:r>
              <a:rPr lang="en-US" sz="1600" dirty="0" smtClean="0"/>
              <a:t>)</a:t>
            </a:r>
          </a:p>
          <a:p>
            <a:endParaRPr lang="en-US" sz="1800" dirty="0" smtClean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 flipH="1">
            <a:off x="304799" y="1447800"/>
            <a:ext cx="6400801" cy="3164969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inline void __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ompc_barrier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(void) {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ompc_set_state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(THR_IBAR_STATE); __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ompc_event_callback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(OMP_EVENT_THR_BEGIN_IBAR);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ompc_barrier_wait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(&amp;__omp_level_1_team_manager);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ompc_event_callback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(OMP_EVENT_THR_END_IBAR); __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ompc_set_state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(THR_WORK_STATE);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return;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and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524000"/>
            <a:ext cx="4038600" cy="4516438"/>
          </a:xfrm>
        </p:spPr>
        <p:txBody>
          <a:bodyPr/>
          <a:lstStyle/>
          <a:p>
            <a:r>
              <a:rPr lang="en-US" sz="2400" dirty="0" smtClean="0"/>
              <a:t>A tool with callback for each event, and call stack display for unique regions.</a:t>
            </a:r>
          </a:p>
          <a:p>
            <a:r>
              <a:rPr lang="en-US" sz="2400" dirty="0" smtClean="0"/>
              <a:t>Most cases overhead is less than 5% relative to the execution time.</a:t>
            </a:r>
            <a:endParaRPr lang="en-US" sz="2400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" y="1495425"/>
            <a:ext cx="46005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Collector interface for both tool users and tool developers.</a:t>
            </a:r>
          </a:p>
          <a:p>
            <a:r>
              <a:rPr lang="en-US" sz="2400" dirty="0" smtClean="0"/>
              <a:t>Make the basic and advanced tools available.</a:t>
            </a:r>
          </a:p>
          <a:p>
            <a:r>
              <a:rPr lang="en-US" sz="2400" dirty="0" smtClean="0"/>
              <a:t>Integrate with other tools like TAU, PIN and many more.</a:t>
            </a:r>
          </a:p>
          <a:p>
            <a:r>
              <a:rPr lang="en-US" sz="2400" dirty="0" smtClean="0"/>
              <a:t>Integrate with dynamic compiler framework.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Formal definition  http://www.compunity.org/futures/omp_collector_api.h </a:t>
            </a:r>
          </a:p>
          <a:p>
            <a:r>
              <a:rPr lang="en-US" sz="2400" dirty="0" smtClean="0"/>
              <a:t> White paper at  </a:t>
            </a:r>
            <a:r>
              <a:rPr lang="en-US" sz="2400" dirty="0" smtClean="0">
                <a:hlinkClick r:id="rId3"/>
              </a:rPr>
              <a:t>http://www.compunity.org/futures/omp-api.html</a:t>
            </a:r>
            <a:endParaRPr lang="en-US" sz="2400" dirty="0" smtClean="0"/>
          </a:p>
          <a:p>
            <a:r>
              <a:rPr lang="en-US" sz="2400" dirty="0" smtClean="0"/>
              <a:t>Providing </a:t>
            </a:r>
            <a:r>
              <a:rPr lang="en-US" sz="2400" dirty="0" err="1" smtClean="0"/>
              <a:t>Observability</a:t>
            </a:r>
            <a:r>
              <a:rPr lang="en-US" sz="2400" dirty="0" smtClean="0"/>
              <a:t> for </a:t>
            </a:r>
            <a:r>
              <a:rPr lang="en-US" sz="2400" dirty="0" err="1" smtClean="0"/>
              <a:t>OpenMP</a:t>
            </a:r>
            <a:r>
              <a:rPr lang="en-US" sz="2400" dirty="0" smtClean="0"/>
              <a:t> 3.0 Applications Yuan Lin, Oleg </a:t>
            </a:r>
            <a:r>
              <a:rPr lang="en-US" sz="2400" dirty="0" err="1" smtClean="0"/>
              <a:t>Mazurov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>
                <a:solidFill>
                  <a:srgbClr val="000000"/>
                </a:solidFill>
                <a:ea typeface="宋体" charset="-122"/>
              </a:rPr>
              <a:t>Questions?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425700"/>
            <a:ext cx="2222500" cy="275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057400" y="6324600"/>
            <a:ext cx="18415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 dirty="0">
                <a:solidFill>
                  <a:srgbClr val="000000"/>
                </a:solidFill>
                <a:ea typeface="宋体" charset="-122"/>
              </a:rPr>
              <a:t>Agenda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3375" indent="-333375">
              <a:spcBef>
                <a:spcPts val="800"/>
              </a:spcBef>
              <a:buFont typeface="Arial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宋体" charset="-122"/>
              </a:rPr>
              <a:t>Introduction to collector API.</a:t>
            </a:r>
          </a:p>
          <a:p>
            <a:pPr marL="333375" indent="-333375">
              <a:spcBef>
                <a:spcPts val="800"/>
              </a:spcBef>
              <a:buFont typeface="Arial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宋体" charset="-122"/>
              </a:rPr>
              <a:t>The basic collector interface and usage.</a:t>
            </a:r>
          </a:p>
          <a:p>
            <a:pPr marL="333375" indent="-333375">
              <a:spcBef>
                <a:spcPts val="800"/>
              </a:spcBef>
              <a:buFont typeface="Arial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宋体" charset="-122"/>
              </a:rPr>
              <a:t>Simple tools.</a:t>
            </a:r>
          </a:p>
          <a:p>
            <a:pPr marL="333375" indent="-333375">
              <a:spcBef>
                <a:spcPts val="800"/>
              </a:spcBef>
              <a:buFont typeface="Arial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宋体" charset="-122"/>
              </a:rPr>
              <a:t>Advanced tools.</a:t>
            </a:r>
          </a:p>
          <a:p>
            <a:pPr marL="333375" indent="-333375">
              <a:spcBef>
                <a:spcPts val="800"/>
              </a:spcBef>
              <a:buFont typeface="Arial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宋体" charset="-122"/>
              </a:rPr>
              <a:t>Implementation of collector API support.</a:t>
            </a:r>
          </a:p>
          <a:p>
            <a:pPr marL="333375" indent="-333375">
              <a:spcBef>
                <a:spcPts val="800"/>
              </a:spcBef>
              <a:buFont typeface="Arial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宋体" charset="-122"/>
              </a:rPr>
              <a:t>Future work, conclusion and questions.</a:t>
            </a:r>
          </a:p>
          <a:p>
            <a:pPr marL="333375" indent="-333375">
              <a:spcBef>
                <a:spcPts val="800"/>
              </a:spcBef>
              <a:buFont typeface="Arial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2400" dirty="0" smtClean="0">
              <a:solidFill>
                <a:srgbClr val="000000"/>
              </a:solidFill>
              <a:ea typeface="宋体" charset="-122"/>
            </a:endParaRPr>
          </a:p>
          <a:p>
            <a:pPr marL="1076325" lvl="1" indent="-333375">
              <a:spcBef>
                <a:spcPts val="800"/>
              </a:spcBef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2400" dirty="0" smtClean="0">
              <a:solidFill>
                <a:srgbClr val="000000"/>
              </a:solidFill>
              <a:ea typeface="宋体" charset="-122"/>
            </a:endParaRPr>
          </a:p>
          <a:p>
            <a:pPr marL="333375" indent="-333375">
              <a:spcBef>
                <a:spcPts val="800"/>
              </a:spcBef>
              <a:buFont typeface="Arial" charset="0"/>
              <a:buChar char="•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endParaRPr lang="en-US" sz="2400" dirty="0">
              <a:solidFill>
                <a:srgbClr val="000000"/>
              </a:solidFill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user </a:t>
            </a:r>
            <a:r>
              <a:rPr lang="en-US" dirty="0" err="1" smtClean="0"/>
              <a:t>callstack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381000" y="1524000"/>
            <a:ext cx="4041775" cy="4525963"/>
          </a:xfrm>
        </p:spPr>
        <p:txBody>
          <a:bodyPr/>
          <a:lstStyle/>
          <a:p>
            <a:r>
              <a:rPr lang="en-US" sz="2000" b="1" dirty="0" err="1" smtClean="0"/>
              <a:t>Libpsx</a:t>
            </a:r>
            <a:r>
              <a:rPr lang="en-US" sz="2000" dirty="0" smtClean="0"/>
              <a:t> extension to Perfsuite library.</a:t>
            </a:r>
          </a:p>
          <a:p>
            <a:r>
              <a:rPr lang="en-US" sz="2000" dirty="0" err="1" smtClean="0"/>
              <a:t>Callstack</a:t>
            </a:r>
            <a:r>
              <a:rPr lang="en-US" sz="2000" dirty="0" smtClean="0"/>
              <a:t> retrieval using </a:t>
            </a:r>
            <a:r>
              <a:rPr lang="en-US" sz="2000" b="1" dirty="0" err="1" smtClean="0"/>
              <a:t>libunwind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Mapping of </a:t>
            </a:r>
            <a:r>
              <a:rPr lang="en-US" sz="2000" dirty="0" err="1" smtClean="0"/>
              <a:t>callstack</a:t>
            </a:r>
            <a:r>
              <a:rPr lang="en-US" sz="2000" dirty="0" smtClean="0"/>
              <a:t> values to source code location using Binary File descriptor API (</a:t>
            </a:r>
            <a:r>
              <a:rPr lang="en-US" sz="2000" b="1" dirty="0" err="1" smtClean="0"/>
              <a:t>libbfd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Removing the RTL frames in the trace.</a:t>
            </a:r>
            <a:endParaRPr lang="en-US" sz="2000" dirty="0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081" name="Group 9"/>
          <p:cNvGrpSpPr>
            <a:grpSpLocks noChangeAspect="1"/>
          </p:cNvGrpSpPr>
          <p:nvPr/>
        </p:nvGrpSpPr>
        <p:grpSpPr bwMode="auto">
          <a:xfrm>
            <a:off x="2209800" y="990600"/>
            <a:ext cx="6934200" cy="5410200"/>
            <a:chOff x="1440" y="1440"/>
            <a:chExt cx="9990" cy="6231"/>
          </a:xfrm>
        </p:grpSpPr>
        <p:sp>
          <p:nvSpPr>
            <p:cNvPr id="3090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440" y="1440"/>
              <a:ext cx="9990" cy="623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4294" y="2280"/>
              <a:ext cx="2635" cy="8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OMP_JOIN_EVENT Callback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8" name="AutoShape 16"/>
            <p:cNvSpPr>
              <a:spLocks noChangeShapeType="1"/>
            </p:cNvSpPr>
            <p:nvPr/>
          </p:nvSpPr>
          <p:spPr bwMode="auto">
            <a:xfrm>
              <a:off x="5684" y="3120"/>
              <a:ext cx="2" cy="5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4095" y="3675"/>
              <a:ext cx="3194" cy="1740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err="1" smtClean="0">
                  <a:ln>
                    <a:noFill/>
                  </a:ln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IsUniqueRegion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  ?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6" name="AutoShape 14"/>
            <p:cNvSpPr>
              <a:spLocks noChangeShapeType="1"/>
            </p:cNvSpPr>
            <p:nvPr/>
          </p:nvSpPr>
          <p:spPr bwMode="auto">
            <a:xfrm>
              <a:off x="5686" y="5430"/>
              <a:ext cx="2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4185" y="6000"/>
              <a:ext cx="2715" cy="1515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Collect call stack </a:t>
              </a:r>
              <a:r>
                <a:rPr kumimoji="0" lang="en-US" sz="1600" b="1" i="0" u="none" strike="noStrike" cap="none" normalizeH="0" baseline="0" dirty="0" err="1" smtClean="0">
                  <a:ln>
                    <a:noFill/>
                  </a:ln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psx_rtc_cs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()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err="1" smtClean="0">
                  <a:ln>
                    <a:noFill/>
                  </a:ln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psx_bfd_map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+mn-lt"/>
                  <a:ea typeface="Times New Roman" pitchFamily="18" charset="0"/>
                  <a:cs typeface="Times New Roman" pitchFamily="18" charset="0"/>
                </a:rPr>
                <a:t>()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3084" name="AutoShape 12"/>
            <p:cNvSpPr>
              <a:spLocks/>
            </p:cNvSpPr>
            <p:nvPr/>
          </p:nvSpPr>
          <p:spPr bwMode="auto">
            <a:xfrm>
              <a:off x="8700" y="1995"/>
              <a:ext cx="2205" cy="1860"/>
            </a:xfrm>
            <a:prstGeom prst="borderCallout2">
              <a:avLst>
                <a:gd name="adj1" fmla="val 9676"/>
                <a:gd name="adj2" fmla="val -5444"/>
                <a:gd name="adj3" fmla="val 9676"/>
                <a:gd name="adj4" fmla="val -36620"/>
                <a:gd name="adj5" fmla="val 116130"/>
                <a:gd name="adj6" fmla="val -12856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1.  Request current PRID and PRFP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2. Determine unique region using Frame pointer.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AutoShape 11"/>
            <p:cNvSpPr>
              <a:spLocks/>
            </p:cNvSpPr>
            <p:nvPr/>
          </p:nvSpPr>
          <p:spPr bwMode="auto">
            <a:xfrm>
              <a:off x="8795" y="4424"/>
              <a:ext cx="2205" cy="1425"/>
            </a:xfrm>
            <a:prstGeom prst="borderCallout2">
              <a:avLst>
                <a:gd name="adj1" fmla="val 12630"/>
                <a:gd name="adj2" fmla="val -5444"/>
                <a:gd name="adj3" fmla="val 12630"/>
                <a:gd name="adj4" fmla="val -42176"/>
                <a:gd name="adj5" fmla="val 156558"/>
                <a:gd name="adj6" fmla="val -13991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1. Provides the instruction pointer values  for each stack frame.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AutoShape 10"/>
            <p:cNvSpPr>
              <a:spLocks/>
            </p:cNvSpPr>
            <p:nvPr/>
          </p:nvSpPr>
          <p:spPr bwMode="auto">
            <a:xfrm>
              <a:off x="8685" y="6267"/>
              <a:ext cx="2205" cy="1305"/>
            </a:xfrm>
            <a:prstGeom prst="borderCallout2">
              <a:avLst>
                <a:gd name="adj1" fmla="val 13792"/>
                <a:gd name="adj2" fmla="val -5444"/>
                <a:gd name="adj3" fmla="val 13792"/>
                <a:gd name="adj4" fmla="val -37417"/>
                <a:gd name="adj5" fmla="val 53030"/>
                <a:gd name="adj6" fmla="val -969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1. Map the instruction pointer values with source code locations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collector interface in </a:t>
            </a:r>
            <a:r>
              <a:rPr lang="en-US" dirty="0" err="1" smtClean="0"/>
              <a:t>OpenUH</a:t>
            </a:r>
            <a:endParaRPr lang="en-US" dirty="0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433" name="Group 1"/>
          <p:cNvGrpSpPr>
            <a:grpSpLocks noChangeAspect="1"/>
          </p:cNvGrpSpPr>
          <p:nvPr/>
        </p:nvGrpSpPr>
        <p:grpSpPr bwMode="auto">
          <a:xfrm>
            <a:off x="914400" y="1600200"/>
            <a:ext cx="7543800" cy="5001867"/>
            <a:chOff x="1440" y="1448"/>
            <a:chExt cx="10273" cy="7005"/>
          </a:xfrm>
        </p:grpSpPr>
        <p:sp>
          <p:nvSpPr>
            <p:cNvPr id="18455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40" y="1448"/>
              <a:ext cx="10273" cy="700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4" name="AutoShape 22"/>
            <p:cNvSpPr>
              <a:spLocks noChangeShapeType="1"/>
            </p:cNvSpPr>
            <p:nvPr/>
          </p:nvSpPr>
          <p:spPr bwMode="auto">
            <a:xfrm>
              <a:off x="5202" y="2318"/>
              <a:ext cx="0" cy="54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3" name="AutoShape 21"/>
            <p:cNvSpPr>
              <a:spLocks noChangeShapeType="1"/>
            </p:cNvSpPr>
            <p:nvPr/>
          </p:nvSpPr>
          <p:spPr bwMode="auto">
            <a:xfrm>
              <a:off x="10483" y="2244"/>
              <a:ext cx="0" cy="54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2" name="AutoShape 20"/>
            <p:cNvSpPr>
              <a:spLocks noChangeShapeType="1"/>
            </p:cNvSpPr>
            <p:nvPr/>
          </p:nvSpPr>
          <p:spPr bwMode="auto">
            <a:xfrm>
              <a:off x="7978" y="2318"/>
              <a:ext cx="0" cy="54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4633" y="1508"/>
              <a:ext cx="1260" cy="7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OpenMP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Runtime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7318" y="1493"/>
              <a:ext cx="1261" cy="7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Collector API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9793" y="1448"/>
              <a:ext cx="1260" cy="7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Collector Tool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8" name="AutoShape 16"/>
            <p:cNvSpPr>
              <a:spLocks noChangeShapeType="1"/>
            </p:cNvSpPr>
            <p:nvPr/>
          </p:nvSpPr>
          <p:spPr bwMode="auto">
            <a:xfrm flipH="1">
              <a:off x="7978" y="2708"/>
              <a:ext cx="2505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7" name="AutoShape 15"/>
            <p:cNvSpPr>
              <a:spLocks noChangeShapeType="1"/>
            </p:cNvSpPr>
            <p:nvPr/>
          </p:nvSpPr>
          <p:spPr bwMode="auto">
            <a:xfrm flipH="1">
              <a:off x="7978" y="4283"/>
              <a:ext cx="2505" cy="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6" name="AutoShape 14"/>
            <p:cNvSpPr>
              <a:spLocks noChangeShapeType="1"/>
            </p:cNvSpPr>
            <p:nvPr/>
          </p:nvSpPr>
          <p:spPr bwMode="auto">
            <a:xfrm flipH="1">
              <a:off x="7978" y="6391"/>
              <a:ext cx="2505" cy="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8398" y="2258"/>
              <a:ext cx="1934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OMP_REQ_START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8398" y="3788"/>
              <a:ext cx="1934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OMP_REQ_EVENT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8398" y="5498"/>
              <a:ext cx="1934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OMP_REQ_PRID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2" name="AutoShape 10"/>
            <p:cNvSpPr>
              <a:spLocks/>
            </p:cNvSpPr>
            <p:nvPr/>
          </p:nvSpPr>
          <p:spPr bwMode="auto">
            <a:xfrm>
              <a:off x="1635" y="2388"/>
              <a:ext cx="2730" cy="1677"/>
            </a:xfrm>
            <a:prstGeom prst="borderCallout2">
              <a:avLst>
                <a:gd name="adj1" fmla="val 10731"/>
                <a:gd name="adj2" fmla="val 104394"/>
                <a:gd name="adj3" fmla="val 10731"/>
                <a:gd name="adj4" fmla="val 118866"/>
                <a:gd name="adj5" fmla="val 38301"/>
                <a:gd name="adj6" fmla="val 12738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REQ_START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Init queue, callback tables, keep track of PRID’s	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5798" y="2622"/>
              <a:ext cx="1934" cy="7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Begin tracking of states, PRID’s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5591" y="4116"/>
              <a:ext cx="1933" cy="10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Activate monitoring of event A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5694" y="6357"/>
              <a:ext cx="1813" cy="7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Query Current state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" name="AutoShape 6"/>
            <p:cNvSpPr>
              <a:spLocks noChangeShapeType="1"/>
            </p:cNvSpPr>
            <p:nvPr/>
          </p:nvSpPr>
          <p:spPr bwMode="auto">
            <a:xfrm flipH="1">
              <a:off x="5202" y="2994"/>
              <a:ext cx="2776" cy="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7" name="AutoShape 5"/>
            <p:cNvSpPr>
              <a:spLocks noChangeShapeType="1"/>
            </p:cNvSpPr>
            <p:nvPr/>
          </p:nvSpPr>
          <p:spPr bwMode="auto">
            <a:xfrm flipH="1">
              <a:off x="5202" y="4830"/>
              <a:ext cx="2776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6" name="AutoShape 4"/>
            <p:cNvSpPr>
              <a:spLocks noChangeShapeType="1"/>
            </p:cNvSpPr>
            <p:nvPr/>
          </p:nvSpPr>
          <p:spPr bwMode="auto">
            <a:xfrm flipH="1">
              <a:off x="5202" y="6780"/>
              <a:ext cx="2776" cy="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35" name="AutoShape 3"/>
            <p:cNvSpPr>
              <a:spLocks/>
            </p:cNvSpPr>
            <p:nvPr/>
          </p:nvSpPr>
          <p:spPr bwMode="auto">
            <a:xfrm>
              <a:off x="1635" y="4278"/>
              <a:ext cx="2730" cy="1677"/>
            </a:xfrm>
            <a:prstGeom prst="borderCallout2">
              <a:avLst>
                <a:gd name="adj1" fmla="val 10731"/>
                <a:gd name="adj2" fmla="val 104394"/>
                <a:gd name="adj3" fmla="val 10731"/>
                <a:gd name="adj4" fmla="val 118866"/>
                <a:gd name="adj5" fmla="val 38301"/>
                <a:gd name="adj6" fmla="val 127380"/>
              </a:avLst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REQ_EVENT </a:t>
              </a:r>
              <a:endParaRPr lang="en-US" sz="1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Store the callback functions in callback table. 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4" name="AutoShape 2"/>
            <p:cNvSpPr>
              <a:spLocks/>
            </p:cNvSpPr>
            <p:nvPr/>
          </p:nvSpPr>
          <p:spPr bwMode="auto">
            <a:xfrm>
              <a:off x="1635" y="6195"/>
              <a:ext cx="2730" cy="1677"/>
            </a:xfrm>
            <a:prstGeom prst="borderCallout2">
              <a:avLst>
                <a:gd name="adj1" fmla="val 10731"/>
                <a:gd name="adj2" fmla="val 104394"/>
                <a:gd name="adj3" fmla="val 10731"/>
                <a:gd name="adj4" fmla="val 118866"/>
                <a:gd name="adj5" fmla="val 38301"/>
                <a:gd name="adj6" fmla="val 127380"/>
              </a:avLst>
            </a:prstGeom>
            <a:solidFill>
              <a:schemeClr val="accent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REQ_PRID </a:t>
              </a:r>
              <a:endParaRPr lang="en-US" sz="1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effectLst/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PRID and PRFP in the response</a:t>
              </a:r>
              <a:endPara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counters and Collector interface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600200"/>
            <a:ext cx="2270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OpenMP</a:t>
            </a:r>
            <a:r>
              <a:rPr lang="en-US" dirty="0" smtClean="0">
                <a:solidFill>
                  <a:schemeClr val="tx1"/>
                </a:solidFill>
              </a:rPr>
              <a:t> Application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1676400"/>
            <a:ext cx="157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Collector Tool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2590800"/>
            <a:ext cx="2667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14800" y="2133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Register Fork and Join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810000" y="3733800"/>
            <a:ext cx="27432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43400" y="33528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Invoke callback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3733800" y="5181600"/>
            <a:ext cx="2819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541423" y="4249779"/>
            <a:ext cx="4419599" cy="3484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4533900" y="4305303"/>
            <a:ext cx="4267200" cy="7619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05600" y="3516868"/>
            <a:ext cx="119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Fork/Join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06489" y="5029200"/>
            <a:ext cx="119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Counter </a:t>
            </a:r>
            <a:r>
              <a:rPr lang="en-US" dirty="0" err="1" smtClean="0">
                <a:solidFill>
                  <a:schemeClr val="tx1"/>
                </a:solidFill>
              </a:rPr>
              <a:t>Oveflow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Double Bracket 27"/>
          <p:cNvSpPr/>
          <p:nvPr/>
        </p:nvSpPr>
        <p:spPr bwMode="auto">
          <a:xfrm>
            <a:off x="1219200" y="2209800"/>
            <a:ext cx="2133600" cy="1066800"/>
          </a:xfrm>
          <a:prstGeom prst="bracketPai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PAPI_Init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err="1" smtClean="0"/>
              <a:t>PAPI_Add_Event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err="1" smtClean="0"/>
              <a:t>PAPI_Overflow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30" name="Double Bracket 29"/>
          <p:cNvSpPr/>
          <p:nvPr/>
        </p:nvSpPr>
        <p:spPr bwMode="auto">
          <a:xfrm>
            <a:off x="1524000" y="3581400"/>
            <a:ext cx="1828800" cy="1447800"/>
          </a:xfrm>
          <a:prstGeom prst="bracketPai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Callback()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 if(FORK)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/>
              <a:t>  PAPI_START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/>
              <a:t> if(JOIN)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/>
              <a:t>  PAPI_STOP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31" name="Double Bracket 30"/>
          <p:cNvSpPr/>
          <p:nvPr/>
        </p:nvSpPr>
        <p:spPr bwMode="auto">
          <a:xfrm>
            <a:off x="1752600" y="5181600"/>
            <a:ext cx="1600200" cy="1219200"/>
          </a:xfrm>
          <a:prstGeom prst="bracketPai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b="1" dirty="0" smtClean="0"/>
              <a:t>Handler()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Mechanism to map to source line</a:t>
            </a:r>
          </a:p>
        </p:txBody>
      </p:sp>
      <p:cxnSp>
        <p:nvCxnSpPr>
          <p:cNvPr id="33" name="Straight Connector 32"/>
          <p:cNvCxnSpPr>
            <a:stCxn id="28" idx="3"/>
          </p:cNvCxnSpPr>
          <p:nvPr/>
        </p:nvCxnSpPr>
        <p:spPr bwMode="auto">
          <a:xfrm>
            <a:off x="3352800" y="2743200"/>
            <a:ext cx="3810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3352800" y="4267200"/>
            <a:ext cx="3810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352800" y="5791200"/>
            <a:ext cx="3810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343400" y="473606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Invoke Handler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33475"/>
          </a:xfrm>
        </p:spPr>
        <p:txBody>
          <a:bodyPr/>
          <a:lstStyle/>
          <a:p>
            <a:r>
              <a:rPr lang="en-US" dirty="0" smtClean="0"/>
              <a:t>Objective of collector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/>
              <a:t>Designed to provide </a:t>
            </a:r>
            <a:r>
              <a:rPr lang="en-US" sz="2800" i="1" u="sng" dirty="0" smtClean="0"/>
              <a:t>portable</a:t>
            </a:r>
            <a:r>
              <a:rPr lang="en-US" sz="2800" i="1" dirty="0" smtClean="0"/>
              <a:t> means for tools to collect information about an </a:t>
            </a:r>
            <a:r>
              <a:rPr lang="en-US" sz="2800" i="1" dirty="0" err="1" smtClean="0"/>
              <a:t>OpenMP</a:t>
            </a:r>
            <a:r>
              <a:rPr lang="en-US" sz="2800" i="1" dirty="0" smtClean="0"/>
              <a:t> application during </a:t>
            </a:r>
            <a:r>
              <a:rPr lang="en-US" sz="2800" i="1" u="sng" dirty="0" smtClean="0"/>
              <a:t>runtime</a:t>
            </a:r>
            <a:r>
              <a:rPr lang="en-US" sz="2800" i="1" dirty="0" smtClean="0"/>
              <a:t> in </a:t>
            </a:r>
            <a:r>
              <a:rPr lang="en-US" sz="2800" i="1" u="sng" dirty="0" smtClean="0"/>
              <a:t>transparent</a:t>
            </a:r>
            <a:r>
              <a:rPr lang="en-US" sz="2800" i="1" dirty="0" smtClean="0"/>
              <a:t> and </a:t>
            </a:r>
            <a:r>
              <a:rPr lang="en-US" sz="2800" i="1" u="sng" dirty="0" smtClean="0"/>
              <a:t>scalable</a:t>
            </a:r>
            <a:r>
              <a:rPr lang="en-US" sz="2800" i="1" dirty="0" smtClean="0"/>
              <a:t> and </a:t>
            </a:r>
            <a:r>
              <a:rPr lang="en-US" sz="2800" i="1" u="sng" dirty="0" smtClean="0"/>
              <a:t>independent</a:t>
            </a:r>
            <a:r>
              <a:rPr lang="en-US" sz="2800" i="1" dirty="0" smtClean="0"/>
              <a:t> manner.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collector </a:t>
            </a:r>
            <a:r>
              <a:rPr lang="en-US" dirty="0" err="1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ea typeface="宋体" charset="-122"/>
              </a:rPr>
              <a:t>Collector interface or collector API was proposed by SUN as a white paper for tools committee of </a:t>
            </a:r>
            <a:r>
              <a:rPr lang="en-US" sz="2000" dirty="0" err="1" smtClean="0">
                <a:ea typeface="宋体" charset="-122"/>
              </a:rPr>
              <a:t>OpenMP</a:t>
            </a:r>
            <a:r>
              <a:rPr lang="en-US" sz="2000" dirty="0" smtClean="0">
                <a:ea typeface="宋体" charset="-122"/>
              </a:rPr>
              <a:t> ARB.</a:t>
            </a:r>
          </a:p>
          <a:p>
            <a:r>
              <a:rPr lang="en-US" sz="2000" b="1" dirty="0" smtClean="0"/>
              <a:t>Bi-directional</a:t>
            </a:r>
            <a:r>
              <a:rPr lang="en-US" sz="2000" dirty="0" smtClean="0"/>
              <a:t>: Communication between the </a:t>
            </a:r>
            <a:r>
              <a:rPr lang="en-US" sz="2000" dirty="0" err="1" smtClean="0"/>
              <a:t>OpenMP</a:t>
            </a:r>
            <a:r>
              <a:rPr lang="en-US" sz="2000" dirty="0" smtClean="0"/>
              <a:t> runtime library and performance tools.</a:t>
            </a:r>
          </a:p>
          <a:p>
            <a:r>
              <a:rPr lang="en-US" sz="2000" b="1" dirty="0" smtClean="0"/>
              <a:t>Scalable</a:t>
            </a:r>
            <a:r>
              <a:rPr lang="en-US" sz="2000" dirty="0" smtClean="0"/>
              <a:t>: Minimal overhead as Is a query and event notification based interface.</a:t>
            </a:r>
          </a:p>
          <a:p>
            <a:r>
              <a:rPr lang="en-US" sz="2000" b="1" dirty="0" smtClean="0"/>
              <a:t>Transparent:</a:t>
            </a:r>
            <a:r>
              <a:rPr lang="en-US" sz="2000" dirty="0" smtClean="0"/>
              <a:t> No need for application change, recompilation, instrumentation. and supports dynamic binding</a:t>
            </a:r>
          </a:p>
          <a:p>
            <a:r>
              <a:rPr lang="en-US" sz="2000" b="1" dirty="0" smtClean="0"/>
              <a:t>Independent</a:t>
            </a:r>
            <a:r>
              <a:rPr lang="en-US" sz="2000" dirty="0" smtClean="0"/>
              <a:t>: The tool and the runtime evolve independently</a:t>
            </a:r>
          </a:p>
          <a:p>
            <a:r>
              <a:rPr lang="en-US" sz="2000" b="1" dirty="0" smtClean="0"/>
              <a:t>Extensible</a:t>
            </a:r>
            <a:r>
              <a:rPr lang="en-US" sz="2000" dirty="0" smtClean="0"/>
              <a:t>: Adding more events and requests.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POMP</a:t>
            </a:r>
          </a:p>
          <a:p>
            <a:pPr marL="914400" lvl="1" indent="-514350"/>
            <a:r>
              <a:rPr lang="en-US" sz="2000" dirty="0" smtClean="0"/>
              <a:t>Source code instrumentation using </a:t>
            </a:r>
            <a:r>
              <a:rPr lang="en-US" sz="2000" dirty="0" err="1" smtClean="0"/>
              <a:t>Opari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GASP</a:t>
            </a:r>
          </a:p>
          <a:p>
            <a:pPr marL="914400" lvl="1" indent="-514350"/>
            <a:r>
              <a:rPr lang="en-US" sz="2000" dirty="0" smtClean="0"/>
              <a:t>Profiling interface for global address space programming models (UPC, CAF).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PMPI</a:t>
            </a:r>
          </a:p>
          <a:p>
            <a:pPr marL="914400" lvl="1" indent="-514350"/>
            <a:r>
              <a:rPr lang="en-US" sz="2000" dirty="0" smtClean="0"/>
              <a:t>A set of wrappers for each MPI call, with instrumentation calls before and after MPI calls.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PERUSE</a:t>
            </a:r>
          </a:p>
          <a:p>
            <a:pPr marL="914400" lvl="1" indent="-514350"/>
            <a:r>
              <a:rPr lang="en-US" sz="2000" dirty="0" smtClean="0"/>
              <a:t>Complements PMPI, extends MPI to give more information about internal states</a:t>
            </a:r>
            <a:r>
              <a:rPr lang="en-US" sz="2400" dirty="0" smtClean="0"/>
              <a:t>.</a:t>
            </a:r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The single routine,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b="1" dirty="0" smtClean="0"/>
              <a:t>__</a:t>
            </a:r>
            <a:r>
              <a:rPr lang="en-US" sz="2000" b="1" dirty="0" err="1" smtClean="0"/>
              <a:t>omp_collector_api</a:t>
            </a:r>
            <a:r>
              <a:rPr lang="en-US" sz="2000" dirty="0" smtClean="0"/>
              <a:t>(void *</a:t>
            </a:r>
            <a:r>
              <a:rPr lang="en-US" sz="2000" dirty="0" err="1" smtClean="0"/>
              <a:t>msg</a:t>
            </a:r>
            <a:r>
              <a:rPr lang="en-US" sz="2000" dirty="0" smtClean="0"/>
              <a:t>) used by tools to communicate with runtime.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/>
              <a:t>One call, many requests.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Designed to support events/states needed for </a:t>
            </a:r>
            <a:r>
              <a:rPr lang="en-US" sz="2000" b="1" dirty="0" smtClean="0">
                <a:solidFill>
                  <a:schemeClr val="tx1"/>
                </a:solidFill>
              </a:rPr>
              <a:t>statistical profiling </a:t>
            </a:r>
            <a:r>
              <a:rPr lang="en-US" sz="2000" dirty="0" smtClean="0">
                <a:solidFill>
                  <a:schemeClr val="tx1"/>
                </a:solidFill>
              </a:rPr>
              <a:t>and tracing tools.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38" name="Rounded Rectangle 37"/>
          <p:cNvSpPr/>
          <p:nvPr/>
        </p:nvSpPr>
        <p:spPr>
          <a:xfrm>
            <a:off x="4495800" y="1752600"/>
            <a:ext cx="2209800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94" tIns="45698" rIns="91394" bIns="45698" rtlCol="0" anchor="ctr"/>
          <a:lstStyle/>
          <a:p>
            <a:pPr algn="ctr"/>
            <a:r>
              <a:rPr lang="en-US" sz="1600" b="1" dirty="0" smtClean="0"/>
              <a:t>OpenMP Program</a:t>
            </a:r>
          </a:p>
          <a:p>
            <a:pPr algn="ctr"/>
            <a:r>
              <a:rPr lang="en-US" sz="1600" b="1" dirty="0" smtClean="0"/>
              <a:t>(object code)</a:t>
            </a:r>
            <a:endParaRPr lang="en-US" sz="16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6781800" y="1752600"/>
            <a:ext cx="2286000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394" tIns="45698" rIns="91394" bIns="45698" rtlCol="0" anchor="ctr"/>
          <a:lstStyle/>
          <a:p>
            <a:pPr algn="ctr"/>
            <a:endParaRPr lang="en-US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OpenMP Runtime Library</a:t>
            </a:r>
          </a:p>
          <a:p>
            <a:pPr algn="ctr"/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02286" y="2362200"/>
            <a:ext cx="1589314" cy="228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94" tIns="45698" rIns="91394" bIns="45698" rtlCol="0" anchor="ctr"/>
          <a:lstStyle/>
          <a:p>
            <a:pPr algn="ctr"/>
            <a:r>
              <a:rPr lang="en-US" sz="1600" dirty="0" smtClean="0"/>
              <a:t>Collector API</a:t>
            </a:r>
            <a:endParaRPr lang="en-US" sz="1600" dirty="0"/>
          </a:p>
        </p:txBody>
      </p:sp>
      <p:sp>
        <p:nvSpPr>
          <p:cNvPr id="41" name="Rounded Rectangle 40"/>
          <p:cNvSpPr/>
          <p:nvPr/>
        </p:nvSpPr>
        <p:spPr>
          <a:xfrm>
            <a:off x="6781800" y="4876800"/>
            <a:ext cx="2286000" cy="38100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394" tIns="45698" rIns="91394" bIns="45698" rtlCol="0" anchor="ctr"/>
          <a:lstStyle/>
          <a:p>
            <a:pPr algn="ctr"/>
            <a:r>
              <a:rPr lang="en-US" sz="1600" b="1" dirty="0" smtClean="0"/>
              <a:t>Performance Tool</a:t>
            </a:r>
            <a:endParaRPr lang="en-US" sz="1600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4572000" y="3124200"/>
            <a:ext cx="2209800" cy="91440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394" tIns="45698" rIns="91394" bIns="45698" rtlCol="0" anchor="ctr"/>
          <a:lstStyle/>
          <a:p>
            <a:pPr algn="ctr"/>
            <a:r>
              <a:rPr lang="en-US" sz="1600" b="1" dirty="0" smtClean="0"/>
              <a:t>Executable </a:t>
            </a:r>
            <a:endParaRPr lang="en-US" sz="1600" b="1" dirty="0"/>
          </a:p>
        </p:txBody>
      </p:sp>
      <p:cxnSp>
        <p:nvCxnSpPr>
          <p:cNvPr id="53" name="Shape 52"/>
          <p:cNvCxnSpPr>
            <a:stCxn id="43" idx="3"/>
          </p:cNvCxnSpPr>
          <p:nvPr/>
        </p:nvCxnSpPr>
        <p:spPr bwMode="auto">
          <a:xfrm flipV="1">
            <a:off x="6781800" y="2590800"/>
            <a:ext cx="228600" cy="99060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5400000">
            <a:off x="5410200" y="2895600"/>
            <a:ext cx="3048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16200000" flipV="1">
            <a:off x="6438900" y="3695700"/>
            <a:ext cx="22860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16200000" flipH="1">
            <a:off x="7277100" y="3695700"/>
            <a:ext cx="2286000" cy="76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7162800" y="3352800"/>
            <a:ext cx="461665" cy="10407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request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382000" y="3276600"/>
            <a:ext cx="461665" cy="10407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events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and events and response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half" idx="2"/>
          </p:nvPr>
        </p:nvSpPr>
        <p:spPr>
          <a:xfrm>
            <a:off x="3048000" y="4343400"/>
            <a:ext cx="3200400" cy="1524000"/>
          </a:xfrm>
        </p:spPr>
        <p:txBody>
          <a:bodyPr/>
          <a:lstStyle/>
          <a:p>
            <a:r>
              <a:rPr lang="en-US" sz="2000" b="1" dirty="0" smtClean="0"/>
              <a:t>Events Examples</a:t>
            </a:r>
          </a:p>
          <a:p>
            <a:pPr lvl="1"/>
            <a:r>
              <a:rPr lang="en-US" sz="1800" dirty="0" smtClean="0"/>
              <a:t>OMP_EVENT_FORK</a:t>
            </a:r>
          </a:p>
          <a:p>
            <a:pPr lvl="1"/>
            <a:r>
              <a:rPr lang="en-US" sz="1800" dirty="0" smtClean="0"/>
              <a:t>OMP_EVENT_JOIN</a:t>
            </a:r>
          </a:p>
          <a:p>
            <a:pPr lvl="1"/>
            <a:endParaRPr lang="en-US" sz="1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52400" y="2438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SZ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38200" y="2438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R#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524000" y="2438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EC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209800" y="2438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RSZ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2438400"/>
            <a:ext cx="990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MEM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886200" y="2438400"/>
            <a:ext cx="7620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886200" y="2817812"/>
            <a:ext cx="7620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4267200" y="2438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SZ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53000" y="2438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R#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638800" y="2438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EC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324600" y="2438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RSZ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010400" y="2438400"/>
            <a:ext cx="990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MEM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8305800" y="2438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Gothic" pitchFamily="49" charset="-128"/>
              </a:rPr>
              <a:t>0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8001000" y="2438400"/>
            <a:ext cx="30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8001000" y="2819400"/>
            <a:ext cx="30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ight Brace 18"/>
          <p:cNvSpPr/>
          <p:nvPr/>
        </p:nvSpPr>
        <p:spPr bwMode="auto">
          <a:xfrm rot="5400000">
            <a:off x="1828800" y="1295400"/>
            <a:ext cx="457200" cy="3657600"/>
          </a:xfrm>
          <a:prstGeom prst="rightBrace">
            <a:avLst>
              <a:gd name="adj1" fmla="val 47619"/>
              <a:gd name="adj2" fmla="val 5089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20" name="Right Brace 19"/>
          <p:cNvSpPr/>
          <p:nvPr/>
        </p:nvSpPr>
        <p:spPr bwMode="auto">
          <a:xfrm rot="5400000">
            <a:off x="5943600" y="1295400"/>
            <a:ext cx="457200" cy="3657600"/>
          </a:xfrm>
          <a:prstGeom prst="rightBrace">
            <a:avLst>
              <a:gd name="adj1" fmla="val 47619"/>
              <a:gd name="adj2" fmla="val 5089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pitchFamily="4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Request1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400" y="3352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Request2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>
            <a:off x="113506" y="2324100"/>
            <a:ext cx="229394" cy="7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2133600" y="1524000"/>
            <a:ext cx="48768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“__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omp_collector_api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(void *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)”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msg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Content Placeholder 25"/>
          <p:cNvSpPr txBox="1">
            <a:spLocks/>
          </p:cNvSpPr>
          <p:nvPr/>
        </p:nvSpPr>
        <p:spPr bwMode="auto">
          <a:xfrm>
            <a:off x="0" y="4343400"/>
            <a:ext cx="3124200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+mn-lt"/>
                <a:ea typeface="+mn-ea"/>
              </a:rPr>
              <a:t>Request Examples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OMP_REQ_START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OMP_REQ_REGISTER</a:t>
            </a:r>
          </a:p>
          <a:p>
            <a:pPr marL="742950" marR="0" lvl="1" indent="-285750" algn="l" defTabSz="457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0" name="Content Placeholder 25"/>
          <p:cNvSpPr>
            <a:spLocks noGrp="1"/>
          </p:cNvSpPr>
          <p:nvPr>
            <p:ph sz="half" idx="2"/>
          </p:nvPr>
        </p:nvSpPr>
        <p:spPr>
          <a:xfrm>
            <a:off x="5943600" y="4343400"/>
            <a:ext cx="3200400" cy="1524000"/>
          </a:xfrm>
        </p:spPr>
        <p:txBody>
          <a:bodyPr/>
          <a:lstStyle/>
          <a:p>
            <a:r>
              <a:rPr lang="en-US" sz="2000" b="1" dirty="0" smtClean="0"/>
              <a:t>Response</a:t>
            </a:r>
          </a:p>
          <a:p>
            <a:pPr lvl="1"/>
            <a:r>
              <a:rPr lang="en-US" sz="1800" dirty="0" smtClean="0"/>
              <a:t>PRID and PRFP.</a:t>
            </a:r>
          </a:p>
          <a:p>
            <a:pPr lvl="1"/>
            <a:r>
              <a:rPr lang="en-US" sz="1800" dirty="0" smtClean="0"/>
              <a:t>Embedded in the MEM passed in REQ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3843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Typical usage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76400"/>
            <a:ext cx="4038600" cy="4114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Export LD_PRELOAD to point to tool.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The tool exports the initialization and finalization routines using __</a:t>
            </a:r>
            <a:r>
              <a:rPr lang="en-US" sz="1800" dirty="0" err="1" smtClean="0">
                <a:solidFill>
                  <a:schemeClr val="tx1"/>
                </a:solidFill>
              </a:rPr>
              <a:t>atribute</a:t>
            </a:r>
            <a:r>
              <a:rPr lang="en-US" sz="1800" dirty="0" smtClean="0">
                <a:solidFill>
                  <a:schemeClr val="tx1"/>
                </a:solidFill>
              </a:rPr>
              <a:t>__ GCC extension.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Tools checks if collector is present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Tools request collector for initialization.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Tools register thread events with callbacks to the OpenMP RTL.</a:t>
            </a:r>
          </a:p>
          <a:p>
            <a:pPr marL="514350" indent="-514350">
              <a:buNone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1676400"/>
            <a:ext cx="2428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OpenMP</a:t>
            </a:r>
            <a:r>
              <a:rPr lang="en-US" b="1" dirty="0" smtClean="0">
                <a:solidFill>
                  <a:schemeClr val="tx1"/>
                </a:solidFill>
              </a:rPr>
              <a:t> Application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with Collector API.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1752600"/>
            <a:ext cx="2129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Performance Tool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410200" y="2667000"/>
            <a:ext cx="2667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8800" y="2209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Is there a collector API?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5257800" y="3429000"/>
            <a:ext cx="2743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3600" y="3200400"/>
            <a:ext cx="946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Yes/No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410200" y="4038600"/>
            <a:ext cx="2667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15000" y="5105400"/>
            <a:ext cx="2108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Register Event(s)/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Callback(s)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9800" y="3733800"/>
            <a:ext cx="1467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Initialize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collector API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5257800" y="4648200"/>
            <a:ext cx="274320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2600" y="4572000"/>
            <a:ext cx="178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Success/Ready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334000" y="5410200"/>
            <a:ext cx="26670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5334000" y="6324600"/>
            <a:ext cx="26670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38800" y="5867400"/>
            <a:ext cx="2058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Event Notification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/Callback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3065423" y="4325979"/>
            <a:ext cx="4419599" cy="3484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6057900" y="4381503"/>
            <a:ext cx="4267200" cy="76197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Collecting </a:t>
            </a:r>
            <a:r>
              <a:rPr lang="en-US" sz="2400" dirty="0" err="1" smtClean="0"/>
              <a:t>OpenMP</a:t>
            </a:r>
            <a:r>
              <a:rPr lang="en-US" sz="2400" dirty="0" smtClean="0"/>
              <a:t> metrics and thread states.</a:t>
            </a:r>
          </a:p>
          <a:p>
            <a:r>
              <a:rPr lang="en-US" sz="2400" dirty="0" smtClean="0"/>
              <a:t>Collecting user call stack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16964</TotalTime>
  <Words>1027</Words>
  <PresentationFormat>On-screen Show (4:3)</PresentationFormat>
  <Paragraphs>258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Objective of collector interface</vt:lpstr>
      <vt:lpstr>Features of collector api</vt:lpstr>
      <vt:lpstr>Related work</vt:lpstr>
      <vt:lpstr>The basic interface</vt:lpstr>
      <vt:lpstr>Request and events and response</vt:lpstr>
      <vt:lpstr>Typical usage</vt:lpstr>
      <vt:lpstr>Simple tools</vt:lpstr>
      <vt:lpstr>OpenMP states and  metrics</vt:lpstr>
      <vt:lpstr>Advanced usage</vt:lpstr>
      <vt:lpstr>OpenMP Collector API with TAU</vt:lpstr>
      <vt:lpstr>Dynamic instrumentation using collector API</vt:lpstr>
      <vt:lpstr>Integration with PIN</vt:lpstr>
      <vt:lpstr>Implementation of collector interface in OpenUH</vt:lpstr>
      <vt:lpstr>Overhead and scalability</vt:lpstr>
      <vt:lpstr>Conclusion and future work</vt:lpstr>
      <vt:lpstr>References</vt:lpstr>
      <vt:lpstr>Slide 19</vt:lpstr>
      <vt:lpstr>Backup slides</vt:lpstr>
      <vt:lpstr>Collecting user callstack</vt:lpstr>
      <vt:lpstr>Implementation of collector interface in OpenUH</vt:lpstr>
      <vt:lpstr>Hardware counters and Collector interface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nanjegowda</dc:creator>
  <cp:lastModifiedBy>nanjegowda</cp:lastModifiedBy>
  <cp:revision>1213</cp:revision>
  <cp:lastPrinted>1601-01-01T00:00:00Z</cp:lastPrinted>
  <dcterms:created xsi:type="dcterms:W3CDTF">1601-01-01T00:00:00Z</dcterms:created>
  <dcterms:modified xsi:type="dcterms:W3CDTF">2009-09-24T15:21:31Z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