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8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5" autoAdjust="0"/>
  </p:normalViewPr>
  <p:slideViewPr>
    <p:cSldViewPr>
      <p:cViewPr varScale="1">
        <p:scale>
          <a:sx n="115" d="100"/>
          <a:sy n="115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8940-EE3A-4ECC-911F-1C32A4806714}" type="datetimeFigureOut">
              <a:rPr lang="en-US" smtClean="0"/>
              <a:pPr/>
              <a:t>9/10/2010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00ED-11AA-4140-A2ED-9A1454EF7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Micro-benchmark Suite for AMD 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Taylor</a:t>
            </a:r>
          </a:p>
          <a:p>
            <a:r>
              <a:rPr lang="en-US" dirty="0" err="1" smtClean="0"/>
              <a:t>Xiaoming</a:t>
            </a:r>
            <a:r>
              <a:rPr lang="en-US" dirty="0" smtClean="0"/>
              <a:t> 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ALU:Fetch</a:t>
            </a:r>
            <a:r>
              <a:rPr lang="en-US" sz="3200" dirty="0" smtClean="0"/>
              <a:t> 16 Inputs 64x1 Block Size – Samplers</a:t>
            </a:r>
            <a:endParaRPr lang="en-US" sz="3200" dirty="0"/>
          </a:p>
        </p:txBody>
      </p:sp>
      <p:pic>
        <p:nvPicPr>
          <p:cNvPr id="5" name="Content Placeholder 4" descr="alu_fetch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39199" cy="5486400"/>
          </a:xfr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743994" y="6247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Cache Hit Ratio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991100" y="30099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876800" y="32766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ALU:Fetch</a:t>
            </a:r>
            <a:r>
              <a:rPr lang="en-US" sz="3200" dirty="0" smtClean="0"/>
              <a:t> 16 Inputs 4x16 Block Size - Samplers</a:t>
            </a:r>
            <a:endParaRPr lang="en-US" sz="3200" dirty="0"/>
          </a:p>
        </p:txBody>
      </p:sp>
      <p:pic>
        <p:nvPicPr>
          <p:cNvPr id="4" name="Content Placeholder 3" descr="alu_fetch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102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248694" y="5295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648994" y="4799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ALU:Fetch</a:t>
            </a:r>
            <a:r>
              <a:rPr lang="en-US" dirty="0" smtClean="0"/>
              <a:t> 16 Inputs Global Read and Stream Write</a:t>
            </a:r>
            <a:endParaRPr lang="en-US" dirty="0"/>
          </a:p>
        </p:txBody>
      </p:sp>
      <p:pic>
        <p:nvPicPr>
          <p:cNvPr id="4" name="Content Placeholder 3" descr="globalin_str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686799" cy="5105400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4153694" y="4837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9436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ALU:Fetch</a:t>
            </a:r>
            <a:r>
              <a:rPr lang="en-US" dirty="0" smtClean="0"/>
              <a:t> 16 Inputs Global Read and Global Write</a:t>
            </a:r>
            <a:endParaRPr lang="en-US" dirty="0"/>
          </a:p>
        </p:txBody>
      </p:sp>
      <p:pic>
        <p:nvPicPr>
          <p:cNvPr id="4" name="Content Placeholder 3" descr="globalin_global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762999" cy="51054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191794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924300" y="3848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Input Latency – Texture Fetch 64x1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ALU Ops &lt; 4*Inputs</a:t>
            </a:r>
            <a:endParaRPr lang="en-US" sz="3200" dirty="0"/>
          </a:p>
        </p:txBody>
      </p:sp>
      <p:pic>
        <p:nvPicPr>
          <p:cNvPr id="4" name="Content Placeholder 3" descr="texfe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199" cy="51816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3430588"/>
            <a:ext cx="609600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in Cache Hit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362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increase can be effected by cache hit ratio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Input Latency – Global Read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global_r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839199" cy="5334000"/>
          </a:xfrm>
        </p:spPr>
      </p:pic>
      <p:sp>
        <p:nvSpPr>
          <p:cNvPr id="5" name="TextBox 4"/>
          <p:cNvSpPr txBox="1"/>
          <p:nvPr/>
        </p:nvSpPr>
        <p:spPr>
          <a:xfrm>
            <a:off x="5029200" y="403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reads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Latency – Streaming Store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stream_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534400" cy="5105400"/>
          </a:xfrm>
        </p:spPr>
      </p:pic>
      <p:sp>
        <p:nvSpPr>
          <p:cNvPr id="5" name="TextBox 4"/>
          <p:cNvSpPr txBox="1"/>
          <p:nvPr/>
        </p:nvSpPr>
        <p:spPr>
          <a:xfrm>
            <a:off x="2286000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writes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Latency – Global Write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global_wr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762999" cy="5181600"/>
          </a:xfrm>
        </p:spPr>
      </p:pic>
      <p:sp>
        <p:nvSpPr>
          <p:cNvPr id="5" name="TextBox 4"/>
          <p:cNvSpPr txBox="1"/>
          <p:nvPr/>
        </p:nvSpPr>
        <p:spPr>
          <a:xfrm>
            <a:off x="4343400" y="2362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writes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Size – Pixel </a:t>
            </a:r>
            <a:r>
              <a:rPr lang="en-US" dirty="0" err="1" smtClean="0"/>
              <a:t>Shader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ALU:Fetch</a:t>
            </a:r>
            <a:r>
              <a:rPr lang="en-US" dirty="0" smtClean="0"/>
              <a:t> = 10.0, Inputs =8</a:t>
            </a:r>
            <a:endParaRPr lang="en-US" dirty="0"/>
          </a:p>
        </p:txBody>
      </p:sp>
      <p:pic>
        <p:nvPicPr>
          <p:cNvPr id="4" name="Content Placeholder 3" descr="domain_pix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62999" cy="5105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Size – Compute </a:t>
            </a:r>
            <a:r>
              <a:rPr lang="en-US" dirty="0" err="1" smtClean="0"/>
              <a:t>Shader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ALU:Fetch</a:t>
            </a:r>
            <a:r>
              <a:rPr lang="en-US" dirty="0" smtClean="0"/>
              <a:t> = 10.0 , Inputs =8</a:t>
            </a:r>
            <a:endParaRPr lang="en-US" dirty="0"/>
          </a:p>
        </p:txBody>
      </p:sp>
      <p:pic>
        <p:nvPicPr>
          <p:cNvPr id="4" name="Content Placeholder 3" descr="domain_comp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199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understand behavior of major kernel characteristics</a:t>
            </a:r>
          </a:p>
          <a:p>
            <a:pPr lvl="1"/>
            <a:r>
              <a:rPr lang="en-US" dirty="0" err="1" smtClean="0"/>
              <a:t>ALU:Fetch</a:t>
            </a:r>
            <a:r>
              <a:rPr lang="en-US" dirty="0" smtClean="0"/>
              <a:t> Ratio</a:t>
            </a:r>
          </a:p>
          <a:p>
            <a:pPr lvl="1"/>
            <a:r>
              <a:rPr lang="en-US" dirty="0" smtClean="0"/>
              <a:t>Read Latency</a:t>
            </a:r>
          </a:p>
          <a:p>
            <a:pPr lvl="1"/>
            <a:r>
              <a:rPr lang="en-US" dirty="0" smtClean="0"/>
              <a:t>Write Latency</a:t>
            </a:r>
          </a:p>
          <a:p>
            <a:pPr lvl="1"/>
            <a:r>
              <a:rPr lang="en-US" dirty="0" smtClean="0"/>
              <a:t>Register Usage</a:t>
            </a:r>
          </a:p>
          <a:p>
            <a:pPr lvl="1"/>
            <a:r>
              <a:rPr lang="en-US" dirty="0" smtClean="0"/>
              <a:t>Domain Size</a:t>
            </a:r>
          </a:p>
          <a:p>
            <a:pPr lvl="1"/>
            <a:r>
              <a:rPr lang="en-US" dirty="0" smtClean="0"/>
              <a:t>Cache Effect</a:t>
            </a:r>
          </a:p>
          <a:p>
            <a:r>
              <a:rPr lang="en-US" dirty="0" smtClean="0"/>
              <a:t>Use micro-benchmarks as guidelines for general optimizations</a:t>
            </a:r>
          </a:p>
          <a:p>
            <a:r>
              <a:rPr lang="en-US" dirty="0" smtClean="0"/>
              <a:t>Little to no useful micro-benchmarks exist for AMD GPUs</a:t>
            </a:r>
          </a:p>
          <a:p>
            <a:r>
              <a:rPr lang="en-US" dirty="0" smtClean="0"/>
              <a:t>Look at multiple generations of AMD GPU (RV670, RV770, RV870)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Usage – 64x1 Block Size</a:t>
            </a:r>
            <a:endParaRPr lang="en-US" dirty="0"/>
          </a:p>
        </p:txBody>
      </p:sp>
      <p:pic>
        <p:nvPicPr>
          <p:cNvPr id="4" name="Content Placeholder 3" descr="reg_us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7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4114800" y="2895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Performance Improvement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Usage – 4x16 Block Size</a:t>
            </a:r>
            <a:endParaRPr lang="en-US" dirty="0"/>
          </a:p>
        </p:txBody>
      </p:sp>
      <p:pic>
        <p:nvPicPr>
          <p:cNvPr id="4" name="Content Placeholder 3" descr="reg_usag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799" cy="5410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267200" y="2971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Thrashing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</a:t>
            </a:r>
            <a:r>
              <a:rPr lang="en-US" dirty="0" err="1" smtClean="0"/>
              <a:t>ALU:Fetch</a:t>
            </a:r>
            <a:r>
              <a:rPr lang="en-US" dirty="0" smtClean="0"/>
              <a:t> 64x1</a:t>
            </a:r>
            <a:endParaRPr lang="en-US" dirty="0"/>
          </a:p>
        </p:txBody>
      </p:sp>
      <p:pic>
        <p:nvPicPr>
          <p:cNvPr id="4" name="Content Placeholder 3" descr="cache_alucomp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4343400" y="3048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impact in performance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000500" y="33909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</a:t>
            </a:r>
            <a:r>
              <a:rPr lang="en-US" dirty="0" err="1" smtClean="0"/>
              <a:t>ALU:Fetch</a:t>
            </a:r>
            <a:r>
              <a:rPr lang="en-US" dirty="0" smtClean="0"/>
              <a:t> 4x16</a:t>
            </a:r>
            <a:endParaRPr lang="en-US" dirty="0"/>
          </a:p>
        </p:txBody>
      </p:sp>
      <p:pic>
        <p:nvPicPr>
          <p:cNvPr id="4" name="Content Placeholder 3" descr="alu_comput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86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411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Hit Ratio not effected much by number of ALU operations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Register Usage 64x1</a:t>
            </a:r>
            <a:endParaRPr lang="en-US" dirty="0"/>
          </a:p>
        </p:txBody>
      </p:sp>
      <p:pic>
        <p:nvPicPr>
          <p:cNvPr id="6" name="Content Placeholder 5" descr="cache_reg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799" cy="5334000"/>
          </a:xfrm>
        </p:spPr>
      </p:pic>
      <p:sp>
        <p:nvSpPr>
          <p:cNvPr id="4" name="TextBox 3"/>
          <p:cNvSpPr txBox="1"/>
          <p:nvPr/>
        </p:nvSpPr>
        <p:spPr>
          <a:xfrm>
            <a:off x="5181600" y="3505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many </a:t>
            </a:r>
            <a:r>
              <a:rPr lang="en-US" dirty="0" err="1" smtClean="0"/>
              <a:t>wavefronts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449094" y="4077494"/>
            <a:ext cx="6088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191000" y="38100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114800" y="38100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Register Usage 4x16</a:t>
            </a:r>
            <a:endParaRPr lang="en-US" dirty="0"/>
          </a:p>
        </p:txBody>
      </p:sp>
      <p:pic>
        <p:nvPicPr>
          <p:cNvPr id="4" name="Content Placeholder 3" descr="cache_regus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762999" cy="53340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48006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Thrashing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Attempt to understand behavior based on program characteristics, not specific algorithm</a:t>
            </a:r>
          </a:p>
          <a:p>
            <a:pPr lvl="2"/>
            <a:r>
              <a:rPr lang="en-US" dirty="0" smtClean="0"/>
              <a:t>Gives guidelines for more general optimizations</a:t>
            </a:r>
          </a:p>
          <a:p>
            <a:pPr lvl="1"/>
            <a:r>
              <a:rPr lang="en-US" dirty="0" smtClean="0"/>
              <a:t>Look at major kernel characteristics</a:t>
            </a:r>
          </a:p>
          <a:p>
            <a:pPr lvl="2"/>
            <a:r>
              <a:rPr lang="en-US" dirty="0" smtClean="0"/>
              <a:t>Some features maybe driver/compiler limited and not necessarily hardware limited</a:t>
            </a:r>
          </a:p>
          <a:p>
            <a:pPr lvl="3"/>
            <a:r>
              <a:rPr lang="en-US" dirty="0" smtClean="0"/>
              <a:t>Can vary somewhat among versions from driver to driver or compiler to compiler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More details such as Local Data Store, Block Size and </a:t>
            </a:r>
            <a:r>
              <a:rPr lang="en-US" dirty="0" err="1" smtClean="0"/>
              <a:t>Wavefronts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Analyze more configurations</a:t>
            </a:r>
          </a:p>
          <a:p>
            <a:pPr lvl="1"/>
            <a:r>
              <a:rPr lang="en-US" dirty="0" smtClean="0"/>
              <a:t>Build predictable micro-benchmarks for higher level language (ex. </a:t>
            </a:r>
            <a:r>
              <a:rPr lang="en-US" dirty="0" err="1" smtClean="0"/>
              <a:t>OpenCL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Continue to update behavior with current drivers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AMD GPU:</a:t>
            </a:r>
          </a:p>
          <a:p>
            <a:pPr lvl="1"/>
            <a:r>
              <a:rPr lang="en-US" dirty="0" smtClean="0"/>
              <a:t>Scalable SIMD (Compute) Engines:</a:t>
            </a:r>
          </a:p>
          <a:p>
            <a:pPr lvl="2"/>
            <a:r>
              <a:rPr lang="en-US" dirty="0" smtClean="0"/>
              <a:t>Thread processors per SIMD engine </a:t>
            </a:r>
          </a:p>
          <a:p>
            <a:pPr lvl="3"/>
            <a:r>
              <a:rPr lang="en-US" dirty="0" smtClean="0"/>
              <a:t>RV770 and RV870 =&gt; 16 TPs/SIMD engine</a:t>
            </a:r>
          </a:p>
          <a:p>
            <a:pPr lvl="3"/>
            <a:r>
              <a:rPr lang="en-US" dirty="0" smtClean="0"/>
              <a:t>5-wide VLIW processors (compute cores)</a:t>
            </a:r>
            <a:endParaRPr lang="en-US" dirty="0"/>
          </a:p>
          <a:p>
            <a:pPr lvl="1"/>
            <a:r>
              <a:rPr lang="en-US" dirty="0" smtClean="0"/>
              <a:t>Threads run in </a:t>
            </a:r>
            <a:r>
              <a:rPr lang="en-US" dirty="0" err="1" smtClean="0"/>
              <a:t>Wavefronts</a:t>
            </a:r>
            <a:endParaRPr lang="en-US" dirty="0" smtClean="0"/>
          </a:p>
          <a:p>
            <a:pPr lvl="2"/>
            <a:r>
              <a:rPr lang="en-US" dirty="0" smtClean="0"/>
              <a:t>Multiple threads per </a:t>
            </a:r>
            <a:r>
              <a:rPr lang="en-US" dirty="0" err="1"/>
              <a:t>W</a:t>
            </a:r>
            <a:r>
              <a:rPr lang="en-US" dirty="0" err="1" smtClean="0"/>
              <a:t>avefront</a:t>
            </a:r>
            <a:r>
              <a:rPr lang="en-US" dirty="0" smtClean="0"/>
              <a:t> depending on architecture</a:t>
            </a:r>
          </a:p>
          <a:p>
            <a:pPr lvl="3"/>
            <a:r>
              <a:rPr lang="en-US" dirty="0" smtClean="0"/>
              <a:t>RV770 and RV870 =&gt; 64 Threads/</a:t>
            </a:r>
            <a:r>
              <a:rPr lang="en-US" dirty="0" err="1" smtClean="0"/>
              <a:t>Wavefront</a:t>
            </a:r>
            <a:endParaRPr lang="en-US" dirty="0" smtClean="0"/>
          </a:p>
          <a:p>
            <a:pPr lvl="2"/>
            <a:r>
              <a:rPr lang="en-US" dirty="0" smtClean="0"/>
              <a:t>Threads organized into quads per thread processor</a:t>
            </a:r>
          </a:p>
          <a:p>
            <a:pPr lvl="2"/>
            <a:r>
              <a:rPr lang="en-US" dirty="0" smtClean="0"/>
              <a:t>Two </a:t>
            </a:r>
            <a:r>
              <a:rPr lang="en-US" dirty="0" err="1" smtClean="0"/>
              <a:t>Wavefront</a:t>
            </a:r>
            <a:r>
              <a:rPr lang="en-US" dirty="0" smtClean="0"/>
              <a:t> slots/SIMD engine (odd and even)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GPU Arch. Overview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1143000"/>
          <a:ext cx="3633224" cy="4702075"/>
        </p:xfrm>
        <a:graphic>
          <a:graphicData uri="http://schemas.openxmlformats.org/presentationml/2006/ole">
            <p:oleObj spid="_x0000_s1026" name="Acrobat Document" r:id="rId3" imgW="5830114" imgH="7542857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1219200"/>
          <a:ext cx="3563937" cy="4612405"/>
        </p:xfrm>
        <a:graphic>
          <a:graphicData uri="http://schemas.openxmlformats.org/presentationml/2006/ole">
            <p:oleObj spid="_x0000_s1027" name="Acrobat Document" r:id="rId4" imgW="5830114" imgH="7542857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601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Thread Organization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01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Hardware Overview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00 TEX: ADDR(128) CNT(8) VALID_PIX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0  SAMPLE R1, R0.xyxx, t0, s0  UNNORM(XYZW)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1  SAMPLE R2, R0.xyxx, t1, s0  UNNORM(XYZW)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2  SAMPLE R3, R0.xyxx, t2, s0  UNNORM(XYZW)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01 ALU: ADDR(32) CNT(88)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	8  x: ADD         ____,  R1.w,  R2.w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	   y: ADD         ____,  R1.z,  R2.z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z: ADD         ____,  R1.y,  R2.y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w: ADD         ____,  R1.x,  R2.x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	9  x: ADD         ____,  R3.w,  PV1.x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	   y: ADD         ____,  R3.z,  PV1.y      		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	   z: ADD         ____,  R3.y,  PV1.z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	   w: ADD         ____,  R3.x,  PV1.w           </a:t>
            </a:r>
          </a:p>
          <a:p>
            <a:pPr>
              <a:buNone/>
            </a:pPr>
            <a:r>
              <a:rPr lang="fr-FR" dirty="0" smtClean="0">
                <a:solidFill>
                  <a:schemeClr val="accent6"/>
                </a:solidFill>
              </a:rPr>
              <a:t>       14  x: ADD         T1.x,  T0.w,  PV2.x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	   y: ADD         T1.y,  T0.z,  PV2.y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     	   z: ADD         T1.z,  T0.y,  PV2.z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           w: ADD         T1.w,  T0.x,  PV2.w      </a:t>
            </a:r>
          </a:p>
          <a:p>
            <a:pPr>
              <a:buNone/>
            </a:pPr>
            <a:r>
              <a:rPr lang="en-US" dirty="0" smtClean="0"/>
              <a:t>02 EXP_DONE: PIX0, R0</a:t>
            </a:r>
          </a:p>
          <a:p>
            <a:pPr>
              <a:buNone/>
            </a:pPr>
            <a:r>
              <a:rPr lang="en-US" dirty="0" smtClean="0"/>
              <a:t>END_OF_PROGRAM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Fetch Clause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ALU Clause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CAL/IL (Compute Abstraction Layer/Intermediate Language)</a:t>
            </a:r>
          </a:p>
          <a:p>
            <a:pPr lvl="1"/>
            <a:r>
              <a:rPr lang="en-US" dirty="0" smtClean="0"/>
              <a:t>CAL: API interface to GPU</a:t>
            </a:r>
          </a:p>
          <a:p>
            <a:pPr lvl="1"/>
            <a:r>
              <a:rPr lang="en-US" dirty="0" smtClean="0"/>
              <a:t>IL: Intermediate Language</a:t>
            </a:r>
          </a:p>
          <a:p>
            <a:pPr lvl="2"/>
            <a:r>
              <a:rPr lang="en-US" dirty="0" smtClean="0"/>
              <a:t>Virtual registers</a:t>
            </a:r>
          </a:p>
          <a:p>
            <a:pPr lvl="1"/>
            <a:r>
              <a:rPr lang="en-US" dirty="0" smtClean="0"/>
              <a:t>Low level programmable GPGPU solution for AMD GPUs</a:t>
            </a:r>
          </a:p>
          <a:p>
            <a:pPr lvl="1"/>
            <a:r>
              <a:rPr lang="en-US" dirty="0" smtClean="0"/>
              <a:t>Greater control of CAL compiler produced ISA</a:t>
            </a:r>
          </a:p>
          <a:p>
            <a:pPr lvl="1"/>
            <a:r>
              <a:rPr lang="en-US" dirty="0" smtClean="0"/>
              <a:t>Greater control of register usage</a:t>
            </a:r>
          </a:p>
          <a:p>
            <a:r>
              <a:rPr lang="en-US" dirty="0" smtClean="0"/>
              <a:t>Each benchmark uses the same pattern of operations (register usage differs slightly)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 - Generic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/>
              <a:t>Reg0 = Input0 + Input1</a:t>
            </a:r>
            <a:endParaRPr lang="pt-BR" sz="1800" dirty="0"/>
          </a:p>
          <a:p>
            <a:pPr>
              <a:buNone/>
            </a:pPr>
            <a:r>
              <a:rPr lang="en-US" sz="1800" dirty="0" smtClean="0"/>
              <a:t>While (INPUTS)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Reg</a:t>
            </a:r>
            <a:r>
              <a:rPr lang="en-US" sz="1800" dirty="0" smtClean="0"/>
              <a:t>[] = </a:t>
            </a:r>
            <a:r>
              <a:rPr lang="en-US" sz="1800" dirty="0" err="1" smtClean="0"/>
              <a:t>Reg</a:t>
            </a:r>
            <a:r>
              <a:rPr lang="en-US" sz="1800" dirty="0" smtClean="0"/>
              <a:t>[-1] + Input[]</a:t>
            </a:r>
            <a:endParaRPr lang="en-US" sz="1800" dirty="0"/>
          </a:p>
          <a:p>
            <a:pPr>
              <a:buNone/>
            </a:pPr>
            <a:r>
              <a:rPr lang="pt-BR" sz="1800" dirty="0" smtClean="0"/>
              <a:t>While (ALU_OPS)</a:t>
            </a:r>
            <a:endParaRPr lang="pt-BR" sz="1800" dirty="0"/>
          </a:p>
          <a:p>
            <a:pPr>
              <a:buNone/>
            </a:pPr>
            <a:r>
              <a:rPr lang="pt-BR" sz="1800" dirty="0" smtClean="0"/>
              <a:t>	Reg[] = Reg[-1] + Reg[-2]</a:t>
            </a:r>
            <a:endParaRPr lang="pt-BR" sz="1800" dirty="0"/>
          </a:p>
          <a:p>
            <a:pPr>
              <a:buNone/>
            </a:pPr>
            <a:r>
              <a:rPr lang="pt-BR" sz="1800" dirty="0" smtClean="0"/>
              <a:t>Output =Reg[];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5240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 = Input1 + Input2;</a:t>
            </a:r>
          </a:p>
          <a:p>
            <a:r>
              <a:rPr lang="en-US" dirty="0" smtClean="0"/>
              <a:t>R2 = R1 + Input3;</a:t>
            </a:r>
          </a:p>
          <a:p>
            <a:r>
              <a:rPr lang="en-US" dirty="0" smtClean="0"/>
              <a:t>R3 = R2 + Input4;</a:t>
            </a:r>
          </a:p>
          <a:p>
            <a:r>
              <a:rPr lang="en-US" dirty="0" smtClean="0"/>
              <a:t>R4 = R3 + R2;</a:t>
            </a:r>
          </a:p>
          <a:p>
            <a:r>
              <a:rPr lang="en-US" dirty="0" smtClean="0"/>
              <a:t>R5 = R4 + R5;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R15 = R14 + R13;</a:t>
            </a:r>
          </a:p>
          <a:p>
            <a:r>
              <a:rPr lang="en-US" dirty="0" smtClean="0"/>
              <a:t>Output1 = R15 + R14;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3048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 Generation – Register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Sample(32)</a:t>
            </a:r>
          </a:p>
          <a:p>
            <a:pPr>
              <a:buNone/>
            </a:pPr>
            <a:r>
              <a:rPr lang="en-US" sz="1800" dirty="0"/>
              <a:t>ALU_OPs Clause (use first 32 sampled)</a:t>
            </a:r>
          </a:p>
          <a:p>
            <a:pPr>
              <a:buNone/>
            </a:pPr>
            <a:r>
              <a:rPr lang="en-US" sz="1800" dirty="0"/>
              <a:t>Sample(8)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 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 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Output</a:t>
            </a:r>
            <a:r>
              <a:rPr lang="en-US" sz="1600" dirty="0"/>
              <a:t>	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Sample(64)</a:t>
            </a:r>
          </a:p>
          <a:p>
            <a:r>
              <a:rPr lang="en-US" sz="2000" dirty="0"/>
              <a:t>ALU_OPs Clause (use first 32 sampled)</a:t>
            </a:r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Usage 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63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Clause Layout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ALU:Fetch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“Ideal” </a:t>
            </a:r>
            <a:r>
              <a:rPr lang="en-US" dirty="0" err="1" smtClean="0"/>
              <a:t>ALU:Fetch</a:t>
            </a:r>
            <a:r>
              <a:rPr lang="en-US" dirty="0" smtClean="0"/>
              <a:t> Ratio is 1.00</a:t>
            </a:r>
          </a:p>
          <a:p>
            <a:pPr lvl="1"/>
            <a:r>
              <a:rPr lang="en-US" dirty="0" smtClean="0"/>
              <a:t>1.00 means perfect balance of ALU and Fetch Units</a:t>
            </a:r>
          </a:p>
          <a:p>
            <a:pPr lvl="2"/>
            <a:r>
              <a:rPr lang="en-US" dirty="0" smtClean="0"/>
              <a:t>Ideal GPU utilization includes full use of BOTH the ALU units and the Memory (Fetch) units</a:t>
            </a:r>
          </a:p>
          <a:p>
            <a:pPr lvl="1"/>
            <a:r>
              <a:rPr lang="en-US" dirty="0" smtClean="0"/>
              <a:t>Reported </a:t>
            </a:r>
            <a:r>
              <a:rPr lang="en-US" dirty="0" err="1" smtClean="0"/>
              <a:t>ALU:Fetch</a:t>
            </a:r>
            <a:r>
              <a:rPr lang="en-US" dirty="0" smtClean="0"/>
              <a:t> ratio of 1.0 is not always optimal utilization</a:t>
            </a:r>
          </a:p>
          <a:p>
            <a:pPr lvl="2"/>
            <a:r>
              <a:rPr lang="en-US" dirty="0" smtClean="0"/>
              <a:t>Depends on memory access types and patterns, cache hit ratio, register usage, latency hiding... among other things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675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Acrobat Document</vt:lpstr>
      <vt:lpstr>A Micro-benchmark Suite for AMD GPUs</vt:lpstr>
      <vt:lpstr>Motivation</vt:lpstr>
      <vt:lpstr>Hardware Background</vt:lpstr>
      <vt:lpstr>AMD GPU Arch. Overview</vt:lpstr>
      <vt:lpstr>Software Overview</vt:lpstr>
      <vt:lpstr>Code Generation</vt:lpstr>
      <vt:lpstr>Code Generation - Generic</vt:lpstr>
      <vt:lpstr>Clause Generation – Register Usage</vt:lpstr>
      <vt:lpstr>ALU:Fetch Ratio</vt:lpstr>
      <vt:lpstr>ALU:Fetch 16 Inputs 64x1 Block Size – Samplers</vt:lpstr>
      <vt:lpstr>ALU:Fetch 16 Inputs 4x16 Block Size - Samplers</vt:lpstr>
      <vt:lpstr>ALU:Fetch 16 Inputs Global Read and Stream Write</vt:lpstr>
      <vt:lpstr>ALU:Fetch 16 Inputs Global Read and Global Write</vt:lpstr>
      <vt:lpstr>Input Latency – Texture Fetch 64x1 ALU Ops &lt; 4*Inputs</vt:lpstr>
      <vt:lpstr>Input Latency – Global Read  ALU Ops &lt; 4*Inputs</vt:lpstr>
      <vt:lpstr>Write Latency – Streaming Store  ALU Ops &lt; 4*Inputs</vt:lpstr>
      <vt:lpstr>Write Latency – Global Write  ALU Ops &lt; 4*Inputs</vt:lpstr>
      <vt:lpstr>Domain Size – Pixel Shader ALU:Fetch = 10.0, Inputs =8</vt:lpstr>
      <vt:lpstr>Domain Size – Compute Shader  ALU:Fetch = 10.0 , Inputs =8</vt:lpstr>
      <vt:lpstr>Register Usage – 64x1 Block Size</vt:lpstr>
      <vt:lpstr>Register Usage – 4x16 Block Size</vt:lpstr>
      <vt:lpstr>Cache Use – ALU:Fetch 64x1</vt:lpstr>
      <vt:lpstr>Cache Use – ALU:Fetch 4x16</vt:lpstr>
      <vt:lpstr>Cache Use – Register Usage 64x1</vt:lpstr>
      <vt:lpstr>Cache Use – Register Usage 4x16</vt:lpstr>
      <vt:lpstr>Conclusion/Future Work</vt:lpstr>
    </vt:vector>
  </TitlesOfParts>
  <Company>Dupont323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Micro-benchmark Suite for AMD GPUs</dc:title>
  <dc:creator>AMD_ATI</dc:creator>
  <cp:lastModifiedBy>AMD_ATI</cp:lastModifiedBy>
  <cp:revision>35</cp:revision>
  <dcterms:created xsi:type="dcterms:W3CDTF">2010-09-08T18:59:27Z</dcterms:created>
  <dcterms:modified xsi:type="dcterms:W3CDTF">2010-09-10T19:25:41Z</dcterms:modified>
</cp:coreProperties>
</file>