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6"/>
  </p:notesMasterIdLst>
  <p:sldIdLst>
    <p:sldId id="256" r:id="rId2"/>
    <p:sldId id="304" r:id="rId3"/>
    <p:sldId id="291" r:id="rId4"/>
    <p:sldId id="285" r:id="rId5"/>
    <p:sldId id="258" r:id="rId6"/>
    <p:sldId id="286" r:id="rId7"/>
    <p:sldId id="288" r:id="rId8"/>
    <p:sldId id="29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94" r:id="rId17"/>
    <p:sldId id="296" r:id="rId18"/>
    <p:sldId id="301" r:id="rId19"/>
    <p:sldId id="302" r:id="rId20"/>
    <p:sldId id="303" r:id="rId21"/>
    <p:sldId id="300" r:id="rId22"/>
    <p:sldId id="276" r:id="rId23"/>
    <p:sldId id="277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B38"/>
    <a:srgbClr val="FFC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06" autoAdjust="0"/>
  </p:normalViewPr>
  <p:slideViewPr>
    <p:cSldViewPr snapToGrid="0" snapToObjects="1">
      <p:cViewPr varScale="1">
        <p:scale>
          <a:sx n="77" d="100"/>
          <a:sy n="77" d="100"/>
        </p:scale>
        <p:origin x="-12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52E5C-EB1C-AD44-A741-EA66C77D000F}" type="datetimeFigureOut">
              <a:rPr lang="en-US" smtClean="0"/>
              <a:t>9/13/11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1F51C-99AA-BB4F-97D8-AF1087FC3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4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1F51C-99AA-BB4F-97D8-AF1087FC3A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1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such interval is treated as file interval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1F51C-99AA-BB4F-97D8-AF1087FC3A0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05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 functionality to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1F51C-99AA-BB4F-97D8-AF1087FC3A0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79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work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1F51C-99AA-BB4F-97D8-AF1087FC3A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816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Deal specifically with this 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1F51C-99AA-BB4F-97D8-AF1087FC3A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529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Atomic</a:t>
            </a:r>
            <a:r>
              <a:rPr lang="en-US" baseline="0" dirty="0" smtClean="0"/>
              <a:t> mode; Forthcoming publications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1F51C-99AA-BB4F-97D8-AF1087FC3A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19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Very valuable information.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1F51C-99AA-BB4F-97D8-AF1087FC3A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05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Very simple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1F51C-99AA-BB4F-97D8-AF1087FC3A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74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 data is on process that needs it. To get back to linear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1F51C-99AA-BB4F-97D8-AF1087FC3A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62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the extent possible</a:t>
            </a:r>
            <a:r>
              <a:rPr lang="en-US" dirty="0" smtClean="0"/>
              <a:t>. Each non-contiguous</a:t>
            </a:r>
            <a:r>
              <a:rPr lang="en-US" baseline="0" dirty="0" smtClean="0"/>
              <a:t> file region is an interval. Collection of intervals per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1F51C-99AA-BB4F-97D8-AF1087FC3A0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45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complex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1F51C-99AA-BB4F-97D8-AF1087FC3A0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September 13,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September 13,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September 13,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September 13,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September 13,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September 13,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September 13,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September 13,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September 13,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September 13,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September 13,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 smtClean="0"/>
              <a:t>This is a test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September 13,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Phillip Dickens, Department of Computer Science, University of Maine.</a:t>
            </a:r>
          </a:p>
          <a:p>
            <a:endParaRPr lang="en-US" dirty="0" smtClean="0"/>
          </a:p>
          <a:p>
            <a:r>
              <a:rPr lang="en-US" dirty="0" smtClean="0"/>
              <a:t>In collaboration with Jeremy Logan, Postdoctoral Research Associate, ORNL.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cap="none" dirty="0" smtClean="0">
                <a:latin typeface="+mn-lt"/>
                <a:cs typeface="Apple Chancery"/>
              </a:rPr>
              <a:t>Improving the Performance of MPI Parallel I/O</a:t>
            </a:r>
            <a:endParaRPr lang="en-US" sz="4000" cap="none" dirty="0">
              <a:latin typeface="+mn-lt"/>
              <a:cs typeface="Apple Chancery"/>
            </a:endParaRPr>
          </a:p>
        </p:txBody>
      </p:sp>
    </p:spTree>
    <p:extLst>
      <p:ext uri="{BB962C8B-B14F-4D97-AF65-F5344CB8AC3E}">
        <p14:creationId xmlns:p14="http://schemas.microsoft.com/office/powerpoint/2010/main" val="3723610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Interval-Based File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 task is to create a file data format that reflects the way data is accessed by application.</a:t>
            </a:r>
          </a:p>
          <a:p>
            <a:r>
              <a:rPr lang="en-US" dirty="0" smtClean="0"/>
              <a:t>MPI-IO provides file view mechanism that describes relationship between how processes will access their data and how data laid out on disk.</a:t>
            </a:r>
          </a:p>
          <a:p>
            <a:r>
              <a:rPr lang="en-US" dirty="0" smtClean="0"/>
              <a:t>Use aggregate information from file views to:</a:t>
            </a:r>
          </a:p>
          <a:p>
            <a:pPr lvl="1"/>
            <a:r>
              <a:rPr lang="en-US" dirty="0" smtClean="0"/>
              <a:t>Intelligently place data on processes</a:t>
            </a:r>
          </a:p>
          <a:p>
            <a:pPr lvl="1"/>
            <a:r>
              <a:rPr lang="en-US" dirty="0" smtClean="0"/>
              <a:t>Store such data on disk as stored on processes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0504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File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views provide information about file access patterns.</a:t>
            </a:r>
          </a:p>
          <a:p>
            <a:r>
              <a:rPr lang="en-US" dirty="0" smtClean="0"/>
              <a:t>Maps regions of a file in which will be active, and how that data is laid out on disk. </a:t>
            </a:r>
          </a:p>
          <a:p>
            <a:r>
              <a:rPr lang="en-US" dirty="0" smtClean="0"/>
              <a:t>A process cannot “see” any file regions that are not declared in their file view. </a:t>
            </a:r>
          </a:p>
          <a:p>
            <a:r>
              <a:rPr lang="en-US" dirty="0" smtClean="0"/>
              <a:t>Essentially maps a (perhaps) a contiguous window on (perhaps) non-contiguous file regions in which it will operate.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056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" y="523875"/>
            <a:ext cx="6651625" cy="49887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08376" y="5512594"/>
            <a:ext cx="168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MPI File View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57688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1619250" y="1697593"/>
            <a:ext cx="5791200" cy="699532"/>
            <a:chOff x="1619250" y="1697593"/>
            <a:chExt cx="5791200" cy="699532"/>
          </a:xfrm>
        </p:grpSpPr>
        <p:grpSp>
          <p:nvGrpSpPr>
            <p:cNvPr id="4" name="Group 3"/>
            <p:cNvGrpSpPr/>
            <p:nvPr/>
          </p:nvGrpSpPr>
          <p:grpSpPr>
            <a:xfrm>
              <a:off x="1619250" y="1730375"/>
              <a:ext cx="730250" cy="666750"/>
              <a:chOff x="1619250" y="1730375"/>
              <a:chExt cx="730250" cy="66675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solidFill>
                <a:srgbClr val="3366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P0</a:t>
                </a:r>
                <a:endParaRPr lang="en-US" dirty="0"/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3060700" y="1727795"/>
              <a:ext cx="730250" cy="666750"/>
              <a:chOff x="1619250" y="1730375"/>
              <a:chExt cx="730250" cy="66675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solidFill>
                <a:srgbClr val="3366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P0</a:t>
                </a:r>
                <a:endParaRPr lang="en-US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5981700" y="1697593"/>
              <a:ext cx="730250" cy="666750"/>
              <a:chOff x="1619250" y="1730375"/>
              <a:chExt cx="730250" cy="66675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solidFill>
                <a:srgbClr val="3366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P0</a:t>
                </a:r>
                <a:endParaRPr lang="en-US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362200" y="1727795"/>
              <a:ext cx="730250" cy="666750"/>
              <a:chOff x="1619250" y="1730375"/>
              <a:chExt cx="730250" cy="666750"/>
            </a:xfrm>
            <a:noFill/>
          </p:grpSpPr>
          <p:sp>
            <p:nvSpPr>
              <p:cNvPr id="12" name="Rectangle 11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790950" y="1730375"/>
              <a:ext cx="730250" cy="666750"/>
              <a:chOff x="1619250" y="1730375"/>
              <a:chExt cx="730250" cy="666750"/>
            </a:xfrm>
            <a:noFill/>
          </p:grpSpPr>
          <p:sp>
            <p:nvSpPr>
              <p:cNvPr id="15" name="Rectangle 14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521200" y="1730375"/>
              <a:ext cx="730250" cy="666750"/>
              <a:chOff x="1619250" y="1730375"/>
              <a:chExt cx="730250" cy="66675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solidFill>
                <a:srgbClr val="3366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P0</a:t>
                </a:r>
                <a:endParaRPr lang="en-US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6680200" y="1730375"/>
              <a:ext cx="730250" cy="666750"/>
              <a:chOff x="1619250" y="1730375"/>
              <a:chExt cx="730250" cy="666750"/>
            </a:xfrm>
            <a:noFill/>
          </p:grpSpPr>
          <p:sp>
            <p:nvSpPr>
              <p:cNvPr id="21" name="Rectangle 20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5251450" y="1727795"/>
              <a:ext cx="730250" cy="666750"/>
              <a:chOff x="1619250" y="1730375"/>
              <a:chExt cx="730250" cy="666750"/>
            </a:xfrm>
            <a:noFill/>
          </p:grpSpPr>
          <p:sp>
            <p:nvSpPr>
              <p:cNvPr id="24" name="Rectangle 23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1571625" y="2716331"/>
            <a:ext cx="5835650" cy="679529"/>
            <a:chOff x="1587500" y="3700581"/>
            <a:chExt cx="5835650" cy="679529"/>
          </a:xfrm>
        </p:grpSpPr>
        <p:grpSp>
          <p:nvGrpSpPr>
            <p:cNvPr id="26" name="Group 25"/>
            <p:cNvGrpSpPr/>
            <p:nvPr/>
          </p:nvGrpSpPr>
          <p:grpSpPr>
            <a:xfrm>
              <a:off x="2330450" y="3708400"/>
              <a:ext cx="730250" cy="666750"/>
              <a:chOff x="1619250" y="1730375"/>
              <a:chExt cx="730250" cy="666750"/>
            </a:xfrm>
            <a:solidFill>
              <a:srgbClr val="FFC930"/>
            </a:solidFill>
          </p:grpSpPr>
          <p:sp>
            <p:nvSpPr>
              <p:cNvPr id="27" name="Rectangle 26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P1</a:t>
                </a:r>
                <a:endParaRPr lang="en-US" dirty="0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3028950" y="3700581"/>
              <a:ext cx="730250" cy="666750"/>
              <a:chOff x="1619250" y="1730375"/>
              <a:chExt cx="730250" cy="666750"/>
            </a:xfrm>
            <a:noFill/>
          </p:grpSpPr>
          <p:sp>
            <p:nvSpPr>
              <p:cNvPr id="30" name="Rectangle 29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1587500" y="3700581"/>
              <a:ext cx="730250" cy="666750"/>
              <a:chOff x="1619250" y="1730375"/>
              <a:chExt cx="730250" cy="666750"/>
            </a:xfrm>
            <a:noFill/>
          </p:grpSpPr>
          <p:sp>
            <p:nvSpPr>
              <p:cNvPr id="36" name="Rectangle 35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5934075" y="3713360"/>
              <a:ext cx="730250" cy="666750"/>
              <a:chOff x="1619250" y="1730375"/>
              <a:chExt cx="730250" cy="666750"/>
            </a:xfrm>
            <a:noFill/>
          </p:grpSpPr>
          <p:sp>
            <p:nvSpPr>
              <p:cNvPr id="39" name="Rectangle 38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5235575" y="3700581"/>
              <a:ext cx="730250" cy="666750"/>
              <a:chOff x="1619250" y="1730375"/>
              <a:chExt cx="730250" cy="666750"/>
            </a:xfrm>
            <a:solidFill>
              <a:srgbClr val="FFC930"/>
            </a:solidFill>
          </p:grpSpPr>
          <p:sp>
            <p:nvSpPr>
              <p:cNvPr id="42" name="Rectangle 41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P1</a:t>
                </a:r>
                <a:endParaRPr lang="en-US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6692900" y="3700581"/>
              <a:ext cx="730250" cy="666750"/>
              <a:chOff x="1619250" y="1730375"/>
              <a:chExt cx="730250" cy="666750"/>
            </a:xfrm>
            <a:solidFill>
              <a:srgbClr val="FFC930"/>
            </a:solidFill>
          </p:grpSpPr>
          <p:sp>
            <p:nvSpPr>
              <p:cNvPr id="45" name="Rectangle 44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P1</a:t>
                </a:r>
                <a:endParaRPr lang="en-US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3790950" y="3700581"/>
              <a:ext cx="730250" cy="666750"/>
              <a:chOff x="1619250" y="1730375"/>
              <a:chExt cx="730250" cy="666750"/>
            </a:xfrm>
            <a:solidFill>
              <a:srgbClr val="FFC930"/>
            </a:solidFill>
          </p:grpSpPr>
          <p:sp>
            <p:nvSpPr>
              <p:cNvPr id="48" name="Rectangle 47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P1</a:t>
                </a:r>
                <a:endParaRPr lang="en-US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4521200" y="3708400"/>
              <a:ext cx="730250" cy="666750"/>
              <a:chOff x="1619250" y="1730375"/>
              <a:chExt cx="730250" cy="666750"/>
            </a:xfrm>
            <a:noFill/>
          </p:grpSpPr>
          <p:sp>
            <p:nvSpPr>
              <p:cNvPr id="51" name="Rectangle 50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grp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55" name="TextBox 54"/>
          <p:cNvSpPr txBox="1"/>
          <p:nvPr/>
        </p:nvSpPr>
        <p:spPr>
          <a:xfrm>
            <a:off x="1571625" y="3921125"/>
            <a:ext cx="5838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Option 1: Each application can perform 4 separate I/O 	operations separated by a seek.</a:t>
            </a:r>
          </a:p>
          <a:p>
            <a:r>
              <a:rPr lang="en-US" dirty="0" smtClean="0"/>
              <a:t>Option 2: Two-phase I/O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10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19250" y="1730375"/>
            <a:ext cx="730250" cy="666750"/>
            <a:chOff x="1619250" y="1730375"/>
            <a:chExt cx="730250" cy="666750"/>
          </a:xfrm>
        </p:grpSpPr>
        <p:sp>
          <p:nvSpPr>
            <p:cNvPr id="2" name="Rectangle 1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P0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60700" y="1727795"/>
            <a:ext cx="730250" cy="666750"/>
            <a:chOff x="1619250" y="1730375"/>
            <a:chExt cx="730250" cy="666750"/>
          </a:xfrm>
        </p:grpSpPr>
        <p:sp>
          <p:nvSpPr>
            <p:cNvPr id="6" name="Rectangle 5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P0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981700" y="1697593"/>
            <a:ext cx="730250" cy="666750"/>
            <a:chOff x="1619250" y="1730375"/>
            <a:chExt cx="730250" cy="666750"/>
          </a:xfrm>
        </p:grpSpPr>
        <p:sp>
          <p:nvSpPr>
            <p:cNvPr id="9" name="Rectangle 8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P0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362200" y="1727795"/>
            <a:ext cx="730250" cy="666750"/>
            <a:chOff x="1619250" y="1730375"/>
            <a:chExt cx="730250" cy="666750"/>
          </a:xfrm>
          <a:noFill/>
        </p:grpSpPr>
        <p:sp>
          <p:nvSpPr>
            <p:cNvPr id="12" name="Rectangle 11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90950" y="1730375"/>
            <a:ext cx="730250" cy="666750"/>
            <a:chOff x="1619250" y="1730375"/>
            <a:chExt cx="730250" cy="666750"/>
          </a:xfrm>
          <a:noFill/>
        </p:grpSpPr>
        <p:sp>
          <p:nvSpPr>
            <p:cNvPr id="15" name="Rectangle 14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21200" y="1730375"/>
            <a:ext cx="730250" cy="666750"/>
            <a:chOff x="1619250" y="1730375"/>
            <a:chExt cx="730250" cy="666750"/>
          </a:xfrm>
        </p:grpSpPr>
        <p:sp>
          <p:nvSpPr>
            <p:cNvPr id="18" name="Rectangle 17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P0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80200" y="1697593"/>
            <a:ext cx="730250" cy="666750"/>
            <a:chOff x="1619250" y="1730375"/>
            <a:chExt cx="730250" cy="666750"/>
          </a:xfrm>
          <a:noFill/>
        </p:grpSpPr>
        <p:sp>
          <p:nvSpPr>
            <p:cNvPr id="21" name="Rectangle 20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251450" y="1727795"/>
            <a:ext cx="730250" cy="666750"/>
            <a:chOff x="1619250" y="1730375"/>
            <a:chExt cx="730250" cy="666750"/>
          </a:xfrm>
          <a:noFill/>
        </p:grpSpPr>
        <p:sp>
          <p:nvSpPr>
            <p:cNvPr id="24" name="Rectangle 23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330450" y="3708400"/>
            <a:ext cx="730250" cy="666750"/>
            <a:chOff x="1619250" y="1730375"/>
            <a:chExt cx="730250" cy="666750"/>
          </a:xfrm>
          <a:solidFill>
            <a:srgbClr val="FFC930"/>
          </a:solidFill>
        </p:grpSpPr>
        <p:sp>
          <p:nvSpPr>
            <p:cNvPr id="27" name="Rectangle 26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028950" y="3700581"/>
            <a:ext cx="730250" cy="666750"/>
            <a:chOff x="1619250" y="1730375"/>
            <a:chExt cx="730250" cy="666750"/>
          </a:xfrm>
          <a:noFill/>
        </p:grpSpPr>
        <p:sp>
          <p:nvSpPr>
            <p:cNvPr id="30" name="Rectangle 29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587500" y="3700581"/>
            <a:ext cx="730250" cy="666750"/>
            <a:chOff x="1619250" y="1730375"/>
            <a:chExt cx="730250" cy="666750"/>
          </a:xfrm>
          <a:noFill/>
        </p:grpSpPr>
        <p:sp>
          <p:nvSpPr>
            <p:cNvPr id="36" name="Rectangle 35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949950" y="3681610"/>
            <a:ext cx="730250" cy="666750"/>
            <a:chOff x="1619250" y="1730375"/>
            <a:chExt cx="730250" cy="666750"/>
          </a:xfrm>
          <a:noFill/>
        </p:grpSpPr>
        <p:sp>
          <p:nvSpPr>
            <p:cNvPr id="39" name="Rectangle 38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51450" y="3693873"/>
            <a:ext cx="730250" cy="666750"/>
            <a:chOff x="1619250" y="1730375"/>
            <a:chExt cx="730250" cy="666750"/>
          </a:xfrm>
          <a:solidFill>
            <a:srgbClr val="FFC930"/>
          </a:solidFill>
        </p:grpSpPr>
        <p:sp>
          <p:nvSpPr>
            <p:cNvPr id="42" name="Rectangle 41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692900" y="3681610"/>
            <a:ext cx="730250" cy="666750"/>
            <a:chOff x="1619250" y="1730375"/>
            <a:chExt cx="730250" cy="666750"/>
          </a:xfrm>
          <a:solidFill>
            <a:srgbClr val="FFC930"/>
          </a:solidFill>
        </p:grpSpPr>
        <p:sp>
          <p:nvSpPr>
            <p:cNvPr id="45" name="Rectangle 44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790950" y="3700581"/>
            <a:ext cx="730250" cy="666750"/>
            <a:chOff x="1619250" y="1730375"/>
            <a:chExt cx="730250" cy="666750"/>
          </a:xfrm>
          <a:solidFill>
            <a:srgbClr val="FFC930"/>
          </a:solidFill>
        </p:grpSpPr>
        <p:sp>
          <p:nvSpPr>
            <p:cNvPr id="48" name="Rectangle 47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521200" y="3708400"/>
            <a:ext cx="730250" cy="666750"/>
            <a:chOff x="1619250" y="1730375"/>
            <a:chExt cx="730250" cy="666750"/>
          </a:xfrm>
          <a:noFill/>
        </p:grpSpPr>
        <p:sp>
          <p:nvSpPr>
            <p:cNvPr id="51" name="Rectangle 50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 flipV="1">
            <a:off x="2667000" y="2397125"/>
            <a:ext cx="31750" cy="11747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4137025" y="2525831"/>
            <a:ext cx="31750" cy="11747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V="1">
            <a:off x="5607050" y="2525831"/>
            <a:ext cx="31750" cy="11747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7124700" y="2525831"/>
            <a:ext cx="31750" cy="117475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196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19250" y="1730375"/>
            <a:ext cx="730250" cy="666750"/>
            <a:chOff x="1619250" y="1730375"/>
            <a:chExt cx="730250" cy="666750"/>
          </a:xfrm>
        </p:grpSpPr>
        <p:sp>
          <p:nvSpPr>
            <p:cNvPr id="2" name="Rectangle 1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P0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060700" y="1727795"/>
            <a:ext cx="730250" cy="666750"/>
            <a:chOff x="1619250" y="1730375"/>
            <a:chExt cx="730250" cy="666750"/>
          </a:xfrm>
        </p:grpSpPr>
        <p:sp>
          <p:nvSpPr>
            <p:cNvPr id="6" name="Rectangle 5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P0</a:t>
              </a:r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962650" y="1730970"/>
            <a:ext cx="730250" cy="696952"/>
            <a:chOff x="1619250" y="1795502"/>
            <a:chExt cx="730250" cy="696952"/>
          </a:xfrm>
        </p:grpSpPr>
        <p:sp>
          <p:nvSpPr>
            <p:cNvPr id="9" name="Rectangle 8"/>
            <p:cNvSpPr/>
            <p:nvPr/>
          </p:nvSpPr>
          <p:spPr>
            <a:xfrm>
              <a:off x="1619250" y="1825704"/>
              <a:ext cx="698500" cy="66675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P0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362200" y="1727795"/>
            <a:ext cx="730250" cy="666750"/>
            <a:chOff x="1619250" y="1730375"/>
            <a:chExt cx="730250" cy="666750"/>
          </a:xfrm>
          <a:noFill/>
        </p:grpSpPr>
        <p:sp>
          <p:nvSpPr>
            <p:cNvPr id="12" name="Rectangle 11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90950" y="1730375"/>
            <a:ext cx="730250" cy="666750"/>
            <a:chOff x="1619250" y="1730375"/>
            <a:chExt cx="730250" cy="666750"/>
          </a:xfrm>
          <a:noFill/>
        </p:grpSpPr>
        <p:sp>
          <p:nvSpPr>
            <p:cNvPr id="15" name="Rectangle 14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21200" y="1730375"/>
            <a:ext cx="730250" cy="666750"/>
            <a:chOff x="1619250" y="1730375"/>
            <a:chExt cx="730250" cy="666750"/>
          </a:xfrm>
        </p:grpSpPr>
        <p:sp>
          <p:nvSpPr>
            <p:cNvPr id="18" name="Rectangle 17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P0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680200" y="1730970"/>
            <a:ext cx="730250" cy="601622"/>
            <a:chOff x="1619250" y="1795502"/>
            <a:chExt cx="730250" cy="601622"/>
          </a:xfrm>
          <a:noFill/>
        </p:grpSpPr>
        <p:sp>
          <p:nvSpPr>
            <p:cNvPr id="21" name="Rectangle 20"/>
            <p:cNvSpPr/>
            <p:nvPr/>
          </p:nvSpPr>
          <p:spPr>
            <a:xfrm>
              <a:off x="1619250" y="1825703"/>
              <a:ext cx="698500" cy="571421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251450" y="1792922"/>
            <a:ext cx="730250" cy="601623"/>
            <a:chOff x="1619250" y="1795502"/>
            <a:chExt cx="730250" cy="601623"/>
          </a:xfrm>
          <a:noFill/>
        </p:grpSpPr>
        <p:sp>
          <p:nvSpPr>
            <p:cNvPr id="24" name="Rectangle 23"/>
            <p:cNvSpPr/>
            <p:nvPr/>
          </p:nvSpPr>
          <p:spPr>
            <a:xfrm>
              <a:off x="1619250" y="1798677"/>
              <a:ext cx="698500" cy="598448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362200" y="1727795"/>
            <a:ext cx="730250" cy="666750"/>
            <a:chOff x="1619250" y="1730375"/>
            <a:chExt cx="730250" cy="666750"/>
          </a:xfrm>
          <a:solidFill>
            <a:srgbClr val="FFC930"/>
          </a:solidFill>
        </p:grpSpPr>
        <p:sp>
          <p:nvSpPr>
            <p:cNvPr id="27" name="Rectangle 26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232400" y="1756383"/>
            <a:ext cx="730250" cy="666750"/>
            <a:chOff x="1619250" y="1730375"/>
            <a:chExt cx="730250" cy="666750"/>
          </a:xfrm>
          <a:solidFill>
            <a:srgbClr val="FFC930"/>
          </a:solidFill>
        </p:grpSpPr>
        <p:sp>
          <p:nvSpPr>
            <p:cNvPr id="42" name="Rectangle 41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6692900" y="1764426"/>
            <a:ext cx="730250" cy="666750"/>
            <a:chOff x="1619250" y="1730375"/>
            <a:chExt cx="730250" cy="666750"/>
          </a:xfrm>
          <a:solidFill>
            <a:srgbClr val="FFC930"/>
          </a:solidFill>
        </p:grpSpPr>
        <p:sp>
          <p:nvSpPr>
            <p:cNvPr id="45" name="Rectangle 44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790950" y="1730970"/>
            <a:ext cx="730250" cy="666750"/>
            <a:chOff x="1619250" y="1730375"/>
            <a:chExt cx="730250" cy="666750"/>
          </a:xfrm>
          <a:solidFill>
            <a:srgbClr val="FFC930"/>
          </a:solidFill>
        </p:grpSpPr>
        <p:sp>
          <p:nvSpPr>
            <p:cNvPr id="48" name="Rectangle 47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349500" y="3248541"/>
            <a:ext cx="580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Aggregate data to one process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317750" y="3796873"/>
            <a:ext cx="3984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Write to disk in a single operation</a:t>
            </a:r>
          </a:p>
          <a:p>
            <a:endParaRPr lang="en-US" dirty="0"/>
          </a:p>
          <a:p>
            <a:r>
              <a:rPr lang="en-US" dirty="0" smtClean="0"/>
              <a:t>Mush better performance than multiple, independent writes.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936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goal is to store data at process and on disk the way it is actually used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3371850" y="2486480"/>
            <a:ext cx="2870200" cy="674569"/>
            <a:chOff x="1593850" y="2157015"/>
            <a:chExt cx="2870200" cy="674569"/>
          </a:xfrm>
        </p:grpSpPr>
        <p:grpSp>
          <p:nvGrpSpPr>
            <p:cNvPr id="5" name="Group 4"/>
            <p:cNvGrpSpPr/>
            <p:nvPr/>
          </p:nvGrpSpPr>
          <p:grpSpPr>
            <a:xfrm>
              <a:off x="1593850" y="2164834"/>
              <a:ext cx="730250" cy="666750"/>
              <a:chOff x="1619250" y="1730375"/>
              <a:chExt cx="730250" cy="66675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solidFill>
                <a:srgbClr val="3366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P0</a:t>
                </a:r>
                <a:endParaRPr lang="en-US" dirty="0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2336800" y="2162254"/>
              <a:ext cx="730250" cy="666750"/>
              <a:chOff x="1619250" y="1730375"/>
              <a:chExt cx="730250" cy="66675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solidFill>
                <a:srgbClr val="3366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P0</a:t>
                </a:r>
                <a:endParaRPr lang="en-US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3733800" y="2164834"/>
              <a:ext cx="730250" cy="666750"/>
              <a:chOff x="1619250" y="1730375"/>
              <a:chExt cx="730250" cy="66675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solidFill>
                <a:srgbClr val="3366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P0</a:t>
                </a:r>
                <a:endParaRPr lang="en-US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035300" y="2157015"/>
              <a:ext cx="730250" cy="666750"/>
              <a:chOff x="1619250" y="1730375"/>
              <a:chExt cx="730250" cy="66675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619250" y="1730375"/>
                <a:ext cx="698500" cy="666750"/>
              </a:xfrm>
              <a:prstGeom prst="rect">
                <a:avLst/>
              </a:prstGeom>
              <a:solidFill>
                <a:srgbClr val="3366FF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619250" y="1795502"/>
                <a:ext cx="7302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P0</a:t>
                </a:r>
                <a:endParaRPr lang="en-US" dirty="0"/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1333500" y="2559426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 P0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3371850" y="3673883"/>
            <a:ext cx="730250" cy="666750"/>
            <a:chOff x="1619250" y="1730375"/>
            <a:chExt cx="730250" cy="666750"/>
          </a:xfrm>
          <a:solidFill>
            <a:srgbClr val="FFC930"/>
          </a:solidFill>
        </p:grpSpPr>
        <p:sp>
          <p:nvSpPr>
            <p:cNvPr id="33" name="Rectangle 32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114800" y="3673883"/>
            <a:ext cx="730250" cy="666750"/>
            <a:chOff x="1619250" y="1730375"/>
            <a:chExt cx="730250" cy="666750"/>
          </a:xfrm>
          <a:solidFill>
            <a:srgbClr val="FFC930"/>
          </a:solidFill>
        </p:grpSpPr>
        <p:sp>
          <p:nvSpPr>
            <p:cNvPr id="36" name="Rectangle 35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13300" y="3673883"/>
            <a:ext cx="730250" cy="666750"/>
            <a:chOff x="1619250" y="1730375"/>
            <a:chExt cx="730250" cy="666750"/>
          </a:xfrm>
          <a:solidFill>
            <a:srgbClr val="FFC930"/>
          </a:solidFill>
        </p:grpSpPr>
        <p:sp>
          <p:nvSpPr>
            <p:cNvPr id="39" name="Rectangle 38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543550" y="3673883"/>
            <a:ext cx="730250" cy="666750"/>
            <a:chOff x="1619250" y="1730375"/>
            <a:chExt cx="730250" cy="666750"/>
          </a:xfrm>
          <a:solidFill>
            <a:srgbClr val="FFC930"/>
          </a:solidFill>
        </p:grpSpPr>
        <p:sp>
          <p:nvSpPr>
            <p:cNvPr id="42" name="Rectangle 41"/>
            <p:cNvSpPr/>
            <p:nvPr/>
          </p:nvSpPr>
          <p:spPr>
            <a:xfrm>
              <a:off x="1619250" y="1730375"/>
              <a:ext cx="698500" cy="666750"/>
            </a:xfrm>
            <a:prstGeom prst="rect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19250" y="1795502"/>
              <a:ext cx="730250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P1</a:t>
              </a:r>
              <a:endParaRPr lang="en-US" dirty="0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333500" y="3762071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Process P1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33965" y="5361034"/>
            <a:ext cx="6333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Term each file region an interval, maintain intervals accessed by process on that process.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859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Interval File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478239" y="1810783"/>
            <a:ext cx="5715455" cy="674569"/>
            <a:chOff x="1247320" y="3064441"/>
            <a:chExt cx="5715455" cy="674569"/>
          </a:xfrm>
        </p:grpSpPr>
        <p:grpSp>
          <p:nvGrpSpPr>
            <p:cNvPr id="29" name="Group 28"/>
            <p:cNvGrpSpPr/>
            <p:nvPr/>
          </p:nvGrpSpPr>
          <p:grpSpPr>
            <a:xfrm>
              <a:off x="1247320" y="3064441"/>
              <a:ext cx="2870200" cy="674569"/>
              <a:chOff x="1593850" y="2157015"/>
              <a:chExt cx="2870200" cy="674569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593850" y="2164834"/>
                <a:ext cx="730250" cy="666750"/>
                <a:chOff x="1619250" y="1730375"/>
                <a:chExt cx="730250" cy="66675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1619250" y="1730375"/>
                  <a:ext cx="698500" cy="666750"/>
                </a:xfrm>
                <a:prstGeom prst="rect">
                  <a:avLst/>
                </a:prstGeom>
                <a:solidFill>
                  <a:srgbClr val="3366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1619250" y="1795502"/>
                  <a:ext cx="7302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P0</a:t>
                  </a:r>
                  <a:endParaRPr lang="en-US" dirty="0"/>
                </a:p>
              </p:txBody>
            </p:sp>
          </p:grpSp>
          <p:grpSp>
            <p:nvGrpSpPr>
              <p:cNvPr id="6" name="Group 5"/>
              <p:cNvGrpSpPr/>
              <p:nvPr/>
            </p:nvGrpSpPr>
            <p:grpSpPr>
              <a:xfrm>
                <a:off x="2336800" y="2162254"/>
                <a:ext cx="730250" cy="666750"/>
                <a:chOff x="1619250" y="1730375"/>
                <a:chExt cx="730250" cy="666750"/>
              </a:xfrm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1619250" y="1730375"/>
                  <a:ext cx="698500" cy="666750"/>
                </a:xfrm>
                <a:prstGeom prst="rect">
                  <a:avLst/>
                </a:prstGeom>
                <a:solidFill>
                  <a:srgbClr val="3366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1619250" y="1795502"/>
                  <a:ext cx="7302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P0</a:t>
                  </a:r>
                  <a:endParaRPr lang="en-US" dirty="0"/>
                </a:p>
              </p:txBody>
            </p:sp>
          </p:grpSp>
          <p:grpSp>
            <p:nvGrpSpPr>
              <p:cNvPr id="7" name="Group 6"/>
              <p:cNvGrpSpPr/>
              <p:nvPr/>
            </p:nvGrpSpPr>
            <p:grpSpPr>
              <a:xfrm>
                <a:off x="3733800" y="2164834"/>
                <a:ext cx="730250" cy="666750"/>
                <a:chOff x="1619250" y="1730375"/>
                <a:chExt cx="730250" cy="666750"/>
              </a:xfrm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1619250" y="1730375"/>
                  <a:ext cx="698500" cy="666750"/>
                </a:xfrm>
                <a:prstGeom prst="rect">
                  <a:avLst/>
                </a:prstGeom>
                <a:solidFill>
                  <a:srgbClr val="3366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1619250" y="1795502"/>
                  <a:ext cx="7302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P0</a:t>
                  </a:r>
                  <a:endParaRPr lang="en-US" dirty="0"/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3035300" y="2157015"/>
                <a:ext cx="730250" cy="666750"/>
                <a:chOff x="1619250" y="1730375"/>
                <a:chExt cx="730250" cy="666750"/>
              </a:xfrm>
            </p:grpSpPr>
            <p:sp>
              <p:nvSpPr>
                <p:cNvPr id="17" name="Rectangle 16"/>
                <p:cNvSpPr/>
                <p:nvPr/>
              </p:nvSpPr>
              <p:spPr>
                <a:xfrm>
                  <a:off x="1619250" y="1730375"/>
                  <a:ext cx="698500" cy="666750"/>
                </a:xfrm>
                <a:prstGeom prst="rect">
                  <a:avLst/>
                </a:prstGeom>
                <a:solidFill>
                  <a:srgbClr val="3366FF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1619250" y="1795502"/>
                  <a:ext cx="73025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P0</a:t>
                  </a:r>
                  <a:endParaRPr lang="en-US" dirty="0"/>
                </a:p>
              </p:txBody>
            </p:sp>
          </p:grpSp>
        </p:grpSp>
        <p:grpSp>
          <p:nvGrpSpPr>
            <p:cNvPr id="3" name="Group 2"/>
            <p:cNvGrpSpPr/>
            <p:nvPr/>
          </p:nvGrpSpPr>
          <p:grpSpPr>
            <a:xfrm>
              <a:off x="4060825" y="3064441"/>
              <a:ext cx="2901950" cy="666750"/>
              <a:chOff x="3371850" y="3673883"/>
              <a:chExt cx="2901950" cy="666750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3371850" y="3673883"/>
                <a:ext cx="730250" cy="666750"/>
                <a:chOff x="1619250" y="1730375"/>
                <a:chExt cx="730250" cy="666750"/>
              </a:xfrm>
              <a:solidFill>
                <a:srgbClr val="FFC930"/>
              </a:solidFill>
            </p:grpSpPr>
            <p:sp>
              <p:nvSpPr>
                <p:cNvPr id="33" name="Rectangle 32"/>
                <p:cNvSpPr/>
                <p:nvPr/>
              </p:nvSpPr>
              <p:spPr>
                <a:xfrm>
                  <a:off x="1619250" y="1730375"/>
                  <a:ext cx="698500" cy="66675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1619250" y="1795502"/>
                  <a:ext cx="730250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P1</a:t>
                  </a:r>
                  <a:endParaRPr lang="en-US" dirty="0"/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4114800" y="3673883"/>
                <a:ext cx="730250" cy="666750"/>
                <a:chOff x="1619250" y="1730375"/>
                <a:chExt cx="730250" cy="666750"/>
              </a:xfrm>
              <a:solidFill>
                <a:srgbClr val="FFC930"/>
              </a:solidFill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1619250" y="1730375"/>
                  <a:ext cx="698500" cy="66675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1619250" y="1795502"/>
                  <a:ext cx="730250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P1</a:t>
                  </a:r>
                  <a:endParaRPr lang="en-US" dirty="0"/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4813300" y="3673883"/>
                <a:ext cx="730250" cy="666750"/>
                <a:chOff x="1619250" y="1730375"/>
                <a:chExt cx="730250" cy="666750"/>
              </a:xfrm>
              <a:solidFill>
                <a:srgbClr val="FFC930"/>
              </a:solidFill>
            </p:grpSpPr>
            <p:sp>
              <p:nvSpPr>
                <p:cNvPr id="39" name="Rectangle 38"/>
                <p:cNvSpPr/>
                <p:nvPr/>
              </p:nvSpPr>
              <p:spPr>
                <a:xfrm>
                  <a:off x="1619250" y="1730375"/>
                  <a:ext cx="698500" cy="66675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619250" y="1795502"/>
                  <a:ext cx="730250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P1</a:t>
                  </a:r>
                  <a:endParaRPr lang="en-US" dirty="0"/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543550" y="3673883"/>
                <a:ext cx="730250" cy="666750"/>
                <a:chOff x="1619250" y="1730375"/>
                <a:chExt cx="730250" cy="666750"/>
              </a:xfrm>
              <a:solidFill>
                <a:srgbClr val="FFC930"/>
              </a:solidFill>
            </p:grpSpPr>
            <p:sp>
              <p:nvSpPr>
                <p:cNvPr id="42" name="Rectangle 41"/>
                <p:cNvSpPr/>
                <p:nvPr/>
              </p:nvSpPr>
              <p:spPr>
                <a:xfrm>
                  <a:off x="1619250" y="1730375"/>
                  <a:ext cx="698500" cy="666750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619250" y="1795502"/>
                  <a:ext cx="730250" cy="369332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P1</a:t>
                  </a:r>
                  <a:endParaRPr lang="en-US" dirty="0"/>
                </a:p>
              </p:txBody>
            </p:sp>
          </p:grpSp>
        </p:grpSp>
      </p:grpSp>
      <p:sp>
        <p:nvSpPr>
          <p:cNvPr id="4" name="TextBox 3"/>
          <p:cNvSpPr txBox="1"/>
          <p:nvPr/>
        </p:nvSpPr>
        <p:spPr>
          <a:xfrm>
            <a:off x="2706295" y="2721755"/>
            <a:ext cx="372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File (Meta data not shown)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92166" y="3538142"/>
            <a:ext cx="57125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Application can access data in one I/O operation</a:t>
            </a:r>
          </a:p>
          <a:p>
            <a:endParaRPr lang="en-US" dirty="0" smtClean="0"/>
          </a:p>
          <a:p>
            <a:r>
              <a:rPr lang="en-US" dirty="0" smtClean="0"/>
              <a:t>Minimizes </a:t>
            </a:r>
            <a:r>
              <a:rPr lang="en-US" dirty="0"/>
              <a:t>file contention: </a:t>
            </a:r>
            <a:r>
              <a:rPr lang="en-US" dirty="0" smtClean="0"/>
              <a:t>Each </a:t>
            </a:r>
            <a:r>
              <a:rPr lang="en-US" dirty="0"/>
              <a:t>process writes its data to own region of the file</a:t>
            </a:r>
          </a:p>
        </p:txBody>
      </p:sp>
    </p:spTree>
    <p:extLst>
      <p:ext uri="{BB962C8B-B14F-4D97-AF65-F5344CB8AC3E}">
        <p14:creationId xmlns:p14="http://schemas.microsoft.com/office/powerpoint/2010/main" val="11824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800" y="1691727"/>
            <a:ext cx="5357739" cy="30649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01800" y="5146593"/>
            <a:ext cx="5357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Treat file view as intervals on an integer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41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672222"/>
            <a:ext cx="6692900" cy="4610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1379" y="5558980"/>
            <a:ext cx="5459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intersections of intervals, create set of elementary intervals.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86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in providing high-performance parallel I/O in general.</a:t>
            </a:r>
          </a:p>
          <a:p>
            <a:r>
              <a:rPr lang="en-US" dirty="0" smtClean="0"/>
              <a:t>Issues with MPI-IO in particular. </a:t>
            </a:r>
          </a:p>
          <a:p>
            <a:r>
              <a:rPr lang="en-US" dirty="0" smtClean="0"/>
              <a:t>Interval-Based files.</a:t>
            </a:r>
          </a:p>
          <a:p>
            <a:r>
              <a:rPr lang="en-US" dirty="0" smtClean="0"/>
              <a:t>How implemented in ROMIO. </a:t>
            </a:r>
            <a:endParaRPr lang="en-US" dirty="0"/>
          </a:p>
          <a:p>
            <a:r>
              <a:rPr lang="en-US" dirty="0" smtClean="0"/>
              <a:t>Infrastructure required to support Interval-Based files.</a:t>
            </a:r>
          </a:p>
          <a:p>
            <a:r>
              <a:rPr lang="en-US" dirty="0" smtClean="0"/>
              <a:t>Performance results.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4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Elementary intervals are non-overlapping</a:t>
            </a:r>
          </a:p>
          <a:p>
            <a:pPr lvl="1"/>
            <a:r>
              <a:rPr lang="en-US" dirty="0" smtClean="0"/>
              <a:t>Create highly efficient interval tree to store and retrieve information about interval sets at runtime.</a:t>
            </a:r>
          </a:p>
          <a:p>
            <a:r>
              <a:rPr lang="en-US" dirty="0" smtClean="0"/>
              <a:t>Intervals can be identified as being private to a process or shared among two or more processes.</a:t>
            </a:r>
          </a:p>
          <a:p>
            <a:pPr lvl="1"/>
            <a:r>
              <a:rPr lang="en-US" dirty="0" smtClean="0"/>
              <a:t>Only shared intervals require locking</a:t>
            </a:r>
          </a:p>
          <a:p>
            <a:pPr lvl="1"/>
            <a:r>
              <a:rPr lang="en-US" dirty="0" smtClean="0"/>
              <a:t>Shared intervals encompass exactly the overlapping file regions</a:t>
            </a:r>
          </a:p>
          <a:p>
            <a:pPr lvl="1"/>
            <a:r>
              <a:rPr lang="en-US" dirty="0" smtClean="0"/>
              <a:t>No false sharing (at least with respect to file views). </a:t>
            </a:r>
          </a:p>
          <a:p>
            <a:r>
              <a:rPr lang="en-US" dirty="0" smtClean="0"/>
              <a:t>Shared intervals known at interval creation time</a:t>
            </a:r>
          </a:p>
          <a:p>
            <a:pPr lvl="1"/>
            <a:r>
              <a:rPr lang="en-US" dirty="0" smtClean="0"/>
              <a:t>Each lock manager knows exactly those processes that can access shared region</a:t>
            </a:r>
          </a:p>
          <a:p>
            <a:pPr lvl="1"/>
            <a:r>
              <a:rPr lang="en-US" dirty="0" smtClean="0"/>
              <a:t>Essentially create a set of centralized lock managers executing in parallel</a:t>
            </a:r>
          </a:p>
          <a:p>
            <a:pPr lvl="2"/>
            <a:r>
              <a:rPr lang="en-US" dirty="0" smtClean="0"/>
              <a:t>No central lock manager. </a:t>
            </a:r>
            <a:endParaRPr lang="en-US" dirty="0"/>
          </a:p>
          <a:p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44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3214467" y="561733"/>
            <a:ext cx="3649562" cy="4259875"/>
            <a:chOff x="3295859" y="1574959"/>
            <a:chExt cx="3649562" cy="4259875"/>
          </a:xfrm>
        </p:grpSpPr>
        <p:sp>
          <p:nvSpPr>
            <p:cNvPr id="4" name="Rectangle 3"/>
            <p:cNvSpPr/>
            <p:nvPr/>
          </p:nvSpPr>
          <p:spPr>
            <a:xfrm>
              <a:off x="3295859" y="1574959"/>
              <a:ext cx="3649562" cy="5787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398352" y="1679645"/>
              <a:ext cx="34656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Application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295859" y="2563812"/>
              <a:ext cx="3649562" cy="61045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08401" y="2691671"/>
              <a:ext cx="3537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ROMIO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95859" y="3632246"/>
              <a:ext cx="3649562" cy="70738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63350" y="3704977"/>
              <a:ext cx="35370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ADIO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5120640" y="4339627"/>
              <a:ext cx="0" cy="8365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3398352" y="5152664"/>
              <a:ext cx="996796" cy="68217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08401" y="5280836"/>
              <a:ext cx="9967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GPFS</a:t>
              </a:r>
              <a:endParaRPr lang="en-US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301321" y="4339627"/>
              <a:ext cx="40193" cy="81303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930580" y="4316139"/>
              <a:ext cx="0" cy="8365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622242" y="5152664"/>
              <a:ext cx="996796" cy="68217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23228" y="5280836"/>
              <a:ext cx="794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IBFS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867233" y="5152664"/>
              <a:ext cx="996796" cy="68217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67233" y="5296911"/>
              <a:ext cx="7948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NFS</a:t>
              </a:r>
              <a:endParaRPr lang="en-US" dirty="0"/>
            </a:p>
          </p:txBody>
        </p:sp>
        <p:cxnSp>
          <p:nvCxnSpPr>
            <p:cNvPr id="30" name="Straight Arrow Connector 29"/>
            <p:cNvCxnSpPr>
              <a:stCxn id="4" idx="2"/>
              <a:endCxn id="6" idx="0"/>
            </p:cNvCxnSpPr>
            <p:nvPr/>
          </p:nvCxnSpPr>
          <p:spPr>
            <a:xfrm>
              <a:off x="5120640" y="2153659"/>
              <a:ext cx="0" cy="4101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120640" y="3222093"/>
              <a:ext cx="0" cy="4101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3316960" y="5160077"/>
            <a:ext cx="3712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Logical Implementation of IBFS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548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Requires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Interval Integration Infrastructure:</a:t>
            </a:r>
          </a:p>
          <a:p>
            <a:pPr lvl="1"/>
            <a:r>
              <a:rPr lang="en-US" dirty="0" smtClean="0"/>
              <a:t>Translate from MPI-IO speak to intervals	</a:t>
            </a:r>
          </a:p>
          <a:p>
            <a:r>
              <a:rPr lang="en-US" dirty="0" smtClean="0"/>
              <a:t>Interval cache:</a:t>
            </a:r>
          </a:p>
          <a:p>
            <a:pPr lvl="1"/>
            <a:r>
              <a:rPr lang="en-US" dirty="0" smtClean="0"/>
              <a:t>Manages intervals</a:t>
            </a:r>
          </a:p>
          <a:p>
            <a:r>
              <a:rPr lang="en-US" dirty="0" smtClean="0"/>
              <a:t>Interval Files:</a:t>
            </a:r>
          </a:p>
          <a:p>
            <a:pPr lvl="1"/>
            <a:r>
              <a:rPr lang="en-US" dirty="0" smtClean="0"/>
              <a:t>Provides meta-data necessary to maintain view of file and to be able to map back to linear file,</a:t>
            </a:r>
          </a:p>
          <a:p>
            <a:r>
              <a:rPr lang="en-US" dirty="0" smtClean="0"/>
              <a:t>Distributed locking system</a:t>
            </a:r>
          </a:p>
          <a:p>
            <a:pPr lvl="1"/>
            <a:r>
              <a:rPr lang="en-US" dirty="0" smtClean="0"/>
              <a:t>Using intervals makes locking system much simpler and faster</a:t>
            </a:r>
          </a:p>
          <a:p>
            <a:r>
              <a:rPr lang="en-US" dirty="0" smtClean="0"/>
              <a:t>Translator:</a:t>
            </a:r>
          </a:p>
          <a:p>
            <a:pPr lvl="1"/>
            <a:r>
              <a:rPr lang="en-US" dirty="0" smtClean="0"/>
              <a:t>To translate between interval sets and/or linear file model.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165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900" y="1270000"/>
            <a:ext cx="591820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109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69" y="673100"/>
            <a:ext cx="6979118" cy="579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266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requirements of large-scale scientific applications are straining capacity of state-of-the-art parallel file systems </a:t>
            </a:r>
          </a:p>
          <a:p>
            <a:endParaRPr lang="en-US" dirty="0" smtClean="0"/>
          </a:p>
          <a:p>
            <a:r>
              <a:rPr lang="en-US" dirty="0" smtClean="0"/>
              <a:t>I/O dominating overall application performance</a:t>
            </a:r>
          </a:p>
          <a:p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urther scientific discovery requires: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Higher resolution models</a:t>
            </a:r>
          </a:p>
          <a:p>
            <a:pPr lvl="1"/>
            <a:r>
              <a:rPr lang="en-US" dirty="0" smtClean="0"/>
              <a:t>Larger, more complex data sets</a:t>
            </a:r>
          </a:p>
        </p:txBody>
      </p:sp>
    </p:spTree>
    <p:extLst>
      <p:ext uri="{BB962C8B-B14F-4D97-AF65-F5344CB8AC3E}">
        <p14:creationId xmlns:p14="http://schemas.microsoft.com/office/powerpoint/2010/main" val="135670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Providing Scalable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Way data stored on disk (file data model) generally does not match way applications access their data (application data model). 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Contention for file system resources, particularly when using shared file rather than one file per process. </a:t>
            </a:r>
          </a:p>
          <a:p>
            <a:endParaRPr lang="en-US" dirty="0" smtClean="0"/>
          </a:p>
          <a:p>
            <a:r>
              <a:rPr lang="en-US" dirty="0" smtClean="0"/>
              <a:t>Enforcing strict file consistency semantics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Mismatch between implementation of Parallel I/O API and the file system architecture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4706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MPI I/O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Defines </a:t>
            </a:r>
            <a:r>
              <a:rPr lang="en-US" dirty="0" smtClean="0"/>
              <a:t>powerful parallel API </a:t>
            </a:r>
            <a:r>
              <a:rPr lang="en-US" dirty="0" smtClean="0"/>
              <a:t>that enables applications to express complex, parallel I/O access patterns in a single request</a:t>
            </a:r>
          </a:p>
          <a:p>
            <a:pPr lvl="1"/>
            <a:r>
              <a:rPr lang="en-US" dirty="0" smtClean="0"/>
              <a:t>Provides opportunities for implementation to optimize access to the underlying file system. </a:t>
            </a:r>
          </a:p>
          <a:p>
            <a:endParaRPr lang="en-US" dirty="0" smtClean="0"/>
          </a:p>
          <a:p>
            <a:r>
              <a:rPr lang="en-US" dirty="0" smtClean="0"/>
              <a:t>ROMIO</a:t>
            </a:r>
          </a:p>
          <a:p>
            <a:pPr lvl="1"/>
            <a:r>
              <a:rPr lang="en-US" dirty="0" smtClean="0"/>
              <a:t>High performance implementation of MPI-IO developed and maintained at ANL </a:t>
            </a:r>
          </a:p>
          <a:p>
            <a:pPr lvl="1"/>
            <a:r>
              <a:rPr lang="en-US" dirty="0" smtClean="0"/>
              <a:t>Provides important parallel I/O optimizations (two-phase I/O, data sieving), powerful parallel I/O infrastructure that we utilized in this research. </a:t>
            </a:r>
          </a:p>
        </p:txBody>
      </p:sp>
    </p:spTree>
    <p:extLst>
      <p:ext uri="{BB962C8B-B14F-4D97-AF65-F5344CB8AC3E}">
        <p14:creationId xmlns:p14="http://schemas.microsoft.com/office/powerpoint/2010/main" val="297331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Challenges Apply to MPI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Mismatch in file data model.</a:t>
            </a:r>
          </a:p>
          <a:p>
            <a:pPr lvl="1"/>
            <a:r>
              <a:rPr lang="en-US" dirty="0" smtClean="0"/>
              <a:t>Supports only one file data format: “linear sequence of bytes” </a:t>
            </a:r>
          </a:p>
          <a:p>
            <a:pPr lvl="1"/>
            <a:r>
              <a:rPr lang="en-US" dirty="0" smtClean="0"/>
              <a:t>Application data file model is more a collection of (perhaps) non-contiguous file regions </a:t>
            </a:r>
          </a:p>
          <a:p>
            <a:pPr lvl="1"/>
            <a:r>
              <a:rPr lang="en-US" dirty="0" smtClean="0"/>
              <a:t>Use the term </a:t>
            </a:r>
            <a:r>
              <a:rPr lang="en-US" i="1" dirty="0" smtClean="0"/>
              <a:t>interval</a:t>
            </a:r>
            <a:r>
              <a:rPr lang="en-US" dirty="0" smtClean="0"/>
              <a:t> file data model</a:t>
            </a:r>
          </a:p>
          <a:p>
            <a:pPr lvl="1"/>
            <a:r>
              <a:rPr lang="en-US" dirty="0" smtClean="0"/>
              <a:t>MPI-IO spends much of its time translating between these two data models at runtime.</a:t>
            </a:r>
          </a:p>
          <a:p>
            <a:pPr lvl="1"/>
            <a:r>
              <a:rPr lang="en-US" dirty="0" smtClean="0"/>
              <a:t>Two-phase I/O, Data sieving, both aimed at converting between the way applications actually access data and the way it is stored in the file.</a:t>
            </a:r>
          </a:p>
        </p:txBody>
      </p:sp>
    </p:spTree>
    <p:extLst>
      <p:ext uri="{BB962C8B-B14F-4D97-AF65-F5344CB8AC3E}">
        <p14:creationId xmlns:p14="http://schemas.microsoft.com/office/powerpoint/2010/main" val="706365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Contention for file system resources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MPI-IO is designed for shared files</a:t>
            </a:r>
          </a:p>
          <a:p>
            <a:pPr lvl="1"/>
            <a:r>
              <a:rPr lang="en-US" dirty="0" smtClean="0"/>
              <a:t>Create significant contention because trying to write data back into the linear format.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File Consistency Semantics</a:t>
            </a:r>
          </a:p>
          <a:p>
            <a:pPr lvl="1"/>
            <a:r>
              <a:rPr lang="en-US" dirty="0" smtClean="0"/>
              <a:t>MPI</a:t>
            </a:r>
            <a:r>
              <a:rPr lang="en-US" dirty="0"/>
              <a:t>-IO defines </a:t>
            </a:r>
            <a:r>
              <a:rPr lang="en-US" i="1" dirty="0"/>
              <a:t>atomic mode</a:t>
            </a:r>
          </a:p>
          <a:p>
            <a:pPr lvl="1"/>
            <a:r>
              <a:rPr lang="en-US" dirty="0"/>
              <a:t>Requires “sequential consistency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Very difficult to implement with high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55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ROMIO provides many important parallel I/O optimizations which work well in many cases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Underlying assumption is that performing large, contiguous writes in parallel provides maximum parallel I/O performance. </a:t>
            </a:r>
          </a:p>
          <a:p>
            <a:pPr lvl="1"/>
            <a:r>
              <a:rPr lang="en-US" dirty="0" smtClean="0"/>
              <a:t>Can create significant contention in some file systems (e.g., </a:t>
            </a:r>
            <a:r>
              <a:rPr lang="en-US" dirty="0" err="1" smtClean="0"/>
              <a:t>Lustre</a:t>
            </a:r>
            <a:r>
              <a:rPr lang="en-US" dirty="0" smtClean="0"/>
              <a:t>). </a:t>
            </a:r>
          </a:p>
          <a:p>
            <a:pPr lvl="1"/>
            <a:r>
              <a:rPr lang="en-US" dirty="0" smtClean="0"/>
              <a:t>Published a couple of papers on improving performance of MPI-IO on </a:t>
            </a:r>
            <a:r>
              <a:rPr lang="en-US" dirty="0" err="1" smtClean="0"/>
              <a:t>Lustre</a:t>
            </a:r>
            <a:r>
              <a:rPr lang="en-US" dirty="0" smtClean="0"/>
              <a:t> file systems if interested: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Dickens, P. and Logan, J. A High Performance Implementation of MPI-IO for a  </a:t>
            </a:r>
            <a:r>
              <a:rPr lang="en-US" dirty="0" err="1" smtClean="0"/>
              <a:t>Lustre</a:t>
            </a:r>
            <a:r>
              <a:rPr lang="en-US" dirty="0" smtClean="0"/>
              <a:t> File System Environment. In </a:t>
            </a:r>
            <a:r>
              <a:rPr lang="en-US" i="1" dirty="0" smtClean="0"/>
              <a:t>Concurrency </a:t>
            </a:r>
            <a:r>
              <a:rPr lang="en-US" i="1" dirty="0"/>
              <a:t>and Computation</a:t>
            </a:r>
            <a:r>
              <a:rPr lang="en-US" i="1" dirty="0" smtClean="0"/>
              <a:t>: Practice </a:t>
            </a:r>
            <a:r>
              <a:rPr lang="en-US" i="1" dirty="0"/>
              <a:t>and Experience, </a:t>
            </a:r>
            <a:r>
              <a:rPr lang="en-US" dirty="0" smtClean="0"/>
              <a:t>Volume </a:t>
            </a:r>
            <a:r>
              <a:rPr lang="en-US" dirty="0"/>
              <a:t>22, Issue 11, pages 1433-1449, John Wiley &amp; Sons, Ltd., (August, 2010). </a:t>
            </a: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1030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Goal: Improve Performance While Supporting MPI-IO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Areas of Improvement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Linear sequence of bytes file model </a:t>
            </a:r>
          </a:p>
          <a:p>
            <a:pPr lvl="1"/>
            <a:r>
              <a:rPr lang="en-US" dirty="0" smtClean="0"/>
              <a:t>Resource contention from large, shared files</a:t>
            </a:r>
          </a:p>
          <a:p>
            <a:pPr lvl="1"/>
            <a:r>
              <a:rPr lang="en-US" dirty="0" smtClean="0"/>
              <a:t>Strict file consistency semantics</a:t>
            </a:r>
          </a:p>
          <a:p>
            <a:pPr lvl="2"/>
            <a:r>
              <a:rPr lang="en-US" dirty="0" smtClean="0"/>
              <a:t>Interval I/O does support MPI-IO Atomic Mode. </a:t>
            </a:r>
          </a:p>
        </p:txBody>
      </p:sp>
    </p:spTree>
    <p:extLst>
      <p:ext uri="{BB962C8B-B14F-4D97-AF65-F5344CB8AC3E}">
        <p14:creationId xmlns:p14="http://schemas.microsoft.com/office/powerpoint/2010/main" val="367356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1398</TotalTime>
  <Words>1123</Words>
  <Application>Microsoft Macintosh PowerPoint</Application>
  <PresentationFormat>On-screen Show (4:3)</PresentationFormat>
  <Paragraphs>188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Clarity</vt:lpstr>
      <vt:lpstr>Improving the Performance of MPI Parallel I/O</vt:lpstr>
      <vt:lpstr>Outline</vt:lpstr>
      <vt:lpstr>General Problem Statement</vt:lpstr>
      <vt:lpstr>Challenges of Providing Scalable I/O</vt:lpstr>
      <vt:lpstr>MPI I/O</vt:lpstr>
      <vt:lpstr>How Challenges Apply to MPI I/O</vt:lpstr>
      <vt:lpstr>PowerPoint Presentation</vt:lpstr>
      <vt:lpstr>Implementation of API</vt:lpstr>
      <vt:lpstr>Goal: Improve Performance While Supporting MPI-IO Interface</vt:lpstr>
      <vt:lpstr>Focus on Interval-Based File Format</vt:lpstr>
      <vt:lpstr>MPI File Views</vt:lpstr>
      <vt:lpstr>PowerPoint Presentation</vt:lpstr>
      <vt:lpstr>PowerPoint Presentation</vt:lpstr>
      <vt:lpstr>PowerPoint Presentation</vt:lpstr>
      <vt:lpstr>PowerPoint Presentation</vt:lpstr>
      <vt:lpstr>Our goal is to store data at process and on disk the way it is actually used</vt:lpstr>
      <vt:lpstr>Simple Interval File</vt:lpstr>
      <vt:lpstr>PowerPoint Presentation</vt:lpstr>
      <vt:lpstr>PowerPoint Presentation</vt:lpstr>
      <vt:lpstr>Advantages</vt:lpstr>
      <vt:lpstr>PowerPoint Presentation</vt:lpstr>
      <vt:lpstr>Requires Infrastructure</vt:lpstr>
      <vt:lpstr>PowerPoint Presentation</vt:lpstr>
      <vt:lpstr>PowerPoint Presentation</vt:lpstr>
    </vt:vector>
  </TitlesOfParts>
  <Company>University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the Performance of MPI Parallel I/O Using Intervals and Dynamic Indexing</dc:title>
  <dc:creator>Phillip Dickens</dc:creator>
  <cp:lastModifiedBy>Phillip Dickens</cp:lastModifiedBy>
  <cp:revision>67</cp:revision>
  <dcterms:created xsi:type="dcterms:W3CDTF">2011-07-21T22:19:03Z</dcterms:created>
  <dcterms:modified xsi:type="dcterms:W3CDTF">2011-09-13T07:38:19Z</dcterms:modified>
</cp:coreProperties>
</file>