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68" r:id="rId2"/>
    <p:sldId id="270" r:id="rId3"/>
    <p:sldId id="258" r:id="rId4"/>
    <p:sldId id="259" r:id="rId5"/>
    <p:sldId id="274" r:id="rId6"/>
    <p:sldId id="263" r:id="rId7"/>
    <p:sldId id="272" r:id="rId8"/>
    <p:sldId id="273" r:id="rId9"/>
    <p:sldId id="278" r:id="rId10"/>
    <p:sldId id="276" r:id="rId11"/>
    <p:sldId id="277" r:id="rId12"/>
    <p:sldId id="262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52" autoAdjust="0"/>
  </p:normalViewPr>
  <p:slideViewPr>
    <p:cSldViewPr snapToGrid="0" snapToObjects="1">
      <p:cViewPr varScale="1">
        <p:scale>
          <a:sx n="154" d="100"/>
          <a:sy n="154" d="100"/>
        </p:scale>
        <p:origin x="-18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54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D0A76-E069-5542-8A62-4D4B078E017B}" type="datetimeFigureOut">
              <a:rPr lang="en-US" smtClean="0"/>
              <a:t>9/12/14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8E58F-871A-AB49-971C-0101175A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406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002D3-0909-0F48-9CFF-0B9F5AAB415A}" type="datetimeFigureOut">
              <a:rPr lang="en-US" smtClean="0"/>
              <a:t>9/12/14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68781-68FC-8846-8DAF-2DBC57F2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91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7F22346-242D-714B-8ABC-E0EB165D6798}" type="datetime1">
              <a:rPr lang="en-US" smtClean="0"/>
              <a:t>9/12/14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22F8-CE44-1B4E-A266-B6A471CDCD11}" type="datetime1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2176-17E5-5540-A6FB-916DFBC464AC}" type="datetime1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F861-F1F5-9C42-8940-F2B8D2CC4981}" type="datetime1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8C85904-B549-074F-A3FF-862810A3D76B}" type="datetime1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829A-869C-E649-951A-38C095BB5F01}" type="datetime1">
              <a:rPr lang="en-US" smtClean="0"/>
              <a:t>9/12/14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AF2-263B-A147-8374-D3D030EA075C}" type="datetime1">
              <a:rPr lang="en-US" smtClean="0"/>
              <a:t>9/12/14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F5FA-3D9C-8F47-97A4-689FF85EA5B4}" type="datetime1">
              <a:rPr lang="en-US" smtClean="0"/>
              <a:t>9/12/14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77A3-FA2A-6C43-BF83-1089324B16F2}" type="datetime1">
              <a:rPr lang="en-US" smtClean="0"/>
              <a:t>9/12/14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6D09-6E50-984E-9B5F-F8BD7A12E1E1}" type="datetime1">
              <a:rPr lang="en-US" smtClean="0"/>
              <a:t>9/12/14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47C4-4BEC-FD4F-A01C-CFA989B3BBC6}" type="datetime1">
              <a:rPr lang="en-US" smtClean="0"/>
              <a:t>9/12/14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8D05BF-F24E-BC41-8658-CEC8489D527D}" type="datetime1">
              <a:rPr lang="en-US" smtClean="0"/>
              <a:t>9/12/14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20800"/>
            <a:ext cx="8420100" cy="19939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Seventh International Workshop on Parallel Programming Models and Systems Software for High-End Computing (P2S2)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96716"/>
            <a:ext cx="7772400" cy="1170432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algn="ctr"/>
            <a:r>
              <a:rPr lang="en-US" sz="2857" dirty="0" err="1" smtClean="0"/>
              <a:t>PavanBalaji</a:t>
            </a:r>
            <a:endParaRPr lang="en-US" sz="2857" dirty="0" smtClean="0"/>
          </a:p>
          <a:p>
            <a:pPr algn="ctr"/>
            <a:r>
              <a:rPr lang="en-US" sz="2857" dirty="0" smtClean="0"/>
              <a:t>Yong Chen</a:t>
            </a:r>
          </a:p>
          <a:p>
            <a:pPr algn="ctr"/>
            <a:r>
              <a:rPr lang="en-US" sz="2857" dirty="0" smtClean="0"/>
              <a:t>Abhinav Vishnu</a:t>
            </a:r>
            <a:endParaRPr lang="en-US" sz="2857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76" y="5067300"/>
            <a:ext cx="7088124" cy="6477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P2S2 2013 Journal Special Issue (with Journal of Supercomputing: </a:t>
            </a:r>
            <a:r>
              <a:rPr lang="en-US" dirty="0" err="1" smtClean="0"/>
              <a:t>JoS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29331"/>
            <a:ext cx="8229600" cy="508574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Special Issue on “Parallel Programming Models and Systems Software”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Editors: </a:t>
            </a:r>
            <a:r>
              <a:rPr lang="en-US" dirty="0" err="1" smtClean="0"/>
              <a:t>Abhinav</a:t>
            </a:r>
            <a:r>
              <a:rPr lang="en-US" dirty="0" smtClean="0"/>
              <a:t> Vishnu, Yong Chen, and Pavan Balaji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By-invitation only special issue for P2S2 2013 accepted papers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Paper </a:t>
            </a:r>
            <a:r>
              <a:rPr lang="en-US" dirty="0" smtClean="0"/>
              <a:t>notifications are out; still waiting for the special issue to be published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Expected publishing date: Dec.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7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P2S2 2014 Journal Special Issue (with Journal of Supercomputing: PARCO)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9400" y="1257300"/>
            <a:ext cx="8750300" cy="5099050"/>
          </a:xfrm>
        </p:spPr>
        <p:txBody>
          <a:bodyPr>
            <a:noAutofit/>
          </a:bodyPr>
          <a:lstStyle/>
          <a:p>
            <a:r>
              <a:rPr lang="en-US" sz="2400" dirty="0" smtClean="0"/>
              <a:t>Special Issue: “Parallel Programming Models and Systems Software”</a:t>
            </a:r>
          </a:p>
          <a:p>
            <a:pPr lvl="1"/>
            <a:r>
              <a:rPr lang="en-US" sz="2000" dirty="0" smtClean="0"/>
              <a:t>Editors: Pavan Balaji, Yong Chen, and </a:t>
            </a:r>
            <a:r>
              <a:rPr lang="en-US" sz="2000" dirty="0" err="1" smtClean="0"/>
              <a:t>Abhinav</a:t>
            </a:r>
            <a:r>
              <a:rPr lang="en-US" sz="2000" dirty="0" smtClean="0"/>
              <a:t> Vishnu</a:t>
            </a:r>
          </a:p>
          <a:p>
            <a:r>
              <a:rPr lang="en-US" sz="2400" dirty="0" smtClean="0"/>
              <a:t>By-invitation only for P2S2 2014 accepted papers</a:t>
            </a:r>
          </a:p>
          <a:p>
            <a:pPr lvl="1"/>
            <a:r>
              <a:rPr lang="en-US" sz="2000" dirty="0" smtClean="0"/>
              <a:t>All 13 accepted papers were invited; all of them intend to submit</a:t>
            </a:r>
          </a:p>
          <a:p>
            <a:pPr lvl="1"/>
            <a:r>
              <a:rPr lang="en-US" sz="2000" dirty="0" smtClean="0"/>
              <a:t>Deadline: Oct. 1st</a:t>
            </a:r>
          </a:p>
          <a:p>
            <a:r>
              <a:rPr lang="en-US" sz="2400" dirty="0" smtClean="0"/>
              <a:t>Journal requirements on acceptance:</a:t>
            </a:r>
          </a:p>
          <a:p>
            <a:pPr lvl="1"/>
            <a:r>
              <a:rPr lang="en-US" sz="2000" dirty="0" smtClean="0"/>
              <a:t>Needs to have 30% additional material</a:t>
            </a:r>
          </a:p>
          <a:p>
            <a:pPr lvl="1"/>
            <a:r>
              <a:rPr lang="en-US" sz="2000" dirty="0" smtClean="0"/>
              <a:t>New results, more analysis, etc., are OK for the additional material</a:t>
            </a:r>
          </a:p>
          <a:p>
            <a:r>
              <a:rPr lang="en-US" sz="2400" dirty="0" smtClean="0"/>
              <a:t>No strict plan for the number of accepted papers</a:t>
            </a:r>
          </a:p>
          <a:p>
            <a:r>
              <a:rPr lang="en-US" sz="2400" dirty="0" smtClean="0"/>
              <a:t>We are internally planning to notify authors by early 2015</a:t>
            </a:r>
          </a:p>
          <a:p>
            <a:pPr lvl="1"/>
            <a:r>
              <a:rPr lang="en-US" sz="2000" dirty="0" smtClean="0"/>
              <a:t>But journal reviews are often delayed, so bear with us if we are late</a:t>
            </a:r>
          </a:p>
          <a:p>
            <a:r>
              <a:rPr lang="en-US" sz="2400" dirty="0" smtClean="0"/>
              <a:t>Target date for special issue publication mid 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9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Plans for the Eighth P2S2 Workshop, 2015</a:t>
            </a:r>
            <a:endParaRPr lang="en-US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133" y="6553200"/>
            <a:ext cx="8492068" cy="228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/>
              <a:t>P2S2 Opening Remarks (09/12/2014)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2267"/>
            <a:ext cx="8458200" cy="1032934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000" dirty="0" smtClean="0"/>
              <a:t>Approved for continuing to be associated with ICPP 2015, </a:t>
            </a:r>
            <a:r>
              <a:rPr lang="en-US" sz="2000" dirty="0" smtClean="0">
                <a:solidFill>
                  <a:srgbClr val="0000FF"/>
                </a:solidFill>
              </a:rPr>
              <a:t>Beijing, China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dirty="0" smtClean="0"/>
              <a:t>Journal Special issue is planned (journal will likely be </a:t>
            </a:r>
            <a:r>
              <a:rPr lang="en-US" sz="2000" dirty="0" err="1" smtClean="0"/>
              <a:t>JoS</a:t>
            </a:r>
            <a:r>
              <a:rPr lang="en-US" sz="2000" dirty="0" smtClean="0"/>
              <a:t>)</a:t>
            </a:r>
            <a:endParaRPr lang="en-US" sz="1700" dirty="0" smtClean="0"/>
          </a:p>
        </p:txBody>
      </p:sp>
      <p:sp>
        <p:nvSpPr>
          <p:cNvPr id="8" name="Up Ribbon 7"/>
          <p:cNvSpPr/>
          <p:nvPr/>
        </p:nvSpPr>
        <p:spPr>
          <a:xfrm>
            <a:off x="220133" y="2264833"/>
            <a:ext cx="8805334" cy="2108201"/>
          </a:xfrm>
          <a:prstGeom prst="ribbon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Please Get Involved !</a:t>
            </a:r>
          </a:p>
          <a:p>
            <a:pPr algn="ctr"/>
            <a:r>
              <a:rPr lang="en-US" sz="2400" dirty="0" smtClean="0"/>
              <a:t>Paper submissions</a:t>
            </a:r>
          </a:p>
          <a:p>
            <a:pPr algn="ctr"/>
            <a:r>
              <a:rPr lang="en-US" sz="2400" dirty="0" smtClean="0"/>
              <a:t>Workshop attendance</a:t>
            </a:r>
          </a:p>
          <a:p>
            <a:pPr algn="ctr"/>
            <a:r>
              <a:rPr lang="en-US" sz="2400" dirty="0" smtClean="0"/>
              <a:t>Advertising</a:t>
            </a:r>
            <a:endParaRPr lang="en-US" sz="2400" dirty="0"/>
          </a:p>
        </p:txBody>
      </p:sp>
      <p:pic>
        <p:nvPicPr>
          <p:cNvPr id="10" name="Picture 9" descr="beijing-sky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2517"/>
            <a:ext cx="9144000" cy="194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6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P2S2 2014 Keynote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356100" y="1219200"/>
            <a:ext cx="4330700" cy="493776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i="1" dirty="0" smtClean="0">
                <a:solidFill>
                  <a:srgbClr val="800000"/>
                </a:solidFill>
                <a:latin typeface="Calibri"/>
                <a:cs typeface="Calibri"/>
              </a:rPr>
              <a:t>An Ecosystem for the New HPC: Heterogeneous Parallel Computing</a:t>
            </a:r>
          </a:p>
          <a:p>
            <a:pPr>
              <a:lnSpc>
                <a:spcPct val="120000"/>
              </a:lnSpc>
            </a:pPr>
            <a:r>
              <a:rPr lang="en-US" sz="2800" i="1" dirty="0" smtClean="0">
                <a:latin typeface="Calibri"/>
                <a:cs typeface="Calibri"/>
              </a:rPr>
              <a:t>Prof. Wu-</a:t>
            </a:r>
            <a:r>
              <a:rPr lang="en-US" sz="2800" i="1" dirty="0" err="1" smtClean="0">
                <a:latin typeface="Calibri"/>
                <a:cs typeface="Calibri"/>
              </a:rPr>
              <a:t>chun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err="1" smtClean="0">
                <a:latin typeface="Calibri"/>
                <a:cs typeface="Calibri"/>
              </a:rPr>
              <a:t>Feng</a:t>
            </a:r>
            <a:endParaRPr lang="en-US" sz="2800" i="1" dirty="0" smtClean="0">
              <a:latin typeface="Calibri"/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en-US" sz="2400" i="1" dirty="0" smtClean="0">
                <a:latin typeface="Calibri"/>
                <a:cs typeface="Calibri"/>
              </a:rPr>
              <a:t>Virginia Tech</a:t>
            </a:r>
            <a:endParaRPr lang="en-US" dirty="0"/>
          </a:p>
        </p:txBody>
      </p:sp>
      <p:pic>
        <p:nvPicPr>
          <p:cNvPr id="6" name="Picture 4" descr="Pic0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219200"/>
            <a:ext cx="38862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63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Steering Committee:</a:t>
            </a:r>
          </a:p>
          <a:p>
            <a:pPr lvl="1"/>
            <a:r>
              <a:rPr lang="en-US" dirty="0" smtClean="0"/>
              <a:t>William </a:t>
            </a:r>
            <a:r>
              <a:rPr lang="en-US" dirty="0" err="1" smtClean="0"/>
              <a:t>Gropp</a:t>
            </a:r>
            <a:r>
              <a:rPr lang="en-US" dirty="0" smtClean="0"/>
              <a:t>, University of Illinois at Urbana-Champaign</a:t>
            </a:r>
          </a:p>
          <a:p>
            <a:pPr lvl="1"/>
            <a:r>
              <a:rPr lang="en-US" dirty="0" smtClean="0"/>
              <a:t>Vijay </a:t>
            </a:r>
            <a:r>
              <a:rPr lang="en-US" dirty="0" err="1" smtClean="0"/>
              <a:t>Saraswat</a:t>
            </a:r>
            <a:r>
              <a:rPr lang="en-US" dirty="0" smtClean="0"/>
              <a:t>, IBM Research</a:t>
            </a:r>
          </a:p>
          <a:p>
            <a:endParaRPr lang="en-US" dirty="0" smtClean="0"/>
          </a:p>
          <a:p>
            <a:r>
              <a:rPr lang="en-US" dirty="0" smtClean="0"/>
              <a:t>Program Co-chairs</a:t>
            </a:r>
          </a:p>
          <a:p>
            <a:pPr lvl="1"/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dirty="0" smtClean="0"/>
              <a:t>, Argonne National Laboratory</a:t>
            </a:r>
          </a:p>
          <a:p>
            <a:pPr lvl="1"/>
            <a:r>
              <a:rPr lang="en-US" dirty="0" smtClean="0"/>
              <a:t>Yong Chen, Texas Tech University</a:t>
            </a:r>
          </a:p>
          <a:p>
            <a:pPr lvl="1"/>
            <a:r>
              <a:rPr lang="en-US" dirty="0" err="1" smtClean="0"/>
              <a:t>Abhinav</a:t>
            </a:r>
            <a:r>
              <a:rPr lang="en-US" dirty="0" smtClean="0"/>
              <a:t> Vishnu, Pacific Northwest National Laboratory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Publicity Chair</a:t>
            </a:r>
          </a:p>
          <a:p>
            <a:pPr lvl="1"/>
            <a:r>
              <a:rPr lang="en-US" dirty="0" smtClean="0"/>
              <a:t>Wesley Bland,  Argonne National Laboratory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49352"/>
            <a:ext cx="8183880" cy="1051560"/>
          </a:xfrm>
        </p:spPr>
        <p:txBody>
          <a:bodyPr/>
          <a:lstStyle/>
          <a:p>
            <a:r>
              <a:rPr lang="en-US" dirty="0" smtClean="0"/>
              <a:t>P2S2 2014 Statistics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133" y="6553200"/>
            <a:ext cx="8492068" cy="228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/>
              <a:t>P2S2 Opening Remarks (09/12/2014)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7133" y="1200912"/>
            <a:ext cx="8183880" cy="4971288"/>
          </a:xfrm>
        </p:spPr>
        <p:txBody>
          <a:bodyPr>
            <a:normAutofit/>
          </a:bodyPr>
          <a:lstStyle/>
          <a:p>
            <a:r>
              <a:rPr lang="en-US" dirty="0" smtClean="0"/>
              <a:t>25 paper submissions</a:t>
            </a:r>
          </a:p>
          <a:p>
            <a:pPr lvl="1"/>
            <a:r>
              <a:rPr lang="en-US" dirty="0" smtClean="0"/>
              <a:t>P2S2 prides itself with a thorough review process</a:t>
            </a:r>
          </a:p>
          <a:p>
            <a:pPr lvl="2"/>
            <a:r>
              <a:rPr lang="en-US" dirty="0" smtClean="0"/>
              <a:t>Each paper received at least 4 reviews, most had 5 reviews, some had 6 reviews</a:t>
            </a:r>
          </a:p>
          <a:p>
            <a:pPr lvl="2"/>
            <a:r>
              <a:rPr lang="en-US" dirty="0" smtClean="0"/>
              <a:t>PC Meeting in Mid May for paper decisions; lots of discussion for each paper.  We had to make some tough choices.</a:t>
            </a:r>
          </a:p>
          <a:p>
            <a:pPr lvl="1"/>
            <a:r>
              <a:rPr lang="en-US" dirty="0" smtClean="0"/>
              <a:t>13 papers were accepted (52% acceptance rate)</a:t>
            </a:r>
          </a:p>
          <a:p>
            <a:r>
              <a:rPr lang="en-US" dirty="0" smtClean="0"/>
              <a:t>21 PC Members</a:t>
            </a:r>
          </a:p>
          <a:p>
            <a:pPr lvl="1"/>
            <a:r>
              <a:rPr lang="en-US" dirty="0" smtClean="0"/>
              <a:t>Many thanks for their hard work and diligent reviews!</a:t>
            </a:r>
          </a:p>
          <a:p>
            <a:r>
              <a:rPr lang="en-US" dirty="0" smtClean="0"/>
              <a:t>Thanks to Wesley for undertaking the publicity/web chair role!</a:t>
            </a:r>
          </a:p>
        </p:txBody>
      </p:sp>
    </p:spTree>
    <p:extLst>
      <p:ext uri="{BB962C8B-B14F-4D97-AF65-F5344CB8AC3E}">
        <p14:creationId xmlns:p14="http://schemas.microsoft.com/office/powerpoint/2010/main" val="4145573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P2S2 2014 Logistics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133" y="6553200"/>
            <a:ext cx="8492068" cy="228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/>
              <a:t>P2S2 Opening Remarks (09/12/2014)</a:t>
            </a: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Five sessions</a:t>
            </a:r>
            <a:r>
              <a:rPr lang="en-US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 will start with a keynote talk by Prof. Wu-</a:t>
            </a:r>
            <a:r>
              <a:rPr lang="en-US" dirty="0" err="1" smtClean="0"/>
              <a:t>chun</a:t>
            </a:r>
            <a:r>
              <a:rPr lang="en-US" dirty="0" smtClean="0"/>
              <a:t> </a:t>
            </a:r>
            <a:r>
              <a:rPr lang="en-US" dirty="0" err="1" smtClean="0"/>
              <a:t>Feng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Four </a:t>
            </a:r>
            <a:r>
              <a:rPr lang="en-US" dirty="0"/>
              <a:t>sessions for regular technical paper presentations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For Presenters: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Please meet</a:t>
            </a:r>
            <a:r>
              <a:rPr lang="en-US" dirty="0" smtClean="0"/>
              <a:t> session </a:t>
            </a:r>
            <a:r>
              <a:rPr lang="en-US" dirty="0"/>
              <a:t>chair </a:t>
            </a:r>
            <a:r>
              <a:rPr lang="en-US" dirty="0" smtClean="0"/>
              <a:t>before the session </a:t>
            </a:r>
            <a:r>
              <a:rPr lang="en-US" dirty="0"/>
              <a:t>starts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Please provide a short bio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Presentations may need to </a:t>
            </a:r>
            <a:r>
              <a:rPr lang="en-US" dirty="0"/>
              <a:t>be copied to a common presentation laptop before the </a:t>
            </a:r>
            <a:r>
              <a:rPr lang="en-US" dirty="0" smtClean="0"/>
              <a:t>session (please check with your session chair!)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Please send your slides to p2s2-chairs@mcs.anl.gov and we will post slides on program page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0540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P2S2 2014 Sessions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133" y="6553200"/>
            <a:ext cx="8492068" cy="228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/>
              <a:t>P2S2 Opening Remarks (09/12/2014)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</a:t>
            </a:r>
            <a:r>
              <a:rPr lang="en-US" sz="2200" dirty="0">
                <a:solidFill>
                  <a:srgbClr val="0000FF"/>
                </a:solidFill>
              </a:rPr>
              <a:t>0</a:t>
            </a:r>
            <a:r>
              <a:rPr lang="en-US" sz="2200" dirty="0" smtClean="0">
                <a:solidFill>
                  <a:srgbClr val="0000FF"/>
                </a:solidFill>
              </a:rPr>
              <a:t>: Keynote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Time: </a:t>
            </a:r>
            <a:r>
              <a:rPr lang="en-US" sz="2200" dirty="0">
                <a:solidFill>
                  <a:srgbClr val="0000FF"/>
                </a:solidFill>
              </a:rPr>
              <a:t>8</a:t>
            </a:r>
            <a:r>
              <a:rPr lang="en-US" sz="2200" dirty="0" smtClean="0">
                <a:solidFill>
                  <a:srgbClr val="0000FF"/>
                </a:solidFill>
              </a:rPr>
              <a:t>:15am – </a:t>
            </a:r>
            <a:r>
              <a:rPr lang="en-US" sz="2200" dirty="0">
                <a:solidFill>
                  <a:srgbClr val="0000FF"/>
                </a:solidFill>
              </a:rPr>
              <a:t>9</a:t>
            </a:r>
            <a:r>
              <a:rPr lang="en-US" sz="2200" dirty="0" smtClean="0">
                <a:solidFill>
                  <a:srgbClr val="0000FF"/>
                </a:solidFill>
              </a:rPr>
              <a:t>:15am</a:t>
            </a: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An Ecosystem for the New HPC: Heterogeneous Parallel Computing</a:t>
            </a: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latin typeface="Calibri"/>
                <a:cs typeface="Calibri"/>
              </a:rPr>
              <a:t>Prof. Wu-</a:t>
            </a:r>
            <a:r>
              <a:rPr lang="en-US" sz="1800" i="1" dirty="0" err="1" smtClean="0">
                <a:latin typeface="Calibri"/>
                <a:cs typeface="Calibri"/>
              </a:rPr>
              <a:t>chun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Feng</a:t>
            </a:r>
            <a:r>
              <a:rPr lang="en-US" sz="1800" i="1" dirty="0" smtClean="0">
                <a:latin typeface="Calibri"/>
                <a:cs typeface="Calibri"/>
              </a:rPr>
              <a:t>, Virginia Tech</a:t>
            </a:r>
            <a:endParaRPr lang="en-US" sz="1800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949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P2S2 2014 Sessions (contd.)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133" y="6553200"/>
            <a:ext cx="8492068" cy="228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/>
              <a:t>P2S2 Opening Remarks (09/12/2014)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1: Tasking and Memory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Time: </a:t>
            </a:r>
            <a:r>
              <a:rPr lang="en-US" sz="2200" dirty="0">
                <a:solidFill>
                  <a:srgbClr val="0000FF"/>
                </a:solidFill>
              </a:rPr>
              <a:t>9</a:t>
            </a:r>
            <a:r>
              <a:rPr lang="en-US" sz="2200" dirty="0" smtClean="0">
                <a:solidFill>
                  <a:srgbClr val="0000FF"/>
                </a:solidFill>
              </a:rPr>
              <a:t>:15am – 11:15am (break at 10:15am)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Chair: </a:t>
            </a:r>
            <a:r>
              <a:rPr lang="en-US" sz="2200" dirty="0" err="1" smtClean="0">
                <a:solidFill>
                  <a:srgbClr val="0000FF"/>
                </a:solidFill>
              </a:rPr>
              <a:t>Hari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Subramoni</a:t>
            </a:r>
            <a:r>
              <a:rPr lang="en-US" sz="2200" dirty="0" smtClean="0">
                <a:solidFill>
                  <a:srgbClr val="0000FF"/>
                </a:solidFill>
              </a:rPr>
              <a:t>, Ohio State University</a:t>
            </a: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“Local Search to Improve Task Mapping”</a:t>
            </a:r>
            <a:r>
              <a:rPr lang="en-US" sz="1800" i="1" dirty="0" smtClean="0">
                <a:latin typeface="Calibri"/>
                <a:cs typeface="Calibri"/>
              </a:rPr>
              <a:t>, Evan </a:t>
            </a:r>
            <a:r>
              <a:rPr lang="en-US" sz="1800" i="1" dirty="0" err="1" smtClean="0">
                <a:latin typeface="Calibri"/>
                <a:cs typeface="Calibri"/>
              </a:rPr>
              <a:t>Balzuweit</a:t>
            </a:r>
            <a:r>
              <a:rPr lang="en-US" sz="1800" i="1" dirty="0" smtClean="0">
                <a:latin typeface="Calibri"/>
                <a:cs typeface="Calibri"/>
              </a:rPr>
              <a:t>, David </a:t>
            </a:r>
            <a:r>
              <a:rPr lang="en-US" sz="1800" i="1" dirty="0" err="1" smtClean="0">
                <a:latin typeface="Calibri"/>
                <a:cs typeface="Calibri"/>
              </a:rPr>
              <a:t>Bunde</a:t>
            </a:r>
            <a:r>
              <a:rPr lang="en-US" sz="1800" i="1" dirty="0" smtClean="0">
                <a:latin typeface="Calibri"/>
                <a:cs typeface="Calibri"/>
              </a:rPr>
              <a:t>, Vitus Leung, Austin Finley, and Alan Lee</a:t>
            </a: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“A Framework for Tracking Memory Accesses in Scientific Applications”</a:t>
            </a:r>
            <a:r>
              <a:rPr lang="en-US" sz="1800" i="1" dirty="0" smtClean="0">
                <a:latin typeface="Calibri"/>
                <a:cs typeface="Calibri"/>
              </a:rPr>
              <a:t>, Antonio Pena and Pavan Balaji</a:t>
            </a: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</a:t>
            </a:r>
            <a:r>
              <a:rPr lang="en-US" sz="1800" i="1" dirty="0" err="1" smtClean="0">
                <a:solidFill>
                  <a:srgbClr val="800000"/>
                </a:solidFill>
                <a:latin typeface="Calibri"/>
                <a:cs typeface="Calibri"/>
              </a:rPr>
              <a:t>Checksumming</a:t>
            </a: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 Strategies for Data in Volatile Memories”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Humayun</a:t>
            </a:r>
            <a:r>
              <a:rPr lang="en-US" sz="1800" i="1" dirty="0" smtClean="0">
                <a:latin typeface="Calibri"/>
                <a:cs typeface="Calibri"/>
              </a:rPr>
              <a:t> Arafat, </a:t>
            </a:r>
            <a:r>
              <a:rPr lang="en-US" sz="1800" i="1" dirty="0" err="1" smtClean="0">
                <a:latin typeface="Calibri"/>
                <a:cs typeface="Calibri"/>
              </a:rPr>
              <a:t>Sriram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Krishnamoorthy</a:t>
            </a:r>
            <a:r>
              <a:rPr lang="en-US" sz="1800" i="1" dirty="0" smtClean="0">
                <a:latin typeface="Calibri"/>
                <a:cs typeface="Calibri"/>
              </a:rPr>
              <a:t>, and P. </a:t>
            </a:r>
            <a:r>
              <a:rPr lang="en-US" sz="1800" i="1" dirty="0" err="1" smtClean="0">
                <a:latin typeface="Calibri"/>
                <a:cs typeface="Calibri"/>
              </a:rPr>
              <a:t>Sadayappan</a:t>
            </a:r>
            <a:endParaRPr lang="en-US" sz="1800" i="1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658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P2S2 2014 Sessions (contd.)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133" y="6553200"/>
            <a:ext cx="8492068" cy="228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/>
              <a:t>P2S2 Opening Remarks (09/12/2014)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</a:t>
            </a:r>
            <a:r>
              <a:rPr lang="en-US" sz="2200" dirty="0">
                <a:solidFill>
                  <a:srgbClr val="0000FF"/>
                </a:solidFill>
              </a:rPr>
              <a:t>2</a:t>
            </a:r>
            <a:r>
              <a:rPr lang="en-US" sz="2200" dirty="0" smtClean="0">
                <a:solidFill>
                  <a:srgbClr val="0000FF"/>
                </a:solidFill>
              </a:rPr>
              <a:t>: Heterogeneous Computing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Time: 11:15am – 12:45pm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Chair: </a:t>
            </a:r>
            <a:r>
              <a:rPr lang="en-US" sz="2200" dirty="0" err="1" smtClean="0">
                <a:solidFill>
                  <a:srgbClr val="0000FF"/>
                </a:solidFill>
              </a:rPr>
              <a:t>Michela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Taufer</a:t>
            </a:r>
            <a:r>
              <a:rPr lang="en-US" sz="2200" dirty="0" smtClean="0">
                <a:solidFill>
                  <a:srgbClr val="0000FF"/>
                </a:solidFill>
              </a:rPr>
              <a:t>, University of Delaware</a:t>
            </a:r>
          </a:p>
          <a:p>
            <a:pPr lvl="1">
              <a:lnSpc>
                <a:spcPct val="11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“Pruning Strategies in Adaptive Offline Tuning for Optimized Composition of Components on Heterogeneous Systems”</a:t>
            </a:r>
            <a:r>
              <a:rPr lang="en-US" sz="1800" i="1" dirty="0">
                <a:latin typeface="Calibri"/>
                <a:cs typeface="Calibri"/>
              </a:rPr>
              <a:t>, </a:t>
            </a:r>
            <a:r>
              <a:rPr lang="en-US" sz="1800" i="1" dirty="0" smtClean="0">
                <a:latin typeface="Calibri"/>
                <a:cs typeface="Calibri"/>
              </a:rPr>
              <a:t>Lu Li, </a:t>
            </a:r>
            <a:r>
              <a:rPr lang="en-US" sz="1800" i="1" dirty="0" err="1" smtClean="0">
                <a:latin typeface="Calibri"/>
                <a:cs typeface="Calibri"/>
              </a:rPr>
              <a:t>Usman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Dastgeer</a:t>
            </a:r>
            <a:r>
              <a:rPr lang="en-US" sz="1800" i="1" dirty="0" smtClean="0">
                <a:latin typeface="Calibri"/>
                <a:cs typeface="Calibri"/>
              </a:rPr>
              <a:t>, and </a:t>
            </a:r>
            <a:r>
              <a:rPr lang="en-US" sz="1800" i="1" dirty="0" err="1" smtClean="0">
                <a:latin typeface="Calibri"/>
                <a:cs typeface="Calibri"/>
              </a:rPr>
              <a:t>Christoph</a:t>
            </a:r>
            <a:r>
              <a:rPr lang="en-US" sz="1800" i="1" dirty="0" smtClean="0">
                <a:latin typeface="Calibri"/>
                <a:cs typeface="Calibri"/>
              </a:rPr>
              <a:t> Kessler</a:t>
            </a:r>
          </a:p>
          <a:p>
            <a:pPr lvl="1">
              <a:lnSpc>
                <a:spcPct val="11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“Energy and Power Characterization on Parallel Programs Running on Intel Xeon Phi”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Joal</a:t>
            </a:r>
            <a:r>
              <a:rPr lang="en-US" sz="1800" i="1" dirty="0" smtClean="0">
                <a:latin typeface="Calibri"/>
                <a:cs typeface="Calibri"/>
              </a:rPr>
              <a:t> Wood, </a:t>
            </a:r>
            <a:r>
              <a:rPr lang="en-US" sz="1800" i="1" dirty="0" err="1" smtClean="0">
                <a:latin typeface="Calibri"/>
                <a:cs typeface="Calibri"/>
              </a:rPr>
              <a:t>Ziliang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Zong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Qijun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Gu</a:t>
            </a:r>
            <a:r>
              <a:rPr lang="en-US" sz="1800" i="1" dirty="0" smtClean="0">
                <a:latin typeface="Calibri"/>
                <a:cs typeface="Calibri"/>
              </a:rPr>
              <a:t>, and </a:t>
            </a:r>
            <a:r>
              <a:rPr lang="en-US" sz="1800" i="1" dirty="0" err="1" smtClean="0">
                <a:latin typeface="Calibri"/>
                <a:cs typeface="Calibri"/>
              </a:rPr>
              <a:t>Rong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Ge</a:t>
            </a:r>
            <a:endParaRPr lang="en-US" sz="1800" i="1" dirty="0" smtClean="0">
              <a:latin typeface="Calibri"/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“Delivering Parallel Programmability to the Masses via the Intel MIC Ecosystem: A Case Study”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Kaixi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Hou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Hao</a:t>
            </a:r>
            <a:r>
              <a:rPr lang="en-US" sz="1800" i="1" dirty="0" smtClean="0">
                <a:latin typeface="Calibri"/>
                <a:cs typeface="Calibri"/>
              </a:rPr>
              <a:t> Wang, and Wu-</a:t>
            </a:r>
            <a:r>
              <a:rPr lang="en-US" sz="1800" i="1" dirty="0" err="1" smtClean="0">
                <a:latin typeface="Calibri"/>
                <a:cs typeface="Calibri"/>
              </a:rPr>
              <a:t>chun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Feng</a:t>
            </a:r>
            <a:endParaRPr lang="en-US" sz="1800" i="1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91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P2S2 2014 Sessions (contd.)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133" y="6553200"/>
            <a:ext cx="8492068" cy="228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/>
              <a:t>P2S2 Opening Remarks (09/12/2014)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7133" y="1219200"/>
            <a:ext cx="8492068" cy="5130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3: Data Movement and I/O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Time: 13:45pm – 16:15pm (break at 15:15pm)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Chair: Antonio Pena, Argonne National Laboratory</a:t>
            </a: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“Using Working Set Reorganization to Manage Storage Systems with Hard and Solid State Disks”</a:t>
            </a:r>
            <a:r>
              <a:rPr lang="en-US" sz="1800" i="1" dirty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Junjie</a:t>
            </a:r>
            <a:r>
              <a:rPr lang="en-US" sz="1800" i="1" dirty="0" smtClean="0">
                <a:latin typeface="Calibri"/>
                <a:cs typeface="Calibri"/>
              </a:rPr>
              <a:t> Chen, </a:t>
            </a:r>
            <a:r>
              <a:rPr lang="en-US" sz="1800" i="1" dirty="0" err="1" smtClean="0">
                <a:latin typeface="Calibri"/>
                <a:cs typeface="Calibri"/>
              </a:rPr>
              <a:t>Jialin</a:t>
            </a:r>
            <a:r>
              <a:rPr lang="en-US" sz="1800" i="1" dirty="0" smtClean="0">
                <a:latin typeface="Calibri"/>
                <a:cs typeface="Calibri"/>
              </a:rPr>
              <a:t> Liu, Philip Roth, and Yong Chen</a:t>
            </a: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“Benchmarking the Performance of Scientific Applications with Irregular I/O at the Extreme Scale”</a:t>
            </a:r>
            <a:r>
              <a:rPr lang="en-US" sz="1800" i="1" dirty="0" smtClean="0">
                <a:latin typeface="Calibri"/>
                <a:cs typeface="Calibri"/>
              </a:rPr>
              <a:t>, Stephen </a:t>
            </a:r>
            <a:r>
              <a:rPr lang="en-US" sz="1800" i="1" dirty="0" err="1" smtClean="0">
                <a:latin typeface="Calibri"/>
                <a:cs typeface="Calibri"/>
              </a:rPr>
              <a:t>Herbein</a:t>
            </a:r>
            <a:r>
              <a:rPr lang="en-US" sz="1800" i="1" dirty="0" smtClean="0">
                <a:latin typeface="Calibri"/>
                <a:cs typeface="Calibri"/>
              </a:rPr>
              <a:t>, Scott </a:t>
            </a:r>
            <a:r>
              <a:rPr lang="en-US" sz="1800" i="1" dirty="0" err="1" smtClean="0">
                <a:latin typeface="Calibri"/>
                <a:cs typeface="Calibri"/>
              </a:rPr>
              <a:t>Klasky</a:t>
            </a:r>
            <a:r>
              <a:rPr lang="en-US" sz="1800" i="1" dirty="0" smtClean="0">
                <a:latin typeface="Calibri"/>
                <a:cs typeface="Calibri"/>
              </a:rPr>
              <a:t>, and </a:t>
            </a:r>
            <a:r>
              <a:rPr lang="en-US" sz="1800" i="1" dirty="0" err="1" smtClean="0">
                <a:latin typeface="Calibri"/>
                <a:cs typeface="Calibri"/>
              </a:rPr>
              <a:t>Michela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Taufer</a:t>
            </a:r>
            <a:endParaRPr lang="en-US" sz="1800" i="1" dirty="0" smtClean="0">
              <a:latin typeface="Calibri"/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“Improving Data Movement Performance for Sparse Data Patterns on Blue Gene/Q Supercomputer”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Huy</a:t>
            </a:r>
            <a:r>
              <a:rPr lang="en-US" sz="1800" i="1" dirty="0" smtClean="0">
                <a:latin typeface="Calibri"/>
                <a:cs typeface="Calibri"/>
              </a:rPr>
              <a:t> Bui, </a:t>
            </a:r>
            <a:r>
              <a:rPr lang="en-US" sz="1800" i="1" dirty="0" err="1" smtClean="0">
                <a:latin typeface="Calibri"/>
                <a:cs typeface="Calibri"/>
              </a:rPr>
              <a:t>Eun</a:t>
            </a:r>
            <a:r>
              <a:rPr lang="en-US" sz="1800" i="1" dirty="0" smtClean="0">
                <a:latin typeface="Calibri"/>
                <a:cs typeface="Calibri"/>
              </a:rPr>
              <a:t>-Sung Jung, </a:t>
            </a:r>
            <a:r>
              <a:rPr lang="en-US" sz="1800" i="1" dirty="0" err="1" smtClean="0">
                <a:latin typeface="Calibri"/>
                <a:cs typeface="Calibri"/>
              </a:rPr>
              <a:t>Venkatram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Vishwanath</a:t>
            </a:r>
            <a:r>
              <a:rPr lang="en-US" sz="1800" i="1" dirty="0" smtClean="0">
                <a:latin typeface="Calibri"/>
                <a:cs typeface="Calibri"/>
              </a:rPr>
              <a:t>, Jason Leigh, and Michael </a:t>
            </a:r>
            <a:r>
              <a:rPr lang="en-US" sz="1800" i="1" dirty="0" err="1" smtClean="0">
                <a:latin typeface="Calibri"/>
                <a:cs typeface="Calibri"/>
              </a:rPr>
              <a:t>Papka</a:t>
            </a:r>
            <a:endParaRPr lang="en-US" sz="1800" i="1" dirty="0" smtClean="0">
              <a:latin typeface="Calibri"/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“Decoupled I/O for Data-Intensive High Performance Computing”</a:t>
            </a:r>
            <a:r>
              <a:rPr lang="en-US" sz="1800" i="1" dirty="0">
                <a:latin typeface="Calibri"/>
                <a:cs typeface="Calibri"/>
              </a:rPr>
              <a:t>, </a:t>
            </a:r>
            <a:r>
              <a:rPr lang="en-US" sz="1800" i="1" dirty="0" smtClean="0">
                <a:latin typeface="Calibri"/>
                <a:cs typeface="Calibri"/>
              </a:rPr>
              <a:t>Chao Chen, Yong Chen, Kun </a:t>
            </a:r>
            <a:r>
              <a:rPr lang="en-US" sz="1800" i="1" dirty="0" err="1" smtClean="0">
                <a:latin typeface="Calibri"/>
                <a:cs typeface="Calibri"/>
              </a:rPr>
              <a:t>Feng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Yanlong</a:t>
            </a:r>
            <a:r>
              <a:rPr lang="en-US" sz="1800" i="1" dirty="0" smtClean="0">
                <a:latin typeface="Calibri"/>
                <a:cs typeface="Calibri"/>
              </a:rPr>
              <a:t> Yin, Hassan </a:t>
            </a:r>
            <a:r>
              <a:rPr lang="en-US" sz="1800" i="1" dirty="0" err="1" smtClean="0">
                <a:latin typeface="Calibri"/>
                <a:cs typeface="Calibri"/>
              </a:rPr>
              <a:t>Eslami</a:t>
            </a:r>
            <a:r>
              <a:rPr lang="en-US" sz="1800" i="1" dirty="0" smtClean="0">
                <a:latin typeface="Calibri"/>
                <a:cs typeface="Calibri"/>
              </a:rPr>
              <a:t>, Rajeev Thakur, Xian-He Sun, and William D. </a:t>
            </a:r>
            <a:r>
              <a:rPr lang="en-US" sz="1800" i="1" dirty="0" err="1" smtClean="0">
                <a:latin typeface="Calibri"/>
                <a:cs typeface="Calibri"/>
              </a:rPr>
              <a:t>Gropp</a:t>
            </a:r>
            <a:endParaRPr lang="en-US" sz="1800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191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P2S2 2014 Sessions (contd.)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133" y="6553200"/>
            <a:ext cx="8492068" cy="228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/>
              <a:t>P2S2 Opening Remarks (09/12/2014)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7133" y="1219200"/>
            <a:ext cx="8492068" cy="5130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</a:t>
            </a:r>
            <a:r>
              <a:rPr lang="en-US" sz="2200" dirty="0">
                <a:solidFill>
                  <a:srgbClr val="0000FF"/>
                </a:solidFill>
              </a:rPr>
              <a:t>4</a:t>
            </a:r>
            <a:r>
              <a:rPr lang="en-US" sz="2200" dirty="0" smtClean="0">
                <a:solidFill>
                  <a:srgbClr val="0000FF"/>
                </a:solidFill>
              </a:rPr>
              <a:t>: Programming Models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Time: 16:</a:t>
            </a:r>
            <a:r>
              <a:rPr lang="en-US" sz="2200" dirty="0">
                <a:solidFill>
                  <a:srgbClr val="0000FF"/>
                </a:solidFill>
              </a:rPr>
              <a:t>1</a:t>
            </a:r>
            <a:r>
              <a:rPr lang="en-US" sz="2200" dirty="0" smtClean="0">
                <a:solidFill>
                  <a:srgbClr val="0000FF"/>
                </a:solidFill>
              </a:rPr>
              <a:t>5pm – 17:45pm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Chair: Patrick Bridges, University of New Mexico</a:t>
            </a: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“A Distributed Dataflow Model for Task-uncoordinated Parallel Program Execution”</a:t>
            </a:r>
            <a:r>
              <a:rPr lang="en-US" sz="1800" i="1" dirty="0">
                <a:latin typeface="Calibri"/>
                <a:cs typeface="Calibri"/>
              </a:rPr>
              <a:t>, </a:t>
            </a:r>
            <a:r>
              <a:rPr lang="en-US" sz="1800" i="1" dirty="0" smtClean="0">
                <a:latin typeface="Calibri"/>
                <a:cs typeface="Calibri"/>
              </a:rPr>
              <a:t>Lucas Wilson and Jeffrey Von Ronne</a:t>
            </a: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“Beehive: A Framework for Graph Data Analytics on Cloud Computing Platforms”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Anand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Tripathi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Vinit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Padhye</a:t>
            </a:r>
            <a:r>
              <a:rPr lang="en-US" sz="1800" i="1" dirty="0" smtClean="0">
                <a:latin typeface="Calibri"/>
                <a:cs typeface="Calibri"/>
              </a:rPr>
              <a:t>, and Tara </a:t>
            </a:r>
            <a:r>
              <a:rPr lang="en-US" sz="1800" i="1" dirty="0" err="1" smtClean="0">
                <a:latin typeface="Calibri"/>
                <a:cs typeface="Calibri"/>
              </a:rPr>
              <a:t>Sasank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r>
              <a:rPr lang="en-US" sz="1800" i="1" dirty="0" err="1" smtClean="0">
                <a:latin typeface="Calibri"/>
                <a:cs typeface="Calibri"/>
              </a:rPr>
              <a:t>Sunkara</a:t>
            </a:r>
            <a:endParaRPr lang="en-US" sz="1800" i="1" dirty="0" smtClean="0">
              <a:latin typeface="Calibri"/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“</a:t>
            </a:r>
            <a:r>
              <a:rPr lang="en-US" sz="1800" i="1" dirty="0" err="1" smtClean="0">
                <a:solidFill>
                  <a:srgbClr val="800000"/>
                </a:solidFill>
                <a:latin typeface="Calibri"/>
                <a:cs typeface="Calibri"/>
              </a:rPr>
              <a:t>NestedMP</a:t>
            </a: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: Taming Complex Configuration Space of Degree of Parallelism for Nested-Parallel Programs”</a:t>
            </a:r>
            <a:r>
              <a:rPr lang="en-US" sz="1800" i="1" dirty="0" smtClean="0">
                <a:latin typeface="Calibri"/>
                <a:cs typeface="Calibri"/>
              </a:rPr>
              <a:t>, </a:t>
            </a:r>
            <a:r>
              <a:rPr lang="en-US" sz="1800" i="1" dirty="0" err="1" smtClean="0">
                <a:latin typeface="Calibri"/>
                <a:cs typeface="Calibri"/>
              </a:rPr>
              <a:t>Jiangzhou</a:t>
            </a:r>
            <a:r>
              <a:rPr lang="en-US" sz="1800" i="1" dirty="0" smtClean="0">
                <a:latin typeface="Calibri"/>
                <a:cs typeface="Calibri"/>
              </a:rPr>
              <a:t> He, </a:t>
            </a:r>
            <a:r>
              <a:rPr lang="en-US" sz="1800" i="1" dirty="0" err="1" smtClean="0">
                <a:latin typeface="Calibri"/>
                <a:cs typeface="Calibri"/>
              </a:rPr>
              <a:t>Wenguang</a:t>
            </a:r>
            <a:r>
              <a:rPr lang="en-US" sz="1800" i="1" dirty="0" smtClean="0">
                <a:latin typeface="Calibri"/>
                <a:cs typeface="Calibri"/>
              </a:rPr>
              <a:t> Chen, and </a:t>
            </a:r>
            <a:r>
              <a:rPr lang="en-US" sz="1800" i="1" dirty="0" err="1" smtClean="0">
                <a:latin typeface="Calibri"/>
                <a:cs typeface="Calibri"/>
              </a:rPr>
              <a:t>Zhizhong</a:t>
            </a:r>
            <a:r>
              <a:rPr lang="en-US" sz="1800" i="1" dirty="0" smtClean="0">
                <a:latin typeface="Calibri"/>
                <a:cs typeface="Calibri"/>
              </a:rPr>
              <a:t> Tang</a:t>
            </a:r>
          </a:p>
        </p:txBody>
      </p:sp>
    </p:spTree>
    <p:extLst>
      <p:ext uri="{BB962C8B-B14F-4D97-AF65-F5344CB8AC3E}">
        <p14:creationId xmlns:p14="http://schemas.microsoft.com/office/powerpoint/2010/main" val="85037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328</TotalTime>
  <Words>1161</Words>
  <Application>Microsoft Macintosh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Seventh International Workshop on Parallel Programming Models and Systems Software for High-End Computing (P2S2)</vt:lpstr>
      <vt:lpstr>Organizing Committee</vt:lpstr>
      <vt:lpstr>P2S2 2014 Statistics</vt:lpstr>
      <vt:lpstr>P2S2 2014 Logistics</vt:lpstr>
      <vt:lpstr>P2S2 2014 Sessions</vt:lpstr>
      <vt:lpstr>P2S2 2014 Sessions (contd.)</vt:lpstr>
      <vt:lpstr>P2S2 2014 Sessions (contd.)</vt:lpstr>
      <vt:lpstr>P2S2 2014 Sessions (contd.)</vt:lpstr>
      <vt:lpstr>P2S2 2014 Sessions (contd.)</vt:lpstr>
      <vt:lpstr>P2S2 2013 Journal Special Issue (with Journal of Supercomputing: JoS)</vt:lpstr>
      <vt:lpstr>P2S2 2014 Journal Special Issue (with Journal of Supercomputing: PARCO)</vt:lpstr>
      <vt:lpstr>Plans for the Eighth P2S2 Workshop, 2015</vt:lpstr>
      <vt:lpstr>P2S2 2014 Keynote</vt:lpstr>
    </vt:vector>
  </TitlesOfParts>
  <Company>Texas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Reviews</dc:title>
  <dc:creator>Yong Chen</dc:creator>
  <cp:lastModifiedBy>Pavan Balaji</cp:lastModifiedBy>
  <cp:revision>229</cp:revision>
  <dcterms:created xsi:type="dcterms:W3CDTF">2012-09-03T17:22:01Z</dcterms:created>
  <dcterms:modified xsi:type="dcterms:W3CDTF">2014-09-12T05:08:14Z</dcterms:modified>
</cp:coreProperties>
</file>