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506" r:id="rId3"/>
    <p:sldId id="507" r:id="rId4"/>
    <p:sldId id="508" r:id="rId5"/>
    <p:sldId id="521" r:id="rId6"/>
    <p:sldId id="509" r:id="rId7"/>
    <p:sldId id="510" r:id="rId8"/>
    <p:sldId id="522" r:id="rId9"/>
    <p:sldId id="523" r:id="rId10"/>
    <p:sldId id="524" r:id="rId11"/>
    <p:sldId id="512" r:id="rId12"/>
    <p:sldId id="513" r:id="rId13"/>
    <p:sldId id="515" r:id="rId14"/>
    <p:sldId id="525" r:id="rId15"/>
    <p:sldId id="516" r:id="rId16"/>
    <p:sldId id="517" r:id="rId17"/>
    <p:sldId id="518" r:id="rId18"/>
    <p:sldId id="519" r:id="rId19"/>
    <p:sldId id="520" r:id="rId20"/>
    <p:sldId id="526" r:id="rId21"/>
    <p:sldId id="467" r:id="rId22"/>
    <p:sldId id="527" r:id="rId23"/>
    <p:sldId id="528" r:id="rId24"/>
    <p:sldId id="529" r:id="rId25"/>
    <p:sldId id="530" r:id="rId26"/>
    <p:sldId id="531" r:id="rId27"/>
    <p:sldId id="532" r:id="rId28"/>
  </p:sldIdLst>
  <p:sldSz cx="9144000" cy="6858000" type="screen4x3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F9D4760-FC38-435D-8089-32D46804857B}">
          <p14:sldIdLst>
            <p14:sldId id="257"/>
            <p14:sldId id="506"/>
            <p14:sldId id="507"/>
            <p14:sldId id="508"/>
            <p14:sldId id="521"/>
            <p14:sldId id="509"/>
            <p14:sldId id="510"/>
            <p14:sldId id="522"/>
            <p14:sldId id="523"/>
            <p14:sldId id="524"/>
            <p14:sldId id="512"/>
            <p14:sldId id="513"/>
            <p14:sldId id="515"/>
            <p14:sldId id="525"/>
            <p14:sldId id="516"/>
            <p14:sldId id="517"/>
            <p14:sldId id="518"/>
            <p14:sldId id="519"/>
            <p14:sldId id="520"/>
            <p14:sldId id="526"/>
            <p14:sldId id="467"/>
            <p14:sldId id="527"/>
            <p14:sldId id="528"/>
            <p14:sldId id="529"/>
            <p14:sldId id="530"/>
            <p14:sldId id="531"/>
            <p14:sldId id="53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FFCC"/>
    <a:srgbClr val="66FF66"/>
    <a:srgbClr val="0000FF"/>
    <a:srgbClr val="000000"/>
    <a:srgbClr val="FFFF99"/>
    <a:srgbClr val="FFFF00"/>
    <a:srgbClr val="FDEADA"/>
    <a:srgbClr val="CCFF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31" autoAdjust="0"/>
  </p:normalViewPr>
  <p:slideViewPr>
    <p:cSldViewPr>
      <p:cViewPr varScale="1">
        <p:scale>
          <a:sx n="82" d="100"/>
          <a:sy n="82" d="100"/>
        </p:scale>
        <p:origin x="-184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84" d="100"/>
          <a:sy n="84" d="100"/>
        </p:scale>
        <p:origin x="-1620" y="73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C41AD6A-4BB0-440A-8DD1-608BFD4747CB}" type="datetimeFigureOut">
              <a:rPr lang="zh-CN" altLang="en-US" smtClean="0"/>
              <a:t>15-9-1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4CB138C-6F80-4B6E-A014-C120560A53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187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D9148D7-FB2B-4957-8C67-CD2B50AD8679}" type="datetimeFigureOut">
              <a:rPr lang="zh-CN" altLang="en-US" smtClean="0"/>
              <a:t>15-9-1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C3C408C-91E2-4EF7-92A9-F4885029B1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4AC6D9-6B5C-45FD-8360-091FBE43F8FE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15-9-1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77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15-9-1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51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15-9-1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7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15-9-1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03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15-9-1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80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15-9-1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06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15-9-1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6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15-9-1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65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15-9-1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96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15-9-1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01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15-9-1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10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FBAEB-7FAF-4AAB-8862-686055D8E884}" type="datetimeFigureOut">
              <a:rPr lang="zh-CN" altLang="en-US" smtClean="0"/>
              <a:t>15-9-1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80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3" y="4851918"/>
            <a:ext cx="9144000" cy="2006082"/>
          </a:xfrm>
          <a:prstGeom prst="rect">
            <a:avLst/>
          </a:prstGeom>
        </p:spPr>
      </p:pic>
      <p:sp>
        <p:nvSpPr>
          <p:cNvPr id="1536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645024"/>
            <a:ext cx="9144000" cy="1584176"/>
          </a:xfrm>
        </p:spPr>
        <p:txBody>
          <a:bodyPr>
            <a:normAutofit/>
          </a:bodyPr>
          <a:lstStyle/>
          <a:p>
            <a:r>
              <a:rPr lang="en-US" altLang="zh-TW" sz="2400" b="1" dirty="0" smtClean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Yang </a:t>
            </a:r>
            <a:r>
              <a:rPr lang="en-US" altLang="zh-TW" sz="2400" b="1" dirty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Yu</a:t>
            </a:r>
            <a:r>
              <a:rPr lang="en-US" altLang="zh-TW" sz="2400" dirty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altLang="zh-TW" sz="2400" dirty="0" err="1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Tianyang</a:t>
            </a:r>
            <a:r>
              <a:rPr lang="en-US" altLang="zh-TW" sz="2400" dirty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Lei, </a:t>
            </a:r>
            <a:r>
              <a:rPr lang="en-US" altLang="zh-TW" sz="2400" dirty="0" err="1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Haibo</a:t>
            </a:r>
            <a:r>
              <a:rPr lang="en-US" altLang="zh-TW" sz="2400" dirty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Chen, </a:t>
            </a:r>
            <a:r>
              <a:rPr lang="en-US" altLang="zh-TW" sz="2400" dirty="0" err="1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Binyu</a:t>
            </a:r>
            <a:r>
              <a:rPr lang="en-US" altLang="zh-TW" sz="2400" dirty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TW" sz="2400" dirty="0" err="1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Zang</a:t>
            </a:r>
            <a:endParaRPr lang="en-US" altLang="zh-TW" sz="300" dirty="0" smtClean="0">
              <a:solidFill>
                <a:schemeClr val="tx1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endParaRPr lang="en-US" altLang="zh-TW" sz="800" dirty="0" smtClean="0">
              <a:solidFill>
                <a:srgbClr val="002060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zh-CN" sz="2000" b="1" dirty="0" smtClean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Fudan</a:t>
            </a:r>
            <a:r>
              <a:rPr lang="zh-CN" altLang="en-US" sz="2000" b="1" dirty="0" smtClean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2000" b="1" dirty="0" smtClean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University, China</a:t>
            </a:r>
          </a:p>
          <a:p>
            <a:pPr>
              <a:lnSpc>
                <a:spcPct val="80000"/>
              </a:lnSpc>
            </a:pPr>
            <a:r>
              <a:rPr lang="en-US" altLang="zh-TW" sz="2000" dirty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Shanghai Jiao Tong University, China</a:t>
            </a:r>
          </a:p>
          <a:p>
            <a:pPr>
              <a:lnSpc>
                <a:spcPct val="80000"/>
              </a:lnSpc>
            </a:pPr>
            <a:r>
              <a:rPr lang="en-US" altLang="zh-TW" sz="2000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Institute of Parallel and Distributed Systems</a:t>
            </a:r>
          </a:p>
          <a:p>
            <a:pPr>
              <a:lnSpc>
                <a:spcPct val="80000"/>
              </a:lnSpc>
            </a:pPr>
            <a:endParaRPr lang="en-US" altLang="zh-TW" sz="2000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76256" y="6207695"/>
            <a:ext cx="1628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66"/>
                </a:solidFill>
                <a:effectLst>
                  <a:glow rad="2540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P2S2</a:t>
            </a:r>
            <a:r>
              <a:rPr lang="en-US" altLang="zh-TW" sz="2400" dirty="0" smtClean="0">
                <a:solidFill>
                  <a:srgbClr val="FF0066"/>
                </a:solidFill>
                <a:effectLst>
                  <a:glow rad="2540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2015</a:t>
            </a:r>
            <a:endParaRPr lang="zh-CN" altLang="en-US" sz="2400" dirty="0">
              <a:solidFill>
                <a:srgbClr val="FF0066"/>
              </a:solidFill>
              <a:effectLst>
                <a:glow rad="254000">
                  <a:schemeClr val="bg1">
                    <a:alpha val="9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55576" y="1787332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prstClr val="black"/>
                </a:solidFill>
                <a:latin typeface="Century Gothic" pitchFamily="34" charset="0"/>
                <a:cs typeface="+mj-cs"/>
              </a:rPr>
              <a:t>A </a:t>
            </a:r>
            <a:r>
              <a:rPr lang="en-US" altLang="zh-TW" sz="3200" dirty="0">
                <a:solidFill>
                  <a:prstClr val="black"/>
                </a:solidFill>
                <a:latin typeface="Century Gothic" pitchFamily="34" charset="0"/>
                <a:cs typeface="+mj-cs"/>
              </a:rPr>
              <a:t>Comprehensive Study of Java HPC on Intel Many-core Architecture</a:t>
            </a:r>
            <a:endParaRPr lang="zh-CN" altLang="en-US" dirty="0"/>
          </a:p>
        </p:txBody>
      </p:sp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7544" y="1052736"/>
            <a:ext cx="6420614" cy="756064"/>
          </a:xfrm>
          <a:effectLst/>
        </p:spPr>
        <p:txBody>
          <a:bodyPr>
            <a:noAutofit/>
          </a:bodyPr>
          <a:lstStyle/>
          <a:p>
            <a:pPr marL="177800" indent="-177800" algn="l">
              <a:lnSpc>
                <a:spcPct val="110000"/>
              </a:lnSpc>
            </a:pPr>
            <a:r>
              <a:rPr lang="en-US" altLang="zh-TW" sz="3200" b="1" dirty="0" err="1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n-ea"/>
                <a:cs typeface="+mn-cs"/>
              </a:rPr>
              <a:t>OpenJDK</a:t>
            </a:r>
            <a:r>
              <a:rPr lang="en-US" altLang="zh-TW" sz="3200" b="1" dirty="0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n-ea"/>
                <a:cs typeface="+mn-cs"/>
              </a:rPr>
              <a:t> Meets Xeon </a:t>
            </a:r>
            <a:r>
              <a:rPr lang="en-US" altLang="zh-TW" sz="3200" b="1" dirty="0" smtClean="0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n-ea"/>
                <a:cs typeface="+mn-cs"/>
              </a:rPr>
              <a:t>Phi:</a:t>
            </a:r>
            <a:endParaRPr lang="en-US" altLang="zh-TW" sz="3200" b="1" dirty="0" smtClean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31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827584" y="1371600"/>
            <a:ext cx="6624736" cy="486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Bridge the gap</a:t>
            </a:r>
            <a:endParaRPr lang="en-US" altLang="zh-C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Experiments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Observations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Semi-automatic </a:t>
            </a:r>
            <a:r>
              <a:rPr lang="en-US" altLang="zh-CN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vectorization</a:t>
            </a:r>
            <a:endParaRPr lang="en-US" altLang="zh-CN" sz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3714" y="2276872"/>
            <a:ext cx="3852000" cy="545232"/>
          </a:xfrm>
          <a:prstGeom prst="roundRect">
            <a:avLst/>
          </a:prstGeom>
          <a:noFill/>
          <a:ln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Agenda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10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9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Environment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11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257196"/>
              </p:ext>
            </p:extLst>
          </p:nvPr>
        </p:nvGraphicFramePr>
        <p:xfrm>
          <a:off x="529355" y="1264805"/>
          <a:ext cx="8037393" cy="540455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679131"/>
                <a:gridCol w="2679131"/>
                <a:gridCol w="2679131"/>
              </a:tblGrid>
              <a:tr h="6199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effectLst/>
                          <a:latin typeface="Century Gothic"/>
                          <a:cs typeface="Century Gothic"/>
                        </a:rPr>
                        <a:t>Parameter</a:t>
                      </a:r>
                      <a:endParaRPr lang="en-US" altLang="zh-CN" sz="1600" dirty="0" smtClean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effectLst/>
                          <a:latin typeface="Century Gothic"/>
                          <a:cs typeface="Century Gothic"/>
                        </a:rPr>
                        <a:t>Intel Xeon Phi</a:t>
                      </a:r>
                      <a:r>
                        <a:rPr lang="en-US" altLang="zh-CN" sz="1600" kern="1200" baseline="30000" dirty="0" smtClean="0">
                          <a:effectLst/>
                          <a:latin typeface="Century Gothic"/>
                          <a:cs typeface="Century Gothic"/>
                        </a:rPr>
                        <a:t>TM</a:t>
                      </a:r>
                      <a:r>
                        <a:rPr lang="en-US" altLang="zh-CN" sz="1600" kern="1200" dirty="0" smtClean="0">
                          <a:effectLst/>
                          <a:latin typeface="Century Gothic"/>
                          <a:cs typeface="Century Gothic"/>
                        </a:rPr>
                        <a:t> Coprocessor 5110P </a:t>
                      </a:r>
                      <a:endParaRPr lang="en-US" altLang="zh-CN" sz="1600" dirty="0" smtClean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zh-CN" sz="1600" kern="1200" dirty="0" smtClean="0">
                          <a:effectLst/>
                          <a:latin typeface="Century Gothic"/>
                          <a:cs typeface="Century Gothic"/>
                        </a:rPr>
                        <a:t>Intel</a:t>
                      </a:r>
                      <a:r>
                        <a:rPr lang="fr-FR" altLang="zh-CN" sz="1600" kern="1200" cap="none" baseline="30000" dirty="0" smtClean="0">
                          <a:effectLst/>
                          <a:latin typeface="Century Gothic"/>
                          <a:cs typeface="Century Gothic"/>
                        </a:rPr>
                        <a:t>(R) </a:t>
                      </a:r>
                      <a:r>
                        <a:rPr lang="fr-FR" altLang="zh-CN" sz="1600" kern="1200" dirty="0" smtClean="0">
                          <a:effectLst/>
                          <a:latin typeface="Century Gothic"/>
                          <a:cs typeface="Century Gothic"/>
                        </a:rPr>
                        <a:t>Xeon</a:t>
                      </a:r>
                      <a:r>
                        <a:rPr lang="fr-FR" altLang="zh-CN" sz="1600" strike="noStrike" kern="1200" baseline="30000" dirty="0" smtClean="0">
                          <a:effectLst/>
                          <a:latin typeface="Century Gothic"/>
                          <a:cs typeface="Century Gothic"/>
                        </a:rPr>
                        <a:t>(R)</a:t>
                      </a:r>
                      <a:r>
                        <a:rPr lang="fr-FR" altLang="zh-CN" sz="1600" kern="1200" dirty="0" smtClean="0">
                          <a:effectLst/>
                          <a:latin typeface="Century Gothic"/>
                          <a:cs typeface="Century Gothic"/>
                        </a:rPr>
                        <a:t> CPU E5-2620 </a:t>
                      </a:r>
                      <a:endParaRPr lang="fr-FR" altLang="zh-CN" sz="1600" b="1" kern="1200" dirty="0" smtClean="0">
                        <a:solidFill>
                          <a:schemeClr val="tx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</a:tr>
              <a:tr h="4332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effectLst/>
                          <a:latin typeface="Century Gothic"/>
                          <a:cs typeface="Century Gothic"/>
                        </a:rPr>
                        <a:t>Chips </a:t>
                      </a:r>
                      <a:endParaRPr lang="en-US" altLang="zh-CN" sz="1600" dirty="0" smtClean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Century Gothic"/>
                          <a:cs typeface="Century Gothic"/>
                        </a:rPr>
                        <a:t>1</a:t>
                      </a:r>
                      <a:endParaRPr lang="zh-CN" alt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Century Gothic"/>
                          <a:cs typeface="Century Gothic"/>
                        </a:rPr>
                        <a:t>1</a:t>
                      </a:r>
                      <a:endParaRPr lang="zh-CN" alt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4332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effectLst/>
                          <a:latin typeface="Century Gothic"/>
                          <a:cs typeface="Century Gothic"/>
                        </a:rPr>
                        <a:t>Physical cores </a:t>
                      </a:r>
                      <a:endParaRPr lang="en-US" altLang="zh-CN" sz="1600" dirty="0" smtClean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Century Gothic"/>
                          <a:cs typeface="Century Gothic"/>
                        </a:rPr>
                        <a:t>60</a:t>
                      </a:r>
                      <a:endParaRPr lang="zh-CN" alt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Century Gothic"/>
                          <a:cs typeface="Century Gothic"/>
                        </a:rPr>
                        <a:t>6</a:t>
                      </a:r>
                      <a:endParaRPr lang="zh-CN" alt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4332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effectLst/>
                          <a:latin typeface="Century Gothic"/>
                          <a:cs typeface="Century Gothic"/>
                        </a:rPr>
                        <a:t>Threads per core</a:t>
                      </a:r>
                      <a:endParaRPr lang="en-US" altLang="zh-CN" sz="1600" dirty="0" smtClean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Century Gothic"/>
                          <a:cs typeface="Century Gothic"/>
                        </a:rPr>
                        <a:t>4</a:t>
                      </a:r>
                      <a:endParaRPr lang="zh-CN" alt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Century Gothic"/>
                          <a:cs typeface="Century Gothic"/>
                        </a:rPr>
                        <a:t>2</a:t>
                      </a:r>
                      <a:endParaRPr lang="zh-CN" alt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4332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effectLst/>
                          <a:latin typeface="Century Gothic"/>
                          <a:cs typeface="Century Gothic"/>
                        </a:rPr>
                        <a:t>Frequency</a:t>
                      </a:r>
                      <a:endParaRPr lang="en-US" altLang="zh-CN" sz="1600" dirty="0" smtClean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Century Gothic"/>
                          <a:cs typeface="Century Gothic"/>
                        </a:rPr>
                        <a:t>1052.630</a:t>
                      </a:r>
                      <a:r>
                        <a:rPr lang="en-US" altLang="zh-CN" sz="1600" baseline="0" dirty="0" smtClean="0">
                          <a:latin typeface="Century Gothic"/>
                          <a:cs typeface="Century Gothic"/>
                        </a:rPr>
                        <a:t> MHz</a:t>
                      </a:r>
                      <a:endParaRPr lang="zh-CN" alt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Century Gothic"/>
                          <a:cs typeface="Century Gothic"/>
                        </a:rPr>
                        <a:t>2.00</a:t>
                      </a:r>
                      <a:r>
                        <a:rPr lang="en-US" altLang="zh-CN" sz="1600" baseline="0" dirty="0" smtClean="0">
                          <a:latin typeface="Century Gothic"/>
                          <a:cs typeface="Century Gothic"/>
                        </a:rPr>
                        <a:t> GHz</a:t>
                      </a:r>
                      <a:endParaRPr lang="zh-CN" alt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88569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effectLst/>
                          <a:latin typeface="Century Gothic"/>
                          <a:cs typeface="Century Gothic"/>
                        </a:rPr>
                        <a:t>Data Caches</a:t>
                      </a:r>
                      <a:endParaRPr lang="en-US" altLang="zh-CN" sz="1600" dirty="0" smtClean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zh-CN" sz="1600" kern="1200" dirty="0" smtClean="0">
                          <a:effectLst/>
                          <a:latin typeface="Century Gothic"/>
                          <a:cs typeface="Century Gothic"/>
                        </a:rPr>
                        <a:t>32 KB L1, 512 KB L2 per core</a:t>
                      </a:r>
                      <a:endParaRPr lang="it-IT" altLang="zh-CN" sz="1600" dirty="0" smtClean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effectLst/>
                          <a:latin typeface="Century Gothic"/>
                          <a:cs typeface="Century Gothic"/>
                        </a:rPr>
                        <a:t>32 KB L1d, 32 KB L1i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effectLst/>
                          <a:latin typeface="Century Gothic"/>
                          <a:cs typeface="Century Gothic"/>
                        </a:rPr>
                        <a:t>256 KB L2, per core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effectLst/>
                          <a:latin typeface="Century Gothic"/>
                          <a:cs typeface="Century Gothic"/>
                        </a:rPr>
                        <a:t>15 MB L3, shared</a:t>
                      </a:r>
                      <a:endParaRPr lang="en-US" altLang="zh-CN" sz="1600" dirty="0" smtClean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433208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Century Gothic"/>
                          <a:cs typeface="Century Gothic"/>
                        </a:rPr>
                        <a:t>Memory Capacity</a:t>
                      </a:r>
                      <a:endParaRPr lang="zh-CN" alt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effectLst/>
                          <a:latin typeface="Century Gothic"/>
                          <a:cs typeface="Century Gothic"/>
                        </a:rPr>
                        <a:t>7697 MB</a:t>
                      </a:r>
                      <a:endParaRPr lang="zh-CN" altLang="en-US" sz="1600" dirty="0" smtClean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Century Gothic"/>
                          <a:cs typeface="Century Gothic"/>
                        </a:rPr>
                        <a:t>32 GB</a:t>
                      </a:r>
                      <a:endParaRPr lang="zh-CN" alt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433208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Century Gothic"/>
                          <a:cs typeface="Century Gothic"/>
                        </a:rPr>
                        <a:t>Memory</a:t>
                      </a:r>
                      <a:r>
                        <a:rPr lang="en-US" altLang="zh-CN" sz="1600" baseline="0" dirty="0" smtClean="0">
                          <a:latin typeface="Century Gothic"/>
                          <a:cs typeface="Century Gothic"/>
                        </a:rPr>
                        <a:t> Technology</a:t>
                      </a:r>
                      <a:endParaRPr lang="zh-CN" alt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Century Gothic"/>
                          <a:cs typeface="Century Gothic"/>
                        </a:rPr>
                        <a:t>GDDR5</a:t>
                      </a:r>
                      <a:endParaRPr lang="zh-CN" alt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Century Gothic"/>
                          <a:cs typeface="Century Gothic"/>
                        </a:rPr>
                        <a:t>DDR3</a:t>
                      </a:r>
                      <a:endParaRPr lang="zh-CN" alt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433208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Century Gothic"/>
                          <a:cs typeface="Century Gothic"/>
                        </a:rPr>
                        <a:t>Peak Memory</a:t>
                      </a:r>
                      <a:r>
                        <a:rPr lang="en-US" altLang="zh-CN" sz="1600" baseline="0" dirty="0" smtClean="0">
                          <a:latin typeface="Century Gothic"/>
                          <a:cs typeface="Century Gothic"/>
                        </a:rPr>
                        <a:t> Bandwidth</a:t>
                      </a:r>
                      <a:endParaRPr lang="zh-CN" alt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Century Gothic"/>
                          <a:cs typeface="Century Gothic"/>
                        </a:rPr>
                        <a:t>320 GB/s</a:t>
                      </a:r>
                      <a:endParaRPr lang="zh-CN" alt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Century Gothic"/>
                          <a:cs typeface="Century Gothic"/>
                        </a:rPr>
                        <a:t>42.6 GB/s</a:t>
                      </a:r>
                      <a:endParaRPr lang="zh-CN" alt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433208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Century Gothic"/>
                          <a:cs typeface="Century Gothic"/>
                        </a:rPr>
                        <a:t>Vector Length</a:t>
                      </a:r>
                      <a:endParaRPr lang="zh-CN" alt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Century Gothic"/>
                          <a:cs typeface="Century Gothic"/>
                        </a:rPr>
                        <a:t>512 bits</a:t>
                      </a:r>
                      <a:endParaRPr lang="zh-CN" alt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effectLst/>
                          <a:latin typeface="Century Gothic"/>
                          <a:cs typeface="Century Gothic"/>
                        </a:rPr>
                        <a:t>256 bits (Intel</a:t>
                      </a:r>
                      <a:r>
                        <a:rPr lang="en-US" altLang="zh-CN" sz="1600" kern="1200" baseline="30000" dirty="0" smtClean="0">
                          <a:effectLst/>
                          <a:latin typeface="Century Gothic"/>
                          <a:cs typeface="Century Gothic"/>
                        </a:rPr>
                        <a:t>(R) </a:t>
                      </a:r>
                      <a:r>
                        <a:rPr lang="en-US" altLang="zh-CN" sz="1600" kern="1200" dirty="0" smtClean="0">
                          <a:effectLst/>
                          <a:latin typeface="Century Gothic"/>
                          <a:cs typeface="Century Gothic"/>
                        </a:rPr>
                        <a:t>AVX)</a:t>
                      </a:r>
                      <a:endParaRPr lang="en-US" altLang="zh-CN" sz="1600" dirty="0" smtClean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433208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Century Gothic"/>
                          <a:cs typeface="Century Gothic"/>
                        </a:rPr>
                        <a:t>Memory Access Latency</a:t>
                      </a:r>
                      <a:endParaRPr lang="zh-CN" alt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Century Gothic"/>
                          <a:cs typeface="Century Gothic"/>
                        </a:rPr>
                        <a:t>340</a:t>
                      </a:r>
                      <a:r>
                        <a:rPr lang="en-US" altLang="zh-CN" sz="1600" baseline="0" dirty="0" smtClean="0">
                          <a:latin typeface="Century Gothic"/>
                          <a:cs typeface="Century Gothic"/>
                        </a:rPr>
                        <a:t> cycles</a:t>
                      </a:r>
                      <a:endParaRPr lang="zh-CN" alt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Century Gothic"/>
                          <a:cs typeface="Century Gothic"/>
                        </a:rPr>
                        <a:t>140 cycles</a:t>
                      </a:r>
                      <a:endParaRPr lang="zh-CN" alt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可选流程 8"/>
          <p:cNvSpPr/>
          <p:nvPr/>
        </p:nvSpPr>
        <p:spPr>
          <a:xfrm flipV="1">
            <a:off x="395536" y="6165304"/>
            <a:ext cx="8295576" cy="519311"/>
          </a:xfrm>
          <a:prstGeom prst="flowChartAlternateProcess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324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Experiment Setup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12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51520" y="1242014"/>
            <a:ext cx="8520442" cy="197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355600" lvl="2" indent="-355600">
              <a:buNone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Java environment and benchmarks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en-US" altLang="zh-CN" sz="2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000" dirty="0" err="1">
                <a:solidFill>
                  <a:schemeClr val="tx1"/>
                </a:solidFill>
                <a:latin typeface="Century Gothic" pitchFamily="34" charset="0"/>
              </a:rPr>
              <a:t>OpenJDK</a:t>
            </a:r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 7u6 version (build b24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)</a:t>
            </a:r>
          </a:p>
          <a:p>
            <a:pPr marL="630238" lvl="2"/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Thread </a:t>
            </a:r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version 1.0 of Java Grande benchmark 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suite</a:t>
            </a:r>
          </a:p>
          <a:p>
            <a:pPr marL="1071563" lvl="2" indent="-441325">
              <a:buFont typeface="Calibri" pitchFamily="34" charset="0"/>
              <a:buChar char="→"/>
            </a:pPr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Crypt, Series, SOR, </a:t>
            </a:r>
            <a:r>
              <a:rPr lang="en-US" altLang="zh-CN" sz="2000" dirty="0" err="1">
                <a:solidFill>
                  <a:schemeClr val="tx1"/>
                </a:solidFill>
                <a:latin typeface="Century Gothic" pitchFamily="34" charset="0"/>
              </a:rPr>
              <a:t>SparseMatmult</a:t>
            </a:r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en-US" altLang="zh-CN" sz="2000" dirty="0" err="1" smtClean="0">
                <a:solidFill>
                  <a:schemeClr val="tx1"/>
                </a:solidFill>
                <a:latin typeface="Century Gothic" pitchFamily="34" charset="0"/>
              </a:rPr>
              <a:t>LUFact</a:t>
            </a:r>
            <a:endParaRPr lang="en-US" altLang="zh-CN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251520" y="2898198"/>
            <a:ext cx="8520442" cy="1394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355600" lvl="2" indent="-355600">
              <a:buNone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Single-threaded execution</a:t>
            </a:r>
            <a:endParaRPr lang="en-US" altLang="zh-CN" sz="2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Java and C versions</a:t>
            </a:r>
          </a:p>
          <a:p>
            <a:pPr marL="630238" lvl="2"/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-no-</a:t>
            </a:r>
            <a:r>
              <a:rPr lang="en-US" altLang="zh-CN" sz="2000" dirty="0" err="1" smtClean="0">
                <a:solidFill>
                  <a:schemeClr val="tx1"/>
                </a:solidFill>
                <a:latin typeface="Century Gothic" pitchFamily="34" charset="0"/>
              </a:rPr>
              <a:t>vec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, -no-opt-</a:t>
            </a:r>
            <a:r>
              <a:rPr lang="en-US" altLang="zh-CN" sz="2000" dirty="0" err="1" smtClean="0">
                <a:solidFill>
                  <a:schemeClr val="tx1"/>
                </a:solidFill>
                <a:latin typeface="Century Gothic" pitchFamily="34" charset="0"/>
              </a:rPr>
              <a:t>prefetch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, -no-</a:t>
            </a:r>
            <a:r>
              <a:rPr lang="en-US" altLang="zh-CN" sz="2000" dirty="0" err="1" smtClean="0">
                <a:solidFill>
                  <a:schemeClr val="tx1"/>
                </a:solidFill>
                <a:latin typeface="Century Gothic" pitchFamily="34" charset="0"/>
              </a:rPr>
              <a:t>fma</a:t>
            </a:r>
            <a:endParaRPr lang="en-US" altLang="zh-CN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251520" y="4293096"/>
            <a:ext cx="8520442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355600" lvl="2" indent="-355600">
              <a:buNone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Multi-threaded execution</a:t>
            </a:r>
            <a:endParaRPr lang="en-US" altLang="zh-CN" sz="2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Application </a:t>
            </a:r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threads pinned evenly onto each physical 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core</a:t>
            </a:r>
          </a:p>
          <a:p>
            <a:pPr marL="1071563" lvl="2" indent="-441325">
              <a:buFont typeface="Calibri" pitchFamily="34" charset="0"/>
              <a:buChar char="→"/>
            </a:pPr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1, 20, 40, 60*, 120, 180 and 240 threads on Xeon Phi</a:t>
            </a:r>
          </a:p>
          <a:p>
            <a:pPr marL="1071563" lvl="2" indent="-441325">
              <a:buFont typeface="Calibri" pitchFamily="34" charset="0"/>
              <a:buChar char="→"/>
            </a:pPr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1, 2, 4, 6*, 9 and 12 threads on CPU</a:t>
            </a:r>
            <a:endParaRPr lang="en-US" altLang="zh-CN" sz="2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Average of 5 iterative runs for each benchmark-thread 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pair</a:t>
            </a:r>
          </a:p>
        </p:txBody>
      </p:sp>
    </p:spTree>
    <p:extLst>
      <p:ext uri="{BB962C8B-B14F-4D97-AF65-F5344CB8AC3E}">
        <p14:creationId xmlns:p14="http://schemas.microsoft.com/office/powerpoint/2010/main" val="85324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Benchmark Characteristics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13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graphicFrame>
        <p:nvGraphicFramePr>
          <p:cNvPr id="7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130955"/>
              </p:ext>
            </p:extLst>
          </p:nvPr>
        </p:nvGraphicFramePr>
        <p:xfrm>
          <a:off x="251520" y="1479417"/>
          <a:ext cx="8640960" cy="4469863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99860"/>
                <a:gridCol w="1912344"/>
                <a:gridCol w="5028756"/>
              </a:tblGrid>
              <a:tr h="865932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Computation</a:t>
                      </a:r>
                      <a:r>
                        <a:rPr lang="en-US" altLang="zh-CN" sz="2000" b="1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 dominating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Crypt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0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 Multiple</a:t>
                      </a:r>
                      <a:r>
                        <a:rPr lang="en-US" altLang="zh-CN" sz="2000" b="0" baseline="0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 integer operations</a:t>
                      </a:r>
                      <a:endParaRPr lang="zh-CN" altLang="en-US" sz="2000" b="0" dirty="0">
                        <a:solidFill>
                          <a:srgbClr val="000000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705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Series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0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 Double-precision</a:t>
                      </a:r>
                      <a:r>
                        <a:rPr lang="en-US" altLang="zh-CN" sz="2000" b="0" baseline="0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 math functions</a:t>
                      </a:r>
                      <a:endParaRPr lang="zh-CN" altLang="en-US" sz="2000" b="0" dirty="0">
                        <a:solidFill>
                          <a:srgbClr val="000000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11127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Memory intensive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SOR</a:t>
                      </a:r>
                      <a:endParaRPr lang="zh-CN" altLang="en-US" sz="2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 smtClean="0">
                          <a:solidFill>
                            <a:srgbClr val="000000"/>
                          </a:solidFill>
                        </a:rPr>
                        <a:t> Sequential</a:t>
                      </a:r>
                      <a:r>
                        <a:rPr lang="en-US" altLang="zh-CN" sz="2000" baseline="0" dirty="0" smtClean="0">
                          <a:solidFill>
                            <a:srgbClr val="000000"/>
                          </a:solidFill>
                        </a:rPr>
                        <a:t> access pattern</a:t>
                      </a:r>
                      <a:endParaRPr lang="zh-CN" alt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9111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err="1" smtClean="0"/>
                        <a:t>LUFact</a:t>
                      </a:r>
                      <a:endParaRPr lang="zh-CN" altLang="en-US" sz="2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 smtClean="0">
                          <a:solidFill>
                            <a:srgbClr val="000000"/>
                          </a:solidFill>
                        </a:rPr>
                        <a:t> Contiguous access limited within small loops</a:t>
                      </a:r>
                      <a:endParaRPr lang="zh-CN" alt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91112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err="1" smtClean="0"/>
                        <a:t>SparseMatmult</a:t>
                      </a:r>
                      <a:endParaRPr lang="zh-CN" altLang="en-US" sz="2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 smtClean="0">
                          <a:solidFill>
                            <a:srgbClr val="000000"/>
                          </a:solidFill>
                        </a:rPr>
                        <a:t> Array elements selected</a:t>
                      </a:r>
                      <a:r>
                        <a:rPr lang="en-US" altLang="zh-CN" sz="2000" baseline="0" dirty="0" smtClean="0">
                          <a:solidFill>
                            <a:srgbClr val="000000"/>
                          </a:solidFill>
                        </a:rPr>
                        <a:t> randomly</a:t>
                      </a:r>
                      <a:endParaRPr lang="zh-CN" alt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24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827584" y="1371600"/>
            <a:ext cx="6624736" cy="486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Bridge the gap</a:t>
            </a:r>
            <a:endParaRPr lang="en-US" altLang="zh-C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Experiments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Observations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Semi-automatic </a:t>
            </a:r>
            <a:r>
              <a:rPr lang="en-US" altLang="zh-CN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vectorization</a:t>
            </a:r>
            <a:endParaRPr lang="en-US" altLang="zh-CN" sz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3714" y="2996952"/>
            <a:ext cx="3852000" cy="545232"/>
          </a:xfrm>
          <a:prstGeom prst="roundRect">
            <a:avLst/>
          </a:prstGeom>
          <a:noFill/>
          <a:ln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Agenda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14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36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Single-threaded performance 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– CPU </a:t>
            </a:r>
            <a:r>
              <a:rPr lang="en-US" altLang="zh-TW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vs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 MIC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15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9" name="图片 8" descr="thru_t1_v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31" y="1333344"/>
            <a:ext cx="7734518" cy="552465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080110" y="3143870"/>
            <a:ext cx="566024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Century Gothic"/>
                <a:cs typeface="Century Gothic"/>
              </a:rPr>
              <a:t>M</a:t>
            </a:r>
            <a:r>
              <a:rPr kumimoji="1" lang="en-US" altLang="zh-CN" sz="1600" b="1" dirty="0" smtClean="0">
                <a:latin typeface="Century Gothic"/>
                <a:cs typeface="Century Gothic"/>
              </a:rPr>
              <a:t>emory latency</a:t>
            </a:r>
            <a:r>
              <a:rPr kumimoji="1" lang="en-US" altLang="zh-CN" sz="1600" dirty="0" smtClean="0">
                <a:latin typeface="Century Gothic"/>
                <a:cs typeface="Century Gothic"/>
              </a:rPr>
              <a:t>: 140 </a:t>
            </a:r>
            <a:r>
              <a:rPr kumimoji="1" lang="en-US" altLang="zh-CN" sz="1600" b="1" dirty="0" smtClean="0">
                <a:latin typeface="Century Gothic"/>
                <a:cs typeface="Century Gothic"/>
              </a:rPr>
              <a:t>vs.</a:t>
            </a:r>
            <a:r>
              <a:rPr kumimoji="1" lang="en-US" altLang="zh-CN" sz="1600" dirty="0" smtClean="0">
                <a:latin typeface="Century Gothic"/>
                <a:cs typeface="Century Gothic"/>
              </a:rPr>
              <a:t> 340</a:t>
            </a:r>
            <a:r>
              <a:rPr kumimoji="1" lang="zh-CN" altLang="en-US" sz="1600" dirty="0" smtClean="0">
                <a:latin typeface="Century Gothic"/>
                <a:cs typeface="Century Gothic"/>
              </a:rPr>
              <a:t> </a:t>
            </a:r>
            <a:r>
              <a:rPr kumimoji="1" lang="en-US" altLang="zh-CN" sz="1600" dirty="0" smtClean="0">
                <a:latin typeface="Century Gothic"/>
                <a:cs typeface="Century Gothic"/>
              </a:rPr>
              <a:t>cycles</a:t>
            </a:r>
          </a:p>
          <a:p>
            <a:r>
              <a:rPr kumimoji="1" lang="en-US" altLang="zh-CN" sz="1600" b="1" dirty="0" smtClean="0">
                <a:latin typeface="Century Gothic"/>
                <a:cs typeface="Century Gothic"/>
              </a:rPr>
              <a:t>Instruction decoder</a:t>
            </a:r>
            <a:r>
              <a:rPr kumimoji="1" lang="en-US" altLang="zh-CN" sz="1600" dirty="0" smtClean="0">
                <a:latin typeface="Century Gothic"/>
                <a:cs typeface="Century Gothic"/>
              </a:rPr>
              <a:t>: 4 decoder units  </a:t>
            </a:r>
            <a:r>
              <a:rPr kumimoji="1" lang="en-US" altLang="zh-CN" sz="1600" b="1" dirty="0" smtClean="0">
                <a:latin typeface="Century Gothic"/>
                <a:cs typeface="Century Gothic"/>
              </a:rPr>
              <a:t>vs.</a:t>
            </a:r>
            <a:r>
              <a:rPr kumimoji="1" lang="en-US" altLang="zh-CN" sz="1600" dirty="0" smtClean="0">
                <a:latin typeface="Century Gothic"/>
                <a:cs typeface="Century Gothic"/>
              </a:rPr>
              <a:t> two-cycle unit</a:t>
            </a:r>
          </a:p>
          <a:p>
            <a:r>
              <a:rPr kumimoji="1" lang="en-US" altLang="zh-CN" sz="1600" b="1" dirty="0" smtClean="0">
                <a:latin typeface="Century Gothic"/>
                <a:cs typeface="Century Gothic"/>
              </a:rPr>
              <a:t>Execution engine</a:t>
            </a:r>
            <a:r>
              <a:rPr kumimoji="1" lang="en-US" altLang="zh-CN" sz="1600" dirty="0" smtClean="0">
                <a:latin typeface="Century Gothic"/>
                <a:cs typeface="Century Gothic"/>
              </a:rPr>
              <a:t>: out-of-order </a:t>
            </a:r>
            <a:r>
              <a:rPr kumimoji="1" lang="en-US" altLang="zh-CN" sz="1600" b="1" dirty="0" smtClean="0">
                <a:latin typeface="Century Gothic"/>
                <a:cs typeface="Century Gothic"/>
              </a:rPr>
              <a:t>vs.</a:t>
            </a:r>
            <a:r>
              <a:rPr kumimoji="1" lang="en-US" altLang="zh-CN" sz="1600" dirty="0" smtClean="0">
                <a:latin typeface="Century Gothic"/>
                <a:cs typeface="Century Gothic"/>
              </a:rPr>
              <a:t> in-order</a:t>
            </a:r>
          </a:p>
          <a:p>
            <a:r>
              <a:rPr kumimoji="1" lang="en-US" altLang="zh-CN" sz="1600" b="1" dirty="0" smtClean="0">
                <a:latin typeface="Century Gothic"/>
                <a:cs typeface="Century Gothic"/>
              </a:rPr>
              <a:t>Clock frequency</a:t>
            </a:r>
            <a:r>
              <a:rPr kumimoji="1" lang="en-US" altLang="zh-CN" sz="1600" dirty="0" smtClean="0">
                <a:latin typeface="Century Gothic"/>
                <a:cs typeface="Century Gothic"/>
              </a:rPr>
              <a:t>: 2.0  </a:t>
            </a:r>
            <a:r>
              <a:rPr kumimoji="1" lang="en-US" altLang="zh-CN" sz="1600" b="1" dirty="0" smtClean="0">
                <a:latin typeface="Century Gothic"/>
                <a:cs typeface="Century Gothic"/>
              </a:rPr>
              <a:t>vs.</a:t>
            </a:r>
            <a:r>
              <a:rPr kumimoji="1" lang="en-US" altLang="zh-CN" sz="1600" dirty="0" smtClean="0">
                <a:latin typeface="Century Gothic"/>
                <a:cs typeface="Century Gothic"/>
              </a:rPr>
              <a:t> ~1 GHz</a:t>
            </a:r>
            <a:endParaRPr kumimoji="1" lang="zh-CN" altLang="en-US" sz="1600" dirty="0">
              <a:latin typeface="Century Gothic"/>
              <a:cs typeface="Century Gothic"/>
            </a:endParaRPr>
          </a:p>
        </p:txBody>
      </p:sp>
      <p:sp>
        <p:nvSpPr>
          <p:cNvPr id="20" name="椭圆形标注 19"/>
          <p:cNvSpPr/>
          <p:nvPr/>
        </p:nvSpPr>
        <p:spPr>
          <a:xfrm>
            <a:off x="2411760" y="1485909"/>
            <a:ext cx="5328314" cy="1447383"/>
          </a:xfrm>
          <a:prstGeom prst="wedgeEllipseCallout">
            <a:avLst>
              <a:gd name="adj1" fmla="val -6926"/>
              <a:gd name="adj2" fmla="val 57784"/>
            </a:avLst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/>
                <a:cs typeface="Century Gothic"/>
              </a:rPr>
              <a:t>Significant degradation of throughput for </a:t>
            </a:r>
            <a:r>
              <a:rPr kumimoji="1" lang="en-US" altLang="zh-CN" sz="1600" dirty="0" err="1" smtClean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/>
                <a:cs typeface="Century Gothic"/>
              </a:rPr>
              <a:t>SparseMatmult</a:t>
            </a:r>
            <a:endParaRPr kumimoji="1" lang="zh-CN" altLang="en-US" sz="1600" dirty="0"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entury Gothic"/>
              <a:cs typeface="Century Gothic"/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1403648" y="1628800"/>
            <a:ext cx="3096344" cy="4536504"/>
          </a:xfrm>
          <a:prstGeom prst="wedgeEllipseCallout">
            <a:avLst>
              <a:gd name="adj1" fmla="val 8972"/>
              <a:gd name="adj2" fmla="val -14415"/>
            </a:avLst>
          </a:prstGeom>
          <a:gradFill flip="none" rotWithShape="1">
            <a:gsLst>
              <a:gs pos="0">
                <a:schemeClr val="accent6">
                  <a:tint val="50000"/>
                  <a:satMod val="300000"/>
                  <a:alpha val="26000"/>
                </a:schemeClr>
              </a:gs>
              <a:gs pos="35000">
                <a:schemeClr val="accent6">
                  <a:tint val="37000"/>
                  <a:satMod val="300000"/>
                  <a:alpha val="26000"/>
                </a:schemeClr>
              </a:gs>
              <a:gs pos="100000">
                <a:schemeClr val="accent6">
                  <a:tint val="15000"/>
                  <a:satMod val="350000"/>
                  <a:alpha val="26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>
                <a:latin typeface="Century Gothic"/>
                <a:cs typeface="Century Gothic"/>
              </a:rPr>
              <a:t>Java</a:t>
            </a:r>
            <a:endParaRPr kumimoji="1" lang="zh-CN" altLang="en-US" b="1" dirty="0">
              <a:latin typeface="Century Gothic"/>
              <a:cs typeface="Century Gothic"/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4788024" y="1916832"/>
            <a:ext cx="3384376" cy="4248472"/>
          </a:xfrm>
          <a:prstGeom prst="wedgeEllipseCallout">
            <a:avLst>
              <a:gd name="adj1" fmla="val -30507"/>
              <a:gd name="adj2" fmla="val -10548"/>
            </a:avLst>
          </a:prstGeom>
          <a:gradFill flip="none" rotWithShape="1">
            <a:gsLst>
              <a:gs pos="0">
                <a:schemeClr val="accent4">
                  <a:tint val="100000"/>
                  <a:shade val="100000"/>
                  <a:satMod val="130000"/>
                  <a:alpha val="27000"/>
                </a:schemeClr>
              </a:gs>
              <a:gs pos="100000">
                <a:schemeClr val="accent4">
                  <a:tint val="50000"/>
                  <a:shade val="100000"/>
                  <a:satMod val="350000"/>
                  <a:alpha val="2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kumimoji="1" lang="zh-CN" altLang="en-US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3" name="Rounded Rectangle 4"/>
          <p:cNvSpPr/>
          <p:nvPr/>
        </p:nvSpPr>
        <p:spPr>
          <a:xfrm>
            <a:off x="1475656" y="5877272"/>
            <a:ext cx="6552728" cy="288032"/>
          </a:xfrm>
          <a:prstGeom prst="roundRect">
            <a:avLst/>
          </a:prstGeom>
          <a:noFill/>
          <a:ln>
            <a:solidFill>
              <a:srgbClr val="FF0066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24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8" grpId="0" animBg="1"/>
      <p:bldP spid="8" grpId="1" animBg="1"/>
      <p:bldP spid="10" grpId="0" animBg="1"/>
      <p:bldP spid="10" grpId="1" animBg="1"/>
      <p:bldP spid="13" grpId="0" animBg="1"/>
      <p:bldP spid="13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Single-threaded performance – CPU </a:t>
            </a:r>
            <a:r>
              <a:rPr lang="en-US" altLang="zh-TW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vs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 MIC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16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7" name="图片 6" descr="thru_t1_vs_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31" y="1333344"/>
            <a:ext cx="7734518" cy="5524656"/>
          </a:xfrm>
          <a:prstGeom prst="rect">
            <a:avLst/>
          </a:prstGeom>
        </p:spPr>
      </p:pic>
      <p:sp>
        <p:nvSpPr>
          <p:cNvPr id="9" name="椭圆形标注 8"/>
          <p:cNvSpPr/>
          <p:nvPr/>
        </p:nvSpPr>
        <p:spPr>
          <a:xfrm>
            <a:off x="2248295" y="1802400"/>
            <a:ext cx="2112919" cy="4137331"/>
          </a:xfrm>
          <a:prstGeom prst="wedgeEllipseCallout">
            <a:avLst>
              <a:gd name="adj1" fmla="val 54191"/>
              <a:gd name="adj2" fmla="val -15503"/>
            </a:avLst>
          </a:prstGeom>
          <a:gradFill flip="none" rotWithShape="1">
            <a:gsLst>
              <a:gs pos="0">
                <a:schemeClr val="accent6">
                  <a:tint val="50000"/>
                  <a:satMod val="300000"/>
                  <a:alpha val="26000"/>
                </a:schemeClr>
              </a:gs>
              <a:gs pos="35000">
                <a:schemeClr val="accent6">
                  <a:tint val="37000"/>
                  <a:satMod val="300000"/>
                  <a:alpha val="26000"/>
                </a:schemeClr>
              </a:gs>
              <a:gs pos="100000">
                <a:schemeClr val="accent6">
                  <a:tint val="15000"/>
                  <a:satMod val="350000"/>
                  <a:alpha val="26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形标注 9"/>
          <p:cNvSpPr/>
          <p:nvPr/>
        </p:nvSpPr>
        <p:spPr>
          <a:xfrm>
            <a:off x="5957490" y="1899790"/>
            <a:ext cx="2085543" cy="4039941"/>
          </a:xfrm>
          <a:prstGeom prst="wedgeEllipseCallout">
            <a:avLst>
              <a:gd name="adj1" fmla="val -55249"/>
              <a:gd name="adj2" fmla="val -12616"/>
            </a:avLst>
          </a:prstGeom>
          <a:gradFill flip="none" rotWithShape="1">
            <a:gsLst>
              <a:gs pos="0">
                <a:schemeClr val="accent4">
                  <a:tint val="100000"/>
                  <a:shade val="100000"/>
                  <a:satMod val="130000"/>
                  <a:alpha val="27000"/>
                </a:schemeClr>
              </a:gs>
              <a:gs pos="100000">
                <a:schemeClr val="accent4">
                  <a:tint val="50000"/>
                  <a:shade val="100000"/>
                  <a:satMod val="350000"/>
                  <a:alpha val="2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224126" y="3492296"/>
            <a:ext cx="5732250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sz="1600" dirty="0">
                <a:latin typeface="Century Gothic"/>
                <a:cs typeface="Century Gothic"/>
              </a:rPr>
              <a:t>On-chip caches critical to </a:t>
            </a:r>
            <a:r>
              <a:rPr kumimoji="1" lang="en-US" altLang="zh-CN" sz="1600" dirty="0" smtClean="0">
                <a:latin typeface="Century Gothic"/>
                <a:cs typeface="Century Gothic"/>
              </a:rPr>
              <a:t>performance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sz="1600" dirty="0">
                <a:latin typeface="Century Gothic"/>
                <a:cs typeface="Century Gothic"/>
              </a:rPr>
              <a:t>JVM memory management, TLAB, garbage collector</a:t>
            </a:r>
            <a:endParaRPr kumimoji="1" lang="zh-CN" altLang="en-US" sz="1600" dirty="0">
              <a:latin typeface="Century Gothic"/>
              <a:cs typeface="Century Gothic"/>
            </a:endParaRPr>
          </a:p>
        </p:txBody>
      </p:sp>
      <p:cxnSp>
        <p:nvCxnSpPr>
          <p:cNvPr id="5" name="直线连接符 4"/>
          <p:cNvCxnSpPr/>
          <p:nvPr/>
        </p:nvCxnSpPr>
        <p:spPr>
          <a:xfrm>
            <a:off x="3551189" y="2505595"/>
            <a:ext cx="3312368" cy="0"/>
          </a:xfrm>
          <a:prstGeom prst="line">
            <a:avLst/>
          </a:prstGeom>
          <a:ln w="28575" cmpd="sng">
            <a:solidFill>
              <a:schemeClr val="accent6">
                <a:lumMod val="50000"/>
              </a:schemeClr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/>
          <p:cNvCxnSpPr/>
          <p:nvPr/>
        </p:nvCxnSpPr>
        <p:spPr>
          <a:xfrm>
            <a:off x="4139952" y="5123281"/>
            <a:ext cx="3312368" cy="0"/>
          </a:xfrm>
          <a:prstGeom prst="line">
            <a:avLst/>
          </a:prstGeom>
          <a:ln w="19050" cmpd="sng">
            <a:solidFill>
              <a:schemeClr val="accent6">
                <a:lumMod val="50000"/>
              </a:schemeClr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线连接符 33"/>
          <p:cNvCxnSpPr/>
          <p:nvPr/>
        </p:nvCxnSpPr>
        <p:spPr>
          <a:xfrm>
            <a:off x="2987824" y="5767164"/>
            <a:ext cx="3312368" cy="0"/>
          </a:xfrm>
          <a:prstGeom prst="line">
            <a:avLst/>
          </a:prstGeom>
          <a:ln w="19050" cmpd="sng">
            <a:solidFill>
              <a:schemeClr val="accent6">
                <a:lumMod val="50000"/>
              </a:schemeClr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云形标注 7"/>
          <p:cNvSpPr/>
          <p:nvPr/>
        </p:nvSpPr>
        <p:spPr>
          <a:xfrm>
            <a:off x="4283968" y="2117366"/>
            <a:ext cx="1872208" cy="986747"/>
          </a:xfrm>
          <a:prstGeom prst="cloud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Porting overhead</a:t>
            </a:r>
            <a:endParaRPr kumimoji="1" lang="zh-CN" altLang="en-US" sz="1600" dirty="0" smtClean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5324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Scalability of Multi-threads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17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251520" y="4913784"/>
            <a:ext cx="8592450" cy="603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630238" lvl="2"/>
            <a:r>
              <a:rPr lang="en-US" altLang="zh-CN" sz="18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Much better scalability for all programs can be observed on Xeon Phi</a:t>
            </a:r>
            <a:endParaRPr lang="en-US" altLang="zh-CN" sz="18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  <p:pic>
        <p:nvPicPr>
          <p:cNvPr id="7" name="图片 6" descr="scala_cpu_bi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" y="1412776"/>
            <a:ext cx="4591582" cy="3061054"/>
          </a:xfrm>
          <a:prstGeom prst="rect">
            <a:avLst/>
          </a:prstGeom>
        </p:spPr>
      </p:pic>
      <p:pic>
        <p:nvPicPr>
          <p:cNvPr id="8" name="图片 7" descr="scala_mic_big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86" y="1412776"/>
            <a:ext cx="4591579" cy="306105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051113" y="4588600"/>
            <a:ext cx="60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>
                <a:latin typeface="Century Gothic"/>
                <a:cs typeface="Century Gothic"/>
              </a:rPr>
              <a:t>CPU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21885" y="4581128"/>
            <a:ext cx="586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>
                <a:latin typeface="Century Gothic"/>
                <a:cs typeface="Century Gothic"/>
              </a:rPr>
              <a:t>MIC</a:t>
            </a:r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251520" y="5345832"/>
            <a:ext cx="8592450" cy="603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630238" lvl="2"/>
            <a:r>
              <a:rPr lang="en-US" altLang="zh-CN" sz="18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Throughputs increase before 120 threads for all programs on Xeon Phi</a:t>
            </a:r>
            <a:endParaRPr lang="en-US" altLang="zh-CN" sz="18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251520" y="5777880"/>
            <a:ext cx="8592450" cy="603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630238" lvl="2"/>
            <a:r>
              <a:rPr lang="en-US" altLang="zh-CN" sz="1800" dirty="0" err="1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SparseMatmult</a:t>
            </a:r>
            <a:r>
              <a:rPr lang="en-US" altLang="zh-CN" sz="18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scales up to 240 </a:t>
            </a:r>
            <a:r>
              <a:rPr lang="en-US" altLang="zh-CN" sz="18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threads  on Xeon Phi</a:t>
            </a: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251520" y="6209928"/>
            <a:ext cx="8592450" cy="603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630238" lvl="2"/>
            <a:r>
              <a:rPr lang="en-US" altLang="zh-CN" sz="18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Crypt is not able to scale even a little after exceeding two running threads per core</a:t>
            </a:r>
            <a:endParaRPr lang="en-US" altLang="zh-CN" sz="18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324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Throughputs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18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6251"/>
            <a:ext cx="9144000" cy="518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4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Optimizing Solutions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1" name="内容占位符 2"/>
          <p:cNvSpPr txBox="1">
            <a:spLocks/>
          </p:cNvSpPr>
          <p:nvPr/>
        </p:nvSpPr>
        <p:spPr>
          <a:xfrm>
            <a:off x="372038" y="1916832"/>
            <a:ext cx="8376426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Enable 512-bit </a:t>
            </a:r>
            <a:r>
              <a:rPr lang="en-US" altLang="zh-CN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vectorization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173038" lvl="2" indent="-173038">
              <a:buNone/>
            </a:pPr>
            <a:endParaRPr lang="en-US" altLang="zh-CN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Software prefetching in JIT</a:t>
            </a:r>
          </a:p>
          <a:p>
            <a:pPr marL="173038" lvl="2" indent="-173038">
              <a:buNone/>
            </a:pPr>
            <a:endParaRPr lang="en-US" altLang="zh-CN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Optimization for in-order execution mode</a:t>
            </a:r>
          </a:p>
        </p:txBody>
      </p:sp>
      <p:sp>
        <p:nvSpPr>
          <p:cNvPr id="10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19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24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HPC and Many-core Architectures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1" name="内容占位符 2"/>
          <p:cNvSpPr txBox="1">
            <a:spLocks/>
          </p:cNvSpPr>
          <p:nvPr/>
        </p:nvSpPr>
        <p:spPr>
          <a:xfrm>
            <a:off x="372038" y="1484784"/>
            <a:ext cx="8376426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High-performance computing (HPC) continually evolves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630238" lvl="2"/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Spread all practical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fields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Massive parallel processing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Strong computing power</a:t>
            </a:r>
          </a:p>
        </p:txBody>
      </p:sp>
      <p:sp>
        <p:nvSpPr>
          <p:cNvPr id="10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372038" y="4365104"/>
            <a:ext cx="8376426" cy="1611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Stimulates new processor architecture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630238" lvl="2"/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More cores onto one single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chip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GPUs, Xeon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Phi, etc.</a:t>
            </a: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9275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827584" y="1371600"/>
            <a:ext cx="6624736" cy="486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Bridge the gap</a:t>
            </a:r>
            <a:endParaRPr lang="en-US" altLang="zh-C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Experiments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Observations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Semi-automatic </a:t>
            </a:r>
            <a:r>
              <a:rPr lang="en-US" altLang="zh-CN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vectorization</a:t>
            </a:r>
            <a:endParaRPr lang="en-US" altLang="zh-CN" sz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3714" y="3717032"/>
            <a:ext cx="5312462" cy="545232"/>
          </a:xfrm>
          <a:prstGeom prst="roundRect">
            <a:avLst/>
          </a:prstGeom>
          <a:noFill/>
          <a:ln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Agenda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20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59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Auto-</a:t>
            </a:r>
            <a:r>
              <a:rPr lang="en-US" altLang="zh-TW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vectorization</a:t>
            </a: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altLang="zh-TW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HotSpot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21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58" name="图片 57" descr="屏幕快照 2015-08-11 下午7.34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592" y="1628800"/>
            <a:ext cx="5224899" cy="1018628"/>
          </a:xfrm>
          <a:prstGeom prst="rect">
            <a:avLst/>
          </a:prstGeom>
        </p:spPr>
      </p:pic>
      <p:pic>
        <p:nvPicPr>
          <p:cNvPr id="59" name="图片 58" descr="屏幕快照 2015-08-11 下午7.34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592" y="4124146"/>
            <a:ext cx="5224899" cy="183303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3303" y="2783538"/>
            <a:ext cx="1161737" cy="1161737"/>
          </a:xfrm>
          <a:prstGeom prst="rect">
            <a:avLst/>
          </a:prstGeom>
        </p:spPr>
      </p:pic>
      <p:sp>
        <p:nvSpPr>
          <p:cNvPr id="61" name="文本框 60"/>
          <p:cNvSpPr txBox="1"/>
          <p:nvPr/>
        </p:nvSpPr>
        <p:spPr>
          <a:xfrm>
            <a:off x="4687550" y="3481488"/>
            <a:ext cx="1770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>
                <a:latin typeface="Century Gothic"/>
                <a:cs typeface="Century Gothic"/>
              </a:rPr>
              <a:t>X86 platform</a:t>
            </a:r>
            <a:endParaRPr kumimoji="1" lang="zh-CN" altLang="en-US" sz="2000" dirty="0">
              <a:latin typeface="Century Gothic"/>
              <a:cs typeface="Century Gothic"/>
            </a:endParaRPr>
          </a:p>
        </p:txBody>
      </p:sp>
      <p:sp>
        <p:nvSpPr>
          <p:cNvPr id="9" name="Rounded Rectangle 4"/>
          <p:cNvSpPr/>
          <p:nvPr/>
        </p:nvSpPr>
        <p:spPr>
          <a:xfrm>
            <a:off x="3347864" y="4365104"/>
            <a:ext cx="864096" cy="648072"/>
          </a:xfrm>
          <a:prstGeom prst="roundRect">
            <a:avLst/>
          </a:prstGeom>
          <a:noFill/>
          <a:ln>
            <a:solidFill>
              <a:srgbClr val="FF0066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18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Restrictions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22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9" name="图片 8" descr="屏幕快照 2015-08-11 下午7.35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67" y="1628800"/>
            <a:ext cx="5791556" cy="2037457"/>
          </a:xfrm>
          <a:prstGeom prst="rect">
            <a:avLst/>
          </a:prstGeom>
        </p:spPr>
      </p:pic>
      <p:pic>
        <p:nvPicPr>
          <p:cNvPr id="10" name="图片 9" descr="屏幕快照 2015-08-11 下午7.35.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67" y="4289613"/>
            <a:ext cx="5791557" cy="157183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8612" y="2136947"/>
            <a:ext cx="961762" cy="96176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8612" y="4596966"/>
            <a:ext cx="961762" cy="961762"/>
          </a:xfrm>
          <a:prstGeom prst="rect">
            <a:avLst/>
          </a:prstGeom>
        </p:spPr>
      </p:pic>
      <p:sp>
        <p:nvSpPr>
          <p:cNvPr id="14" name="Rounded Rectangle 4"/>
          <p:cNvSpPr/>
          <p:nvPr/>
        </p:nvSpPr>
        <p:spPr>
          <a:xfrm>
            <a:off x="1763688" y="2852936"/>
            <a:ext cx="1440160" cy="288032"/>
          </a:xfrm>
          <a:prstGeom prst="roundRect">
            <a:avLst/>
          </a:prstGeom>
          <a:noFill/>
          <a:ln>
            <a:solidFill>
              <a:srgbClr val="FF0066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ounded Rectangle 4"/>
          <p:cNvSpPr/>
          <p:nvPr/>
        </p:nvSpPr>
        <p:spPr>
          <a:xfrm>
            <a:off x="4644008" y="2852936"/>
            <a:ext cx="1440160" cy="288032"/>
          </a:xfrm>
          <a:prstGeom prst="roundRect">
            <a:avLst/>
          </a:prstGeom>
          <a:noFill/>
          <a:ln>
            <a:solidFill>
              <a:srgbClr val="FF0066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形标注 17"/>
          <p:cNvSpPr/>
          <p:nvPr/>
        </p:nvSpPr>
        <p:spPr>
          <a:xfrm>
            <a:off x="3851920" y="2492896"/>
            <a:ext cx="811537" cy="474472"/>
          </a:xfrm>
          <a:prstGeom prst="wedgeEllipseCallout">
            <a:avLst>
              <a:gd name="adj1" fmla="val 33630"/>
              <a:gd name="adj2" fmla="val -11868"/>
            </a:avLst>
          </a:prstGeom>
          <a:gradFill flip="none" rotWithShape="1">
            <a:gsLst>
              <a:gs pos="0">
                <a:schemeClr val="accent6">
                  <a:tint val="50000"/>
                  <a:satMod val="300000"/>
                  <a:alpha val="18000"/>
                </a:schemeClr>
              </a:gs>
              <a:gs pos="35000">
                <a:schemeClr val="accent6">
                  <a:tint val="37000"/>
                  <a:satMod val="300000"/>
                  <a:alpha val="18000"/>
                </a:schemeClr>
              </a:gs>
              <a:gs pos="100000">
                <a:schemeClr val="accent6">
                  <a:tint val="15000"/>
                  <a:satMod val="350000"/>
                  <a:alpha val="18000"/>
                </a:schemeClr>
              </a:gs>
            </a:gsLst>
            <a:lin ang="16200000" scaled="1"/>
            <a:tileRect/>
          </a:gradFill>
          <a:ln w="19050" cmpd="sng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椭圆形标注 19"/>
          <p:cNvSpPr/>
          <p:nvPr/>
        </p:nvSpPr>
        <p:spPr>
          <a:xfrm>
            <a:off x="1619672" y="5229200"/>
            <a:ext cx="648072" cy="360040"/>
          </a:xfrm>
          <a:prstGeom prst="wedgeEllipseCallout">
            <a:avLst>
              <a:gd name="adj1" fmla="val 33630"/>
              <a:gd name="adj2" fmla="val -11868"/>
            </a:avLst>
          </a:prstGeom>
          <a:gradFill flip="none" rotWithShape="1">
            <a:gsLst>
              <a:gs pos="0">
                <a:schemeClr val="accent6">
                  <a:tint val="50000"/>
                  <a:satMod val="300000"/>
                  <a:alpha val="18000"/>
                </a:schemeClr>
              </a:gs>
              <a:gs pos="35000">
                <a:schemeClr val="accent6">
                  <a:tint val="37000"/>
                  <a:satMod val="300000"/>
                  <a:alpha val="18000"/>
                </a:schemeClr>
              </a:gs>
              <a:gs pos="100000">
                <a:schemeClr val="accent6">
                  <a:tint val="15000"/>
                  <a:satMod val="350000"/>
                  <a:alpha val="18000"/>
                </a:schemeClr>
              </a:gs>
            </a:gsLst>
            <a:lin ang="16200000" scaled="1"/>
            <a:tileRect/>
          </a:gradFill>
          <a:ln w="19050" cmpd="sng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433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5" grpId="1" animBg="1"/>
      <p:bldP spid="18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Semi-automatic </a:t>
            </a:r>
            <a:r>
              <a:rPr lang="en-US" altLang="zh-TW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Vectorization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1" name="内容占位符 2"/>
          <p:cNvSpPr txBox="1">
            <a:spLocks/>
          </p:cNvSpPr>
          <p:nvPr/>
        </p:nvSpPr>
        <p:spPr>
          <a:xfrm>
            <a:off x="372038" y="1484784"/>
            <a:ext cx="8376426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Front-end scheme in </a:t>
            </a:r>
            <a:r>
              <a:rPr lang="en-US" altLang="zh-CN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Javac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630238" lvl="2"/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Annotation before innermost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loop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New “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vector </a:t>
            </a:r>
            <a:r>
              <a:rPr lang="en-US" altLang="zh-CN" sz="2400" dirty="0" err="1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bytecodes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”</a:t>
            </a: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0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23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372038" y="3356992"/>
            <a:ext cx="8376426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Implementation in </a:t>
            </a:r>
            <a:r>
              <a:rPr lang="en-US" altLang="zh-CN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HotSpot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630238" lvl="2"/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Parse “vector </a:t>
            </a:r>
            <a:r>
              <a:rPr lang="en-US" altLang="zh-CN" sz="2400" dirty="0" err="1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bytecodes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”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Generate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512-bit vector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instructions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Meet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64-byte alignment</a:t>
            </a: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0637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Speedup of Throughput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24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7" name="图片 6" descr="lufact_15000_ne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77" y="1363018"/>
            <a:ext cx="6959897" cy="4639931"/>
          </a:xfrm>
          <a:prstGeom prst="rect">
            <a:avLst/>
          </a:prstGeom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1691680" y="6050581"/>
            <a:ext cx="6192688" cy="4027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en-US" altLang="zh-CN" sz="1800" dirty="0" smtClean="0">
                <a:latin typeface="Century Gothic"/>
                <a:cs typeface="Century Gothic"/>
              </a:rPr>
              <a:t>Throughput of </a:t>
            </a:r>
            <a:r>
              <a:rPr kumimoji="1" lang="en-US" altLang="zh-CN" sz="1800" dirty="0" err="1" smtClean="0">
                <a:latin typeface="Century Gothic"/>
                <a:cs typeface="Century Gothic"/>
              </a:rPr>
              <a:t>LUFact</a:t>
            </a:r>
            <a:r>
              <a:rPr kumimoji="1" lang="en-US" altLang="zh-CN" sz="1800" dirty="0" smtClean="0">
                <a:latin typeface="Century Gothic"/>
                <a:cs typeface="Century Gothic"/>
              </a:rPr>
              <a:t> with varying number of threads</a:t>
            </a:r>
            <a:endParaRPr kumimoji="1" lang="zh-CN" altLang="en-US" sz="1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1007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Throughput Comparison -- CPU &amp; MIC 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25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1691680" y="6050581"/>
            <a:ext cx="6192688" cy="4027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en-US" altLang="zh-CN" sz="1800" dirty="0">
                <a:latin typeface="Century Gothic"/>
                <a:cs typeface="Century Gothic"/>
              </a:rPr>
              <a:t>Performance gains by </a:t>
            </a:r>
            <a:r>
              <a:rPr kumimoji="1" lang="en-US" altLang="zh-CN" sz="1800" dirty="0" err="1">
                <a:latin typeface="Century Gothic"/>
                <a:cs typeface="Century Gothic"/>
              </a:rPr>
              <a:t>vectorization</a:t>
            </a:r>
            <a:r>
              <a:rPr kumimoji="1" lang="en-US" altLang="zh-CN" sz="1800" dirty="0">
                <a:latin typeface="Century Gothic"/>
                <a:cs typeface="Century Gothic"/>
              </a:rPr>
              <a:t> for </a:t>
            </a:r>
            <a:r>
              <a:rPr kumimoji="1" lang="en-US" altLang="zh-CN" sz="1800" dirty="0" err="1">
                <a:latin typeface="Century Gothic"/>
                <a:cs typeface="Century Gothic"/>
              </a:rPr>
              <a:t>LUFact</a:t>
            </a:r>
            <a:endParaRPr kumimoji="1" lang="zh-CN" altLang="en-US" sz="1800" dirty="0">
              <a:latin typeface="Century Gothic"/>
              <a:cs typeface="Century Gothic"/>
            </a:endParaRPr>
          </a:p>
        </p:txBody>
      </p:sp>
      <p:pic>
        <p:nvPicPr>
          <p:cNvPr id="9" name="图片 8" descr="lufact_vec_t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01" y="1403983"/>
            <a:ext cx="7069887" cy="4713257"/>
          </a:xfrm>
          <a:prstGeom prst="rect">
            <a:avLst/>
          </a:prstGeom>
        </p:spPr>
      </p:pic>
      <p:cxnSp>
        <p:nvCxnSpPr>
          <p:cNvPr id="5" name="直线箭头连接符 4"/>
          <p:cNvCxnSpPr/>
          <p:nvPr/>
        </p:nvCxnSpPr>
        <p:spPr>
          <a:xfrm flipV="1">
            <a:off x="3923928" y="5085184"/>
            <a:ext cx="504056" cy="432048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923929" y="47251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solidFill>
                  <a:schemeClr val="accent6">
                    <a:lumMod val="50000"/>
                  </a:schemeClr>
                </a:solidFill>
                <a:latin typeface="Century Gothic"/>
                <a:cs typeface="Century Gothic"/>
              </a:rPr>
              <a:t>&gt;3x</a:t>
            </a:r>
            <a:endParaRPr kumimoji="1" lang="zh-CN" altLang="en-US" b="1" dirty="0">
              <a:solidFill>
                <a:schemeClr val="accent6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868144" y="1628800"/>
            <a:ext cx="792088" cy="504056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161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Conclusions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1" name="内容占位符 2"/>
          <p:cNvSpPr txBox="1">
            <a:spLocks/>
          </p:cNvSpPr>
          <p:nvPr/>
        </p:nvSpPr>
        <p:spPr>
          <a:xfrm>
            <a:off x="372038" y="1484784"/>
            <a:ext cx="8376426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First porting of </a:t>
            </a:r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OpenJDK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to Intel Xeon Phi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coprocessor</a:t>
            </a:r>
          </a:p>
          <a:p>
            <a:pPr marL="630238" lvl="2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A build of complete Java runtime environment on modern many-core architecture</a:t>
            </a:r>
            <a:endParaRPr lang="en-US" altLang="zh-CN" sz="20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0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26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372038" y="2924944"/>
            <a:ext cx="8376426" cy="1611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A comprehensive study on performance issues of Java HPC benchmarks on Xeon Phi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630238" lvl="2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Single-threaded and multi-threaded 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runs</a:t>
            </a:r>
          </a:p>
          <a:p>
            <a:pPr marL="630238" lvl="2"/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Throughput </a:t>
            </a:r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and scalability</a:t>
            </a:r>
            <a:endParaRPr lang="en-US" altLang="zh-CN" sz="20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372038" y="4841776"/>
            <a:ext cx="8376426" cy="1611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Semi-automatic </a:t>
            </a:r>
            <a:r>
              <a:rPr lang="en-US" altLang="zh-CN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vectorization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scheme in Hotspot VM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630238" lvl="2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Up to 3.4x speedup for </a:t>
            </a:r>
            <a:r>
              <a:rPr lang="en-US" altLang="zh-CN" sz="2000" dirty="0" err="1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LUFact</a:t>
            </a:r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on Xeon Phi compared to CPU</a:t>
            </a:r>
            <a:endParaRPr lang="en-US" altLang="zh-CN" sz="20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1570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Thanks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27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53854"/>
            <a:ext cx="3403647" cy="3403647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4"/>
          <p:cNvSpPr txBox="1">
            <a:spLocks/>
          </p:cNvSpPr>
          <p:nvPr/>
        </p:nvSpPr>
        <p:spPr>
          <a:xfrm>
            <a:off x="2907231" y="1772816"/>
            <a:ext cx="3124200" cy="681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i="0" kern="1200" cap="all">
                <a:solidFill>
                  <a:srgbClr val="3366FF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/>
            <a:r>
              <a:rPr lang="en-US" altLang="zh-TW" sz="4400" b="0" cap="none" dirty="0" smtClean="0">
                <a:solidFill>
                  <a:srgbClr val="FF3399"/>
                </a:solidFill>
                <a:latin typeface="Century Gothic" pitchFamily="34" charset="0"/>
                <a:cs typeface="MV Boli" pitchFamily="2" charset="0"/>
              </a:rPr>
              <a:t>Questions</a:t>
            </a:r>
            <a:endParaRPr lang="zh-TW" altLang="en-US" sz="4400" b="0" cap="none" dirty="0">
              <a:solidFill>
                <a:srgbClr val="FF3399"/>
              </a:solidFill>
              <a:latin typeface="Century Gothic" pitchFamily="34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95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752"/>
            <a:ext cx="3170263" cy="17812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Java on HPC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1" name="内容占位符 2"/>
          <p:cNvSpPr txBox="1">
            <a:spLocks/>
          </p:cNvSpPr>
          <p:nvPr/>
        </p:nvSpPr>
        <p:spPr>
          <a:xfrm>
            <a:off x="2771800" y="1431691"/>
            <a:ext cx="6235836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Easy and portable programmability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Built-in multithreading mechanism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Strong community/corp. support</a:t>
            </a:r>
          </a:p>
        </p:txBody>
      </p:sp>
      <p:sp>
        <p:nvSpPr>
          <p:cNvPr id="10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377582"/>
            <a:ext cx="3452770" cy="663649"/>
          </a:xfrm>
          <a:prstGeom prst="rect">
            <a:avLst/>
          </a:prstGeom>
        </p:spPr>
      </p:pic>
      <p:pic>
        <p:nvPicPr>
          <p:cNvPr id="9" name="图片 8" descr="屏幕快照 2015-08-10 下午4.15.2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20" y="4185041"/>
            <a:ext cx="6517513" cy="1206448"/>
          </a:xfrm>
          <a:prstGeom prst="rect">
            <a:avLst/>
          </a:prstGeom>
        </p:spPr>
      </p:pic>
      <p:pic>
        <p:nvPicPr>
          <p:cNvPr id="10" name="图片 9" descr="屏幕快照 2015-08-10 下午4.14.5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17" y="3088462"/>
            <a:ext cx="4857919" cy="1047216"/>
          </a:xfrm>
          <a:prstGeom prst="rect">
            <a:avLst/>
          </a:prstGeom>
        </p:spPr>
      </p:pic>
      <p:pic>
        <p:nvPicPr>
          <p:cNvPr id="12" name="图片 11" descr="屏幕快照 2015-08-10 下午4.14.2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58" y="5492499"/>
            <a:ext cx="6937725" cy="101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4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Gap between Java HPC and Many-core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1" name="内容占位符 2"/>
          <p:cNvSpPr txBox="1">
            <a:spLocks/>
          </p:cNvSpPr>
          <p:nvPr/>
        </p:nvSpPr>
        <p:spPr>
          <a:xfrm>
            <a:off x="372038" y="1484784"/>
            <a:ext cx="8376426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Works focusing on running Java on GPU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JCUDA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, </a:t>
            </a:r>
            <a:r>
              <a:rPr lang="en-US" altLang="zh-CN" sz="2400" dirty="0" err="1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Aparapi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, JOCL,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etc.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Convert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Java </a:t>
            </a:r>
            <a:r>
              <a:rPr lang="en-US" altLang="zh-CN" sz="2400" dirty="0" err="1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bytecodes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into CUDA/</a:t>
            </a:r>
            <a:r>
              <a:rPr lang="en-US" altLang="zh-CN" sz="2400" dirty="0" err="1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OpenCL</a:t>
            </a: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0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4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372038" y="3329608"/>
            <a:ext cx="8376426" cy="1611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Deficiencies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630238" lvl="2"/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Not running managed runtime on many-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core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Cannot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utilize good Java features</a:t>
            </a: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72038" y="5129808"/>
            <a:ext cx="8376426" cy="531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No official support for Java on Intel’s MIC</a:t>
            </a: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324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827584" y="1371600"/>
            <a:ext cx="6624736" cy="486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Bridge the gap</a:t>
            </a:r>
            <a:endParaRPr lang="en-US" altLang="zh-C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Experiments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Observations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Semi-automatic </a:t>
            </a:r>
            <a:r>
              <a:rPr lang="en-US" altLang="zh-CN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vectorization</a:t>
            </a:r>
            <a:endParaRPr lang="en-US" altLang="zh-CN" sz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3714" y="1556792"/>
            <a:ext cx="3852000" cy="545232"/>
          </a:xfrm>
          <a:prstGeom prst="roundRect">
            <a:avLst/>
          </a:prstGeom>
          <a:noFill/>
          <a:ln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Agenda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4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Intel Xeon Phi Coprocessor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1" name="内容占位符 2"/>
          <p:cNvSpPr txBox="1">
            <a:spLocks/>
          </p:cNvSpPr>
          <p:nvPr/>
        </p:nvSpPr>
        <p:spPr>
          <a:xfrm>
            <a:off x="539552" y="1196752"/>
            <a:ext cx="5280082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Intel® Knight Corner(KNC)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630238" lvl="2"/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More than 60 in-order coprocessor cores, ~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1GHz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Based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on x86 ISA, extended with new 512-bit wide SIMD vector instructions and registers.</a:t>
            </a: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0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6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539552" y="2969568"/>
            <a:ext cx="5064058" cy="1611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Each Coprocessor core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630238" lvl="2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Supports 4 hardware 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threads</a:t>
            </a:r>
          </a:p>
          <a:p>
            <a:pPr marL="630238" lvl="2"/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32KB </a:t>
            </a:r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L1 data &amp; instruction cache, 512KB L2 cache</a:t>
            </a:r>
            <a:endParaRPr lang="en-US" altLang="zh-CN" sz="20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539552" y="4481736"/>
            <a:ext cx="5352090" cy="1611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No traditional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LLC</a:t>
            </a:r>
          </a:p>
          <a:p>
            <a:pPr marL="630238" lvl="2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Interconnected L2 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caches</a:t>
            </a:r>
          </a:p>
          <a:p>
            <a:pPr marL="630238" lvl="2"/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Memory controllers</a:t>
            </a:r>
          </a:p>
          <a:p>
            <a:pPr marL="630238" lvl="2"/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Bidirectional </a:t>
            </a:r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ring bus</a:t>
            </a:r>
            <a:endParaRPr lang="en-US" altLang="zh-CN" sz="20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  <p:pic>
        <p:nvPicPr>
          <p:cNvPr id="9" name="图片 8" descr="屏幕快照 2015-08-10 下午5.52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052736"/>
            <a:ext cx="2924974" cy="482344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08104" y="5949280"/>
            <a:ext cx="31902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Architecture overview of an Intel® MIC Architecture core</a:t>
            </a:r>
          </a:p>
        </p:txBody>
      </p:sp>
    </p:spTree>
    <p:extLst>
      <p:ext uri="{BB962C8B-B14F-4D97-AF65-F5344CB8AC3E}">
        <p14:creationId xmlns:p14="http://schemas.microsoft.com/office/powerpoint/2010/main" val="85324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Java Platform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1" name="内容占位符 2"/>
          <p:cNvSpPr txBox="1">
            <a:spLocks/>
          </p:cNvSpPr>
          <p:nvPr/>
        </p:nvSpPr>
        <p:spPr>
          <a:xfrm>
            <a:off x="372038" y="1484784"/>
            <a:ext cx="8376426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OpenJDK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630238" lvl="2"/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A free and open-source implementation of the Java Platform, Standard Edition (Java SE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)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Consist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of </a:t>
            </a:r>
            <a:r>
              <a:rPr lang="en-US" altLang="zh-CN" sz="2400" b="1" dirty="0" err="1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HotSpot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(the virtual machine)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,</a:t>
            </a:r>
            <a:r>
              <a:rPr lang="zh-CN" altLang="en-US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Java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Class Library and </a:t>
            </a:r>
            <a:r>
              <a:rPr lang="en-US" altLang="zh-CN" sz="2400" dirty="0" err="1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javac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compiler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, etc.</a:t>
            </a: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0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7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372038" y="3933056"/>
            <a:ext cx="8376426" cy="2043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Execution engine – </a:t>
            </a:r>
            <a:r>
              <a:rPr lang="en-US" altLang="zh-CN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HotSpot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VM</a:t>
            </a:r>
          </a:p>
          <a:p>
            <a:pPr marL="630238" lvl="2"/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Execute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Java </a:t>
            </a:r>
            <a:r>
              <a:rPr lang="en-US" altLang="zh-CN" sz="2400" dirty="0" err="1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bytecodes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in class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files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Class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loader, Java interpreter, just-in-time compiler (JIT), garbage collector, etc.</a:t>
            </a: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324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Challenges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1" name="内容占位符 2"/>
          <p:cNvSpPr txBox="1">
            <a:spLocks/>
          </p:cNvSpPr>
          <p:nvPr/>
        </p:nvSpPr>
        <p:spPr>
          <a:xfrm>
            <a:off x="372038" y="1340768"/>
            <a:ext cx="837642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Lack of dependent libraries for cross-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building</a:t>
            </a:r>
          </a:p>
          <a:p>
            <a:pPr marL="630238" lvl="2"/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Libraries related to graphics, fonts, etc.</a:t>
            </a: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0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8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372038" y="2753544"/>
            <a:ext cx="8376426" cy="1611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μOS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on Xeon Phi is oversimplified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630238" lvl="2"/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Lack of necessary tools for developing and debugging</a:t>
            </a: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72038" y="4293096"/>
            <a:ext cx="8376426" cy="2403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Incompatibility between </a:t>
            </a:r>
            <a:r>
              <a:rPr lang="en-US" altLang="zh-CN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HotSpot’s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assembly library and Xeon Phi ISA</a:t>
            </a:r>
          </a:p>
          <a:p>
            <a:pPr marL="630238" lvl="2"/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Floating-point related, SSE and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AVX</a:t>
            </a:r>
          </a:p>
          <a:p>
            <a:pPr marL="630238" lvl="2"/>
            <a:r>
              <a:rPr lang="en-US" altLang="zh-CN" sz="2400" dirty="0" err="1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mfence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, </a:t>
            </a:r>
            <a:r>
              <a:rPr lang="en-US" altLang="zh-CN" sz="2400" dirty="0" err="1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clflush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, etc.</a:t>
            </a: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555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Porting </a:t>
            </a:r>
            <a:r>
              <a:rPr lang="en-US" altLang="zh-TW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OpenJDK</a:t>
            </a: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 to Xeon Phi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1" name="内容占位符 2"/>
          <p:cNvSpPr txBox="1">
            <a:spLocks/>
          </p:cNvSpPr>
          <p:nvPr/>
        </p:nvSpPr>
        <p:spPr>
          <a:xfrm>
            <a:off x="372038" y="1340768"/>
            <a:ext cx="8376426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Lack of dependent libraries for cross-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building</a:t>
            </a:r>
          </a:p>
          <a:p>
            <a:pPr marL="630238" lvl="2"/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A “headless” build of </a:t>
            </a:r>
            <a:r>
              <a:rPr lang="en-US" altLang="zh-CN" sz="2400" dirty="0" err="1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OpenJDK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– no graphics support</a:t>
            </a: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0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9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372038" y="2753544"/>
            <a:ext cx="8376426" cy="1611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μOS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on Xeon Phi is oversimplified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630238" lvl="2"/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Cross-compile missing tools from source packages</a:t>
            </a: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72038" y="4293096"/>
            <a:ext cx="8376426" cy="2403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Incompatibility between </a:t>
            </a:r>
            <a:r>
              <a:rPr lang="en-US" altLang="zh-CN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HotSpot’s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assembly library and Xeon Phi ISA</a:t>
            </a:r>
          </a:p>
          <a:p>
            <a:pPr marL="630238" lvl="2"/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512-bit vector instructions &amp; legacy x87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instructions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Fine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-grained modification based on semantics in </a:t>
            </a:r>
            <a:r>
              <a:rPr lang="en-US" altLang="zh-CN" sz="2400" dirty="0" err="1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HotSpot</a:t>
            </a: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4174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75218</TotalTime>
  <Words>1069</Words>
  <Application>Microsoft Macintosh PowerPoint</Application>
  <PresentationFormat>全屏显示(4:3)</PresentationFormat>
  <Paragraphs>249</Paragraphs>
  <Slides>27</Slides>
  <Notes>27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Theme</vt:lpstr>
      <vt:lpstr>OpenJDK Meets Xeon Phi:</vt:lpstr>
      <vt:lpstr>HPC and Many-core Architectures</vt:lpstr>
      <vt:lpstr>Java on HPC</vt:lpstr>
      <vt:lpstr>Gap between Java HPC and Many-core</vt:lpstr>
      <vt:lpstr>Agenda</vt:lpstr>
      <vt:lpstr>Intel Xeon Phi Coprocessor</vt:lpstr>
      <vt:lpstr>Java Platform</vt:lpstr>
      <vt:lpstr>Challenges</vt:lpstr>
      <vt:lpstr>Porting OpenJDK to Xeon Phi</vt:lpstr>
      <vt:lpstr>Agenda</vt:lpstr>
      <vt:lpstr>Environment</vt:lpstr>
      <vt:lpstr>Experiment Setup</vt:lpstr>
      <vt:lpstr>Benchmark Characteristics</vt:lpstr>
      <vt:lpstr>Agenda</vt:lpstr>
      <vt:lpstr>Single-threaded performance – CPU vs MIC</vt:lpstr>
      <vt:lpstr>Single-threaded performance – CPU vs MIC</vt:lpstr>
      <vt:lpstr>Scalability of Multi-threads</vt:lpstr>
      <vt:lpstr>Throughputs</vt:lpstr>
      <vt:lpstr>Optimizing Solutions</vt:lpstr>
      <vt:lpstr>Agenda</vt:lpstr>
      <vt:lpstr>Auto-vectorization in HotSpot</vt:lpstr>
      <vt:lpstr>Restrictions</vt:lpstr>
      <vt:lpstr>Semi-automatic Vectorization</vt:lpstr>
      <vt:lpstr>Speedup of Throughput</vt:lpstr>
      <vt:lpstr>Throughput Comparison -- CPU &amp; MIC </vt:lpstr>
      <vt:lpstr>Conclusions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 and Communication Efficient  Graph Processing with Distributed Immutable Vies</dc:title>
  <dc:creator>Rong</dc:creator>
  <cp:lastModifiedBy>Yu Yang</cp:lastModifiedBy>
  <cp:revision>1703</cp:revision>
  <dcterms:created xsi:type="dcterms:W3CDTF">2014-06-08T07:41:21Z</dcterms:created>
  <dcterms:modified xsi:type="dcterms:W3CDTF">2015-09-01T06:26:59Z</dcterms:modified>
</cp:coreProperties>
</file>