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69" r:id="rId4"/>
    <p:sldId id="285" r:id="rId5"/>
    <p:sldId id="258" r:id="rId6"/>
    <p:sldId id="260" r:id="rId7"/>
    <p:sldId id="271" r:id="rId8"/>
    <p:sldId id="280" r:id="rId9"/>
    <p:sldId id="294" r:id="rId10"/>
    <p:sldId id="293" r:id="rId11"/>
    <p:sldId id="295" r:id="rId12"/>
    <p:sldId id="274" r:id="rId13"/>
    <p:sldId id="283" r:id="rId14"/>
    <p:sldId id="284" r:id="rId15"/>
    <p:sldId id="288" r:id="rId16"/>
    <p:sldId id="289" r:id="rId17"/>
    <p:sldId id="286" r:id="rId18"/>
    <p:sldId id="300" r:id="rId19"/>
    <p:sldId id="303" r:id="rId20"/>
    <p:sldId id="287" r:id="rId21"/>
    <p:sldId id="290" r:id="rId22"/>
    <p:sldId id="281" r:id="rId23"/>
    <p:sldId id="292" r:id="rId24"/>
    <p:sldId id="272" r:id="rId25"/>
    <p:sldId id="291" r:id="rId26"/>
    <p:sldId id="279" r:id="rId27"/>
    <p:sldId id="301" r:id="rId28"/>
    <p:sldId id="302" r:id="rId29"/>
    <p:sldId id="273" r:id="rId30"/>
    <p:sldId id="282" r:id="rId31"/>
    <p:sldId id="266" r:id="rId32"/>
    <p:sldId id="267" r:id="rId33"/>
    <p:sldId id="268" r:id="rId3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1pPr>
    <a:lvl2pPr marL="4572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2pPr>
    <a:lvl3pPr marL="9144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3pPr>
    <a:lvl4pPr marL="13716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4pPr>
    <a:lvl5pPr marL="18288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2400"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sz="2400"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sz="2400"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sz="2400" kern="1200">
        <a:solidFill>
          <a:schemeClr val="tx1"/>
        </a:solidFill>
        <a:latin typeface="Arial" charset="0"/>
        <a:ea typeface="ヒラギノ角ゴ Pro W3" charset="0"/>
        <a:cs typeface="ヒラギノ角ゴ Pro W3"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0026"/>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主题样式 1 - 强调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8D230F3-CF80-4859-8CE7-A43EE81993B5}" styleName="浅色样式 1 - 强调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8FB837D-C827-4EFA-A057-4D05807E0F7C}" styleName="主题样式 1 - 强调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8603FDC-E32A-4AB5-989C-0864C3EAD2B8}" styleName="主题样式 2 - 强调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主题样式 2 - 强调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359" autoAdjust="0"/>
  </p:normalViewPr>
  <p:slideViewPr>
    <p:cSldViewPr snapToGrid="0">
      <p:cViewPr>
        <p:scale>
          <a:sx n="90" d="100"/>
          <a:sy n="90" d="100"/>
        </p:scale>
        <p:origin x="-544" y="-112"/>
      </p:cViewPr>
      <p:guideLst>
        <p:guide orient="horz" pos="4085"/>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E233BE-4252-424F-AA64-10CF5DEEE2AA}" type="datetimeFigureOut">
              <a:rPr kumimoji="1" lang="zh-CN" altLang="en-US" smtClean="0"/>
              <a:t>9/1/15</a:t>
            </a:fld>
            <a:endParaRPr kumimoji="1"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73EFD4-58A1-5646-A118-F481A8C3A0DD}" type="slidenum">
              <a:rPr kumimoji="1" lang="zh-CN" altLang="en-US" smtClean="0"/>
              <a:t>‹#›</a:t>
            </a:fld>
            <a:endParaRPr kumimoji="1" lang="zh-CN" altLang="en-US"/>
          </a:p>
        </p:txBody>
      </p:sp>
    </p:spTree>
    <p:extLst>
      <p:ext uri="{BB962C8B-B14F-4D97-AF65-F5344CB8AC3E}">
        <p14:creationId xmlns:p14="http://schemas.microsoft.com/office/powerpoint/2010/main" val="35112360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None/>
            </a:pPr>
            <a:endParaRPr kumimoji="1" lang="zh-CN" altLang="en-US" dirty="0"/>
          </a:p>
        </p:txBody>
      </p:sp>
      <p:sp>
        <p:nvSpPr>
          <p:cNvPr id="4" name="幻灯片编号占位符 3"/>
          <p:cNvSpPr>
            <a:spLocks noGrp="1"/>
          </p:cNvSpPr>
          <p:nvPr>
            <p:ph type="sldNum" sz="quarter" idx="10"/>
          </p:nvPr>
        </p:nvSpPr>
        <p:spPr/>
        <p:txBody>
          <a:bodyPr/>
          <a:lstStyle/>
          <a:p>
            <a:fld id="{7873EFD4-58A1-5646-A118-F481A8C3A0DD}" type="slidenum">
              <a:rPr kumimoji="1" lang="zh-CN" altLang="en-US" smtClean="0"/>
              <a:t>1</a:t>
            </a:fld>
            <a:endParaRPr kumimoji="1" lang="zh-CN" altLang="en-US"/>
          </a:p>
        </p:txBody>
      </p:sp>
    </p:spTree>
    <p:extLst>
      <p:ext uri="{BB962C8B-B14F-4D97-AF65-F5344CB8AC3E}">
        <p14:creationId xmlns:p14="http://schemas.microsoft.com/office/powerpoint/2010/main" val="2912288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altLang="zh-CN" dirty="0" smtClean="0">
                <a:solidFill>
                  <a:srgbClr val="FF0000"/>
                </a:solidFill>
              </a:rPr>
              <a:t>?? G3/G4 </a:t>
            </a:r>
            <a:r>
              <a:rPr lang="en-US" altLang="zh-CN" i="1" dirty="0" err="1" smtClean="0">
                <a:solidFill>
                  <a:srgbClr val="FF0000"/>
                </a:solidFill>
              </a:rPr>
              <a:t>vs</a:t>
            </a:r>
            <a:r>
              <a:rPr lang="en-US" altLang="zh-CN" dirty="0" smtClean="0">
                <a:solidFill>
                  <a:srgbClr val="FF0000"/>
                </a:solidFill>
              </a:rPr>
              <a:t> G5 can be better classified, while G3/G4 are not  </a:t>
            </a:r>
          </a:p>
          <a:p>
            <a:endParaRPr kumimoji="1" lang="zh-CN" altLang="en-US" dirty="0"/>
          </a:p>
        </p:txBody>
      </p:sp>
      <p:sp>
        <p:nvSpPr>
          <p:cNvPr id="4" name="幻灯片编号占位符 3"/>
          <p:cNvSpPr>
            <a:spLocks noGrp="1"/>
          </p:cNvSpPr>
          <p:nvPr>
            <p:ph type="sldNum" sz="quarter" idx="10"/>
          </p:nvPr>
        </p:nvSpPr>
        <p:spPr/>
        <p:txBody>
          <a:bodyPr/>
          <a:lstStyle/>
          <a:p>
            <a:fld id="{7873EFD4-58A1-5646-A118-F481A8C3A0DD}" type="slidenum">
              <a:rPr kumimoji="1" lang="zh-CN" altLang="en-US" smtClean="0"/>
              <a:t>6</a:t>
            </a:fld>
            <a:endParaRPr kumimoji="1" lang="zh-CN" altLang="en-US"/>
          </a:p>
        </p:txBody>
      </p:sp>
    </p:spTree>
    <p:extLst>
      <p:ext uri="{BB962C8B-B14F-4D97-AF65-F5344CB8AC3E}">
        <p14:creationId xmlns:p14="http://schemas.microsoft.com/office/powerpoint/2010/main" val="4243233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7873EFD4-58A1-5646-A118-F481A8C3A0DD}" type="slidenum">
              <a:rPr kumimoji="1" lang="zh-CN" altLang="en-US" smtClean="0"/>
              <a:t>25</a:t>
            </a:fld>
            <a:endParaRPr kumimoji="1" lang="zh-CN" altLang="en-US"/>
          </a:p>
        </p:txBody>
      </p:sp>
    </p:spTree>
    <p:extLst>
      <p:ext uri="{BB962C8B-B14F-4D97-AF65-F5344CB8AC3E}">
        <p14:creationId xmlns:p14="http://schemas.microsoft.com/office/powerpoint/2010/main" val="4000774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RU_Cov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RU_SIG_ST_PMS186_100K.eps"/>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396875" y="352425"/>
            <a:ext cx="28321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solidFill>
                  <a:schemeClr val="tx1"/>
                </a:solidFill>
              </a:defRPr>
            </a:lvl1pPr>
          </a:lstStyle>
          <a:p>
            <a:r>
              <a:rPr lang="en-US" smtClean="0"/>
              <a:t>Click to edit Master subtitle style</a:t>
            </a:r>
            <a:endParaRPr lang="en-US" dirty="0"/>
          </a:p>
        </p:txBody>
      </p:sp>
      <p:sp>
        <p:nvSpPr>
          <p:cNvPr id="4098" name="Rectangle 2"/>
          <p:cNvSpPr>
            <a:spLocks noGrp="1" noChangeArrowheads="1"/>
          </p:cNvSpPr>
          <p:nvPr>
            <p:ph type="ctrTitle"/>
          </p:nvPr>
        </p:nvSpPr>
        <p:spPr>
          <a:xfrm>
            <a:off x="685800" y="2130425"/>
            <a:ext cx="7772400" cy="1470025"/>
          </a:xfrm>
        </p:spPr>
        <p:txBody>
          <a:bodyPr/>
          <a:lstStyle>
            <a:lvl1pPr algn="ctr">
              <a:defRPr>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725857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xfrm>
            <a:off x="6553200" y="6245225"/>
            <a:ext cx="2133600" cy="476250"/>
          </a:xfrm>
          <a:prstGeom prst="rect">
            <a:avLst/>
          </a:prstGeom>
          <a:ln/>
        </p:spPr>
        <p:txBody>
          <a:bodyPr/>
          <a:lstStyle>
            <a:lvl1pPr>
              <a:defRPr/>
            </a:lvl1pPr>
          </a:lstStyle>
          <a:p>
            <a:pPr>
              <a:defRPr/>
            </a:pPr>
            <a:fld id="{23E23BF7-9F5A-9E42-B502-689AC6A1E537}" type="slidenum">
              <a:rPr lang="en-US"/>
              <a:pPr>
                <a:defRPr/>
              </a:pPr>
              <a:t>‹#›</a:t>
            </a:fld>
            <a:endParaRPr lang="en-US"/>
          </a:p>
        </p:txBody>
      </p:sp>
    </p:spTree>
    <p:extLst>
      <p:ext uri="{BB962C8B-B14F-4D97-AF65-F5344CB8AC3E}">
        <p14:creationId xmlns:p14="http://schemas.microsoft.com/office/powerpoint/2010/main" val="1962987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448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448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xfrm>
            <a:off x="6553200" y="6245225"/>
            <a:ext cx="2133600" cy="476250"/>
          </a:xfrm>
          <a:prstGeom prst="rect">
            <a:avLst/>
          </a:prstGeom>
          <a:ln/>
        </p:spPr>
        <p:txBody>
          <a:bodyPr/>
          <a:lstStyle>
            <a:lvl1pPr>
              <a:defRPr/>
            </a:lvl1pPr>
          </a:lstStyle>
          <a:p>
            <a:pPr>
              <a:defRPr/>
            </a:pPr>
            <a:fld id="{A2FA2D79-D5B9-9E44-BC26-5C4012EF6E34}" type="slidenum">
              <a:rPr lang="en-US"/>
              <a:pPr>
                <a:defRPr/>
              </a:pPr>
              <a:t>‹#›</a:t>
            </a:fld>
            <a:endParaRPr lang="en-US"/>
          </a:p>
        </p:txBody>
      </p:sp>
    </p:spTree>
    <p:extLst>
      <p:ext uri="{BB962C8B-B14F-4D97-AF65-F5344CB8AC3E}">
        <p14:creationId xmlns:p14="http://schemas.microsoft.com/office/powerpoint/2010/main" val="2471527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xfrm>
            <a:off x="6553200" y="6245225"/>
            <a:ext cx="2133600" cy="476250"/>
          </a:xfrm>
          <a:prstGeom prst="rect">
            <a:avLst/>
          </a:prstGeom>
          <a:ln/>
        </p:spPr>
        <p:txBody>
          <a:bodyPr/>
          <a:lstStyle>
            <a:lvl1pPr>
              <a:defRPr/>
            </a:lvl1pPr>
          </a:lstStyle>
          <a:p>
            <a:pPr>
              <a:defRPr/>
            </a:pPr>
            <a:fld id="{45488343-B159-074D-B355-B61FD1A20D53}" type="slidenum">
              <a:rPr lang="en-US"/>
              <a:pPr>
                <a:defRPr/>
              </a:pPr>
              <a:t>‹#›</a:t>
            </a:fld>
            <a:endParaRPr lang="en-US"/>
          </a:p>
        </p:txBody>
      </p:sp>
    </p:spTree>
    <p:extLst>
      <p:ext uri="{BB962C8B-B14F-4D97-AF65-F5344CB8AC3E}">
        <p14:creationId xmlns:p14="http://schemas.microsoft.com/office/powerpoint/2010/main" val="2686422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xfrm>
            <a:off x="6553200" y="6245225"/>
            <a:ext cx="2133600" cy="476250"/>
          </a:xfrm>
          <a:prstGeom prst="rect">
            <a:avLst/>
          </a:prstGeom>
          <a:ln/>
        </p:spPr>
        <p:txBody>
          <a:bodyPr/>
          <a:lstStyle>
            <a:lvl1pPr>
              <a:defRPr/>
            </a:lvl1pPr>
          </a:lstStyle>
          <a:p>
            <a:pPr>
              <a:defRPr/>
            </a:pPr>
            <a:fld id="{C5424AE8-78F8-144E-A4FE-553D35E590AD}" type="slidenum">
              <a:rPr lang="en-US"/>
              <a:pPr>
                <a:defRPr/>
              </a:pPr>
              <a:t>‹#›</a:t>
            </a:fld>
            <a:endParaRPr lang="en-US"/>
          </a:p>
        </p:txBody>
      </p:sp>
    </p:spTree>
    <p:extLst>
      <p:ext uri="{BB962C8B-B14F-4D97-AF65-F5344CB8AC3E}">
        <p14:creationId xmlns:p14="http://schemas.microsoft.com/office/powerpoint/2010/main" val="3996783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240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xfrm>
            <a:off x="6553200" y="6245225"/>
            <a:ext cx="2133600" cy="476250"/>
          </a:xfrm>
          <a:prstGeom prst="rect">
            <a:avLst/>
          </a:prstGeom>
          <a:ln/>
        </p:spPr>
        <p:txBody>
          <a:bodyPr/>
          <a:lstStyle>
            <a:lvl1pPr>
              <a:defRPr/>
            </a:lvl1pPr>
          </a:lstStyle>
          <a:p>
            <a:pPr>
              <a:defRPr/>
            </a:pPr>
            <a:fld id="{10EDA8B8-D04C-214E-83CE-5B60915F9360}" type="slidenum">
              <a:rPr lang="en-US"/>
              <a:pPr>
                <a:defRPr/>
              </a:pPr>
              <a:t>‹#›</a:t>
            </a:fld>
            <a:endParaRPr lang="en-US"/>
          </a:p>
        </p:txBody>
      </p:sp>
    </p:spTree>
    <p:extLst>
      <p:ext uri="{BB962C8B-B14F-4D97-AF65-F5344CB8AC3E}">
        <p14:creationId xmlns:p14="http://schemas.microsoft.com/office/powerpoint/2010/main" val="371366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xfrm>
            <a:off x="6553200" y="6245225"/>
            <a:ext cx="2133600" cy="476250"/>
          </a:xfrm>
          <a:prstGeom prst="rect">
            <a:avLst/>
          </a:prstGeom>
          <a:ln/>
        </p:spPr>
        <p:txBody>
          <a:bodyPr/>
          <a:lstStyle>
            <a:lvl1pPr>
              <a:defRPr/>
            </a:lvl1pPr>
          </a:lstStyle>
          <a:p>
            <a:pPr>
              <a:defRPr/>
            </a:pPr>
            <a:fld id="{815261A5-F588-D34E-A84B-E514DA90C9A0}" type="slidenum">
              <a:rPr lang="en-US"/>
              <a:pPr>
                <a:defRPr/>
              </a:pPr>
              <a:t>‹#›</a:t>
            </a:fld>
            <a:endParaRPr lang="en-US"/>
          </a:p>
        </p:txBody>
      </p:sp>
    </p:spTree>
    <p:extLst>
      <p:ext uri="{BB962C8B-B14F-4D97-AF65-F5344CB8AC3E}">
        <p14:creationId xmlns:p14="http://schemas.microsoft.com/office/powerpoint/2010/main" val="1361049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xfrm>
            <a:off x="6553200" y="6245225"/>
            <a:ext cx="2133600" cy="476250"/>
          </a:xfrm>
          <a:prstGeom prst="rect">
            <a:avLst/>
          </a:prstGeom>
          <a:ln/>
        </p:spPr>
        <p:txBody>
          <a:bodyPr/>
          <a:lstStyle>
            <a:lvl1pPr>
              <a:defRPr/>
            </a:lvl1pPr>
          </a:lstStyle>
          <a:p>
            <a:pPr>
              <a:defRPr/>
            </a:pPr>
            <a:fld id="{47CC725B-9C86-6E43-AAF9-1A329DDB234C}" type="slidenum">
              <a:rPr lang="en-US"/>
              <a:pPr>
                <a:defRPr/>
              </a:pPr>
              <a:t>‹#›</a:t>
            </a:fld>
            <a:endParaRPr lang="en-US"/>
          </a:p>
        </p:txBody>
      </p:sp>
    </p:spTree>
    <p:extLst>
      <p:ext uri="{BB962C8B-B14F-4D97-AF65-F5344CB8AC3E}">
        <p14:creationId xmlns:p14="http://schemas.microsoft.com/office/powerpoint/2010/main" val="1188428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6553200" y="6245225"/>
            <a:ext cx="2133600" cy="476250"/>
          </a:xfrm>
          <a:prstGeom prst="rect">
            <a:avLst/>
          </a:prstGeom>
          <a:ln/>
        </p:spPr>
        <p:txBody>
          <a:bodyPr/>
          <a:lstStyle>
            <a:lvl1pPr>
              <a:defRPr/>
            </a:lvl1pPr>
          </a:lstStyle>
          <a:p>
            <a:pPr>
              <a:defRPr/>
            </a:pPr>
            <a:fld id="{CB9A03EE-8AFD-D547-9E71-0BD0BE6F934E}" type="slidenum">
              <a:rPr lang="en-US"/>
              <a:pPr>
                <a:defRPr/>
              </a:pPr>
              <a:t>‹#›</a:t>
            </a:fld>
            <a:endParaRPr lang="en-US"/>
          </a:p>
        </p:txBody>
      </p:sp>
    </p:spTree>
    <p:extLst>
      <p:ext uri="{BB962C8B-B14F-4D97-AF65-F5344CB8AC3E}">
        <p14:creationId xmlns:p14="http://schemas.microsoft.com/office/powerpoint/2010/main" val="3355547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xfrm>
            <a:off x="6553200" y="6245225"/>
            <a:ext cx="2133600" cy="476250"/>
          </a:xfrm>
          <a:prstGeom prst="rect">
            <a:avLst/>
          </a:prstGeom>
          <a:ln/>
        </p:spPr>
        <p:txBody>
          <a:bodyPr/>
          <a:lstStyle>
            <a:lvl1pPr>
              <a:defRPr/>
            </a:lvl1pPr>
          </a:lstStyle>
          <a:p>
            <a:pPr>
              <a:defRPr/>
            </a:pPr>
            <a:fld id="{741F1C61-654F-EF4C-B7CF-635108DFC60F}" type="slidenum">
              <a:rPr lang="en-US"/>
              <a:pPr>
                <a:defRPr/>
              </a:pPr>
              <a:t>‹#›</a:t>
            </a:fld>
            <a:endParaRPr lang="en-US"/>
          </a:p>
        </p:txBody>
      </p:sp>
    </p:spTree>
    <p:extLst>
      <p:ext uri="{BB962C8B-B14F-4D97-AF65-F5344CB8AC3E}">
        <p14:creationId xmlns:p14="http://schemas.microsoft.com/office/powerpoint/2010/main" val="2873978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xfrm>
            <a:off x="6553200" y="6245225"/>
            <a:ext cx="2133600" cy="476250"/>
          </a:xfrm>
          <a:prstGeom prst="rect">
            <a:avLst/>
          </a:prstGeom>
          <a:ln/>
        </p:spPr>
        <p:txBody>
          <a:bodyPr/>
          <a:lstStyle>
            <a:lvl1pPr>
              <a:defRPr/>
            </a:lvl1pPr>
          </a:lstStyle>
          <a:p>
            <a:pPr>
              <a:defRPr/>
            </a:pPr>
            <a:fld id="{77A5825F-7512-8045-B403-CF218AA2013E}" type="slidenum">
              <a:rPr lang="en-US"/>
              <a:pPr>
                <a:defRPr/>
              </a:pPr>
              <a:t>‹#›</a:t>
            </a:fld>
            <a:endParaRPr lang="en-US"/>
          </a:p>
        </p:txBody>
      </p:sp>
    </p:spTree>
    <p:extLst>
      <p:ext uri="{BB962C8B-B14F-4D97-AF65-F5344CB8AC3E}">
        <p14:creationId xmlns:p14="http://schemas.microsoft.com/office/powerpoint/2010/main" val="224958071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 descr="RU_ppt_top.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RU_LOGOTYPE_PMS186.eps"/>
          <p:cNvPicPr>
            <a:picLocks noChangeAspect="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387350" y="142875"/>
            <a:ext cx="1430338"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609600"/>
            <a:ext cx="82296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9" name="Rectangle 3"/>
          <p:cNvSpPr>
            <a:spLocks noGrp="1" noChangeArrowheads="1"/>
          </p:cNvSpPr>
          <p:nvPr>
            <p:ph type="body" idx="1"/>
          </p:nvPr>
        </p:nvSpPr>
        <p:spPr bwMode="auto">
          <a:xfrm>
            <a:off x="457200" y="1524000"/>
            <a:ext cx="8229600"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ext Box 9"/>
          <p:cNvSpPr txBox="1">
            <a:spLocks noChangeArrowheads="1"/>
          </p:cNvSpPr>
          <p:nvPr/>
        </p:nvSpPr>
        <p:spPr bwMode="auto">
          <a:xfrm>
            <a:off x="284976" y="6407426"/>
            <a:ext cx="2286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eaLnBrk="1" hangingPunct="1">
              <a:spcBef>
                <a:spcPct val="50000"/>
              </a:spcBef>
              <a:defRPr/>
            </a:pPr>
            <a:r>
              <a:rPr lang="en-US" sz="1200" dirty="0" smtClean="0">
                <a:solidFill>
                  <a:srgbClr val="5F5F5F"/>
                </a:solidFill>
              </a:rPr>
              <a:t>ICPP-P2S2 2015</a:t>
            </a:r>
          </a:p>
        </p:txBody>
      </p:sp>
      <p:sp>
        <p:nvSpPr>
          <p:cNvPr id="1031" name="Text Box 10"/>
          <p:cNvSpPr txBox="1">
            <a:spLocks noChangeArrowheads="1"/>
          </p:cNvSpPr>
          <p:nvPr/>
        </p:nvSpPr>
        <p:spPr bwMode="auto">
          <a:xfrm>
            <a:off x="4876800" y="98425"/>
            <a:ext cx="419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algn="r" eaLnBrk="1" hangingPunct="1">
              <a:spcBef>
                <a:spcPct val="50000"/>
              </a:spcBef>
              <a:defRPr/>
            </a:pPr>
            <a:endParaRPr lang="en-US" sz="2000" smtClean="0">
              <a:solidFill>
                <a:schemeClr val="bg1"/>
              </a:solidFill>
            </a:endParaRPr>
          </a:p>
        </p:txBody>
      </p:sp>
      <p:sp>
        <p:nvSpPr>
          <p:cNvPr id="1033" name="Rectangle 7"/>
          <p:cNvSpPr>
            <a:spLocks noChangeArrowheads="1"/>
          </p:cNvSpPr>
          <p:nvPr/>
        </p:nvSpPr>
        <p:spPr bwMode="auto">
          <a:xfrm>
            <a:off x="2178050" y="277813"/>
            <a:ext cx="69172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200" dirty="0" err="1" smtClean="0"/>
              <a:t>HetroCV</a:t>
            </a:r>
            <a:r>
              <a:rPr lang="en-US" altLang="zh-CN" sz="1200" dirty="0" smtClean="0"/>
              <a:t>: Auto-tuning Framework and Runtime for IP &amp; CV Applications on Heterogeneous Platform</a:t>
            </a:r>
            <a:endParaRPr lang="en-US" altLang="zh-CN" sz="1200" dirty="0"/>
          </a:p>
        </p:txBody>
      </p:sp>
      <p:sp>
        <p:nvSpPr>
          <p:cNvPr id="3" name="TextBox 2"/>
          <p:cNvSpPr txBox="1"/>
          <p:nvPr userDrawn="1"/>
        </p:nvSpPr>
        <p:spPr>
          <a:xfrm>
            <a:off x="6516547" y="6375070"/>
            <a:ext cx="2206766" cy="276999"/>
          </a:xfrm>
          <a:prstGeom prst="rect">
            <a:avLst/>
          </a:prstGeom>
          <a:noFill/>
        </p:spPr>
        <p:txBody>
          <a:bodyPr wrap="square" rtlCol="0">
            <a:spAutoFit/>
          </a:bodyPr>
          <a:lstStyle/>
          <a:p>
            <a:pPr algn="r"/>
            <a:fld id="{2CBE139F-2185-4627-9632-C3EBDE2BDBEC}" type="slidenum">
              <a:rPr lang="en-US" sz="1200" smtClean="0"/>
              <a:t>‹#›</a:t>
            </a:fld>
            <a:endParaRPr lang="en-US" sz="1200" dirty="0"/>
          </a:p>
        </p:txBody>
      </p:sp>
    </p:spTree>
  </p:cSld>
  <p:clrMap bg1="lt1" tx1="dk1" bg2="lt2" tx2="dk2" accent1="accent1" accent2="accent2" accent3="accent3" accent4="accent4" accent5="accent5" accent6="accent6" hlink="hlink" folHlink="folHlink"/>
  <p:sldLayoutIdLst>
    <p:sldLayoutId id="2147483731"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rtl="0" eaLnBrk="1" fontAlgn="base" hangingPunct="1">
        <a:spcBef>
          <a:spcPct val="0"/>
        </a:spcBef>
        <a:spcAft>
          <a:spcPct val="0"/>
        </a:spcAft>
        <a:defRPr sz="3000">
          <a:solidFill>
            <a:schemeClr val="tx2"/>
          </a:solidFill>
          <a:latin typeface="+mj-lt"/>
          <a:ea typeface="ヒラギノ角ゴ Pro W3" charset="0"/>
          <a:cs typeface="Geneva" charset="0"/>
        </a:defRPr>
      </a:lvl1pPr>
      <a:lvl2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2pPr>
      <a:lvl3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3pPr>
      <a:lvl4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4pPr>
      <a:lvl5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5pPr>
      <a:lvl6pPr marL="457200" algn="l" rtl="0" eaLnBrk="1" fontAlgn="base" hangingPunct="1">
        <a:spcBef>
          <a:spcPct val="0"/>
        </a:spcBef>
        <a:spcAft>
          <a:spcPct val="0"/>
        </a:spcAft>
        <a:defRPr sz="3000">
          <a:solidFill>
            <a:schemeClr val="tx2"/>
          </a:solidFill>
          <a:latin typeface="Arial" charset="0"/>
        </a:defRPr>
      </a:lvl6pPr>
      <a:lvl7pPr marL="914400" algn="l" rtl="0" eaLnBrk="1" fontAlgn="base" hangingPunct="1">
        <a:spcBef>
          <a:spcPct val="0"/>
        </a:spcBef>
        <a:spcAft>
          <a:spcPct val="0"/>
        </a:spcAft>
        <a:defRPr sz="3000">
          <a:solidFill>
            <a:schemeClr val="tx2"/>
          </a:solidFill>
          <a:latin typeface="Arial" charset="0"/>
        </a:defRPr>
      </a:lvl7pPr>
      <a:lvl8pPr marL="1371600" algn="l" rtl="0" eaLnBrk="1" fontAlgn="base" hangingPunct="1">
        <a:spcBef>
          <a:spcPct val="0"/>
        </a:spcBef>
        <a:spcAft>
          <a:spcPct val="0"/>
        </a:spcAft>
        <a:defRPr sz="3000">
          <a:solidFill>
            <a:schemeClr val="tx2"/>
          </a:solidFill>
          <a:latin typeface="Arial" charset="0"/>
        </a:defRPr>
      </a:lvl8pPr>
      <a:lvl9pPr marL="1828800" algn="l" rtl="0" eaLnBrk="1" fontAlgn="base" hangingPunct="1">
        <a:spcBef>
          <a:spcPct val="0"/>
        </a:spcBef>
        <a:spcAft>
          <a:spcPct val="0"/>
        </a:spcAft>
        <a:defRPr sz="3000">
          <a:solidFill>
            <a:schemeClr val="tx2"/>
          </a:solidFill>
          <a:latin typeface="Arial" charset="0"/>
        </a:defRPr>
      </a:lvl9pPr>
    </p:titleStyle>
    <p:bodyStyle>
      <a:lvl1pPr marL="342900" indent="-342900" algn="l" rtl="0" eaLnBrk="1" fontAlgn="base" hangingPunct="1">
        <a:spcBef>
          <a:spcPct val="20000"/>
        </a:spcBef>
        <a:spcAft>
          <a:spcPct val="0"/>
        </a:spcAft>
        <a:buChar char="•"/>
        <a:defRPr sz="2200">
          <a:solidFill>
            <a:schemeClr val="tx2"/>
          </a:solidFill>
          <a:latin typeface="+mn-lt"/>
          <a:ea typeface="ヒラギノ角ゴ Pro W3" charset="0"/>
          <a:cs typeface="Geneva" charset="0"/>
        </a:defRPr>
      </a:lvl1pPr>
      <a:lvl2pPr marL="742950" indent="-285750" algn="l" rtl="0" eaLnBrk="1" fontAlgn="base" hangingPunct="1">
        <a:spcBef>
          <a:spcPct val="20000"/>
        </a:spcBef>
        <a:spcAft>
          <a:spcPct val="0"/>
        </a:spcAft>
        <a:buChar char="–"/>
        <a:defRPr>
          <a:solidFill>
            <a:schemeClr val="tx2"/>
          </a:solidFill>
          <a:latin typeface="+mn-lt"/>
          <a:ea typeface="Geneva" charset="0"/>
          <a:cs typeface="Geneva" charset="0"/>
        </a:defRPr>
      </a:lvl2pPr>
      <a:lvl3pPr marL="1143000" indent="-228600" algn="l" rtl="0" eaLnBrk="1" fontAlgn="base" hangingPunct="1">
        <a:spcBef>
          <a:spcPct val="20000"/>
        </a:spcBef>
        <a:spcAft>
          <a:spcPct val="0"/>
        </a:spcAft>
        <a:buChar char="•"/>
        <a:defRPr sz="1600">
          <a:solidFill>
            <a:schemeClr val="tx2"/>
          </a:solidFill>
          <a:latin typeface="+mn-lt"/>
          <a:ea typeface="Geneva" charset="0"/>
          <a:cs typeface="Geneva" charset="0"/>
        </a:defRPr>
      </a:lvl3pPr>
      <a:lvl4pPr marL="1600200" indent="-228600" algn="l" rtl="0" eaLnBrk="1" fontAlgn="base" hangingPunct="1">
        <a:spcBef>
          <a:spcPct val="20000"/>
        </a:spcBef>
        <a:spcAft>
          <a:spcPct val="0"/>
        </a:spcAft>
        <a:buChar char="–"/>
        <a:defRPr sz="1400">
          <a:solidFill>
            <a:schemeClr val="tx2"/>
          </a:solidFill>
          <a:latin typeface="+mn-lt"/>
          <a:ea typeface="Geneva" charset="0"/>
          <a:cs typeface="Geneva" charset="0"/>
        </a:defRPr>
      </a:lvl4pPr>
      <a:lvl5pPr marL="2057400" indent="-228600" algn="l" rtl="0" eaLnBrk="1" fontAlgn="base" hangingPunct="1">
        <a:spcBef>
          <a:spcPct val="20000"/>
        </a:spcBef>
        <a:spcAft>
          <a:spcPct val="0"/>
        </a:spcAft>
        <a:buChar char="»"/>
        <a:defRPr sz="1400">
          <a:solidFill>
            <a:schemeClr val="tx2"/>
          </a:solidFill>
          <a:latin typeface="+mn-lt"/>
          <a:ea typeface="Geneva" charset="0"/>
          <a:cs typeface="Geneva" charset="0"/>
        </a:defRPr>
      </a:lvl5pPr>
      <a:lvl6pPr marL="2514600" indent="-228600" algn="l" rtl="0" eaLnBrk="1" fontAlgn="base" hangingPunct="1">
        <a:spcBef>
          <a:spcPct val="20000"/>
        </a:spcBef>
        <a:spcAft>
          <a:spcPct val="0"/>
        </a:spcAft>
        <a:buChar char="»"/>
        <a:defRPr sz="1400">
          <a:solidFill>
            <a:srgbClr val="5F5F5F"/>
          </a:solidFill>
          <a:latin typeface="+mn-lt"/>
        </a:defRPr>
      </a:lvl6pPr>
      <a:lvl7pPr marL="2971800" indent="-228600" algn="l" rtl="0" eaLnBrk="1" fontAlgn="base" hangingPunct="1">
        <a:spcBef>
          <a:spcPct val="20000"/>
        </a:spcBef>
        <a:spcAft>
          <a:spcPct val="0"/>
        </a:spcAft>
        <a:buChar char="»"/>
        <a:defRPr sz="1400">
          <a:solidFill>
            <a:srgbClr val="5F5F5F"/>
          </a:solidFill>
          <a:latin typeface="+mn-lt"/>
        </a:defRPr>
      </a:lvl7pPr>
      <a:lvl8pPr marL="3429000" indent="-228600" algn="l" rtl="0" eaLnBrk="1" fontAlgn="base" hangingPunct="1">
        <a:spcBef>
          <a:spcPct val="20000"/>
        </a:spcBef>
        <a:spcAft>
          <a:spcPct val="0"/>
        </a:spcAft>
        <a:buChar char="»"/>
        <a:defRPr sz="1400">
          <a:solidFill>
            <a:srgbClr val="5F5F5F"/>
          </a:solidFill>
          <a:latin typeface="+mn-lt"/>
        </a:defRPr>
      </a:lvl8pPr>
      <a:lvl9pPr marL="3886200" indent="-228600" algn="l" rtl="0" eaLnBrk="1" fontAlgn="base" hangingPunct="1">
        <a:spcBef>
          <a:spcPct val="20000"/>
        </a:spcBef>
        <a:spcAft>
          <a:spcPct val="0"/>
        </a:spcAft>
        <a:buChar char="»"/>
        <a:defRPr sz="1400">
          <a:solidFill>
            <a:srgbClr val="5F5F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32.png"/><Relationship Id="rId8" Type="http://schemas.openxmlformats.org/officeDocument/2006/relationships/image" Target="../media/image33.png"/><Relationship Id="rId9" Type="http://schemas.openxmlformats.org/officeDocument/2006/relationships/image" Target="../media/image34.png"/><Relationship Id="rId10"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40.png"/><Relationship Id="rId7" Type="http://schemas.openxmlformats.org/officeDocument/2006/relationships/image" Target="../media/image41.png"/><Relationship Id="rId8" Type="http://schemas.openxmlformats.org/officeDocument/2006/relationships/image" Target="../media/image42.png"/><Relationship Id="rId9" Type="http://schemas.openxmlformats.org/officeDocument/2006/relationships/image" Target="../media/image43.png"/><Relationship Id="rId10" Type="http://schemas.openxmlformats.org/officeDocument/2006/relationships/image" Target="../media/image44.png"/><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7.jpg"/><Relationship Id="rId4" Type="http://schemas.openxmlformats.org/officeDocument/2006/relationships/image" Target="../media/image48.png"/><Relationship Id="rId5" Type="http://schemas.openxmlformats.org/officeDocument/2006/relationships/image" Target="../media/image49.jpg"/><Relationship Id="rId6" Type="http://schemas.openxmlformats.org/officeDocument/2006/relationships/image" Target="../media/image50.jpe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jpeg"/><Relationship Id="rId1" Type="http://schemas.openxmlformats.org/officeDocument/2006/relationships/slideLayout" Target="../slideLayouts/slideLayout2.xml"/><Relationship Id="rId2" Type="http://schemas.openxmlformats.org/officeDocument/2006/relationships/image" Target="../media/image46.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jpg"/><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tiff"/><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jpg"/><Relationship Id="rId7"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hyperlink" Target="https://communities.netapp.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top500.org/list"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www.projects.csail.mit.edu/petabrick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ctrTitle"/>
          </p:nvPr>
        </p:nvSpPr>
        <p:spPr>
          <a:xfrm>
            <a:off x="63500" y="1942265"/>
            <a:ext cx="8991600" cy="1470025"/>
          </a:xfrm>
        </p:spPr>
        <p:txBody>
          <a:bodyPr/>
          <a:lstStyle/>
          <a:p>
            <a:r>
              <a:rPr lang="en-US" altLang="zh-CN" dirty="0" err="1" smtClean="0"/>
              <a:t>HetroCV</a:t>
            </a:r>
            <a:r>
              <a:rPr lang="en-US" altLang="zh-CN" dirty="0" smtClean="0"/>
              <a:t>: Auto-tuning Framework and Runtime for Image Processing and Computer Vision Applications on Heterogeneous Platform</a:t>
            </a:r>
            <a:r>
              <a:rPr lang="en-US" altLang="zh-CN" dirty="0"/>
              <a:t/>
            </a:r>
            <a:br>
              <a:rPr lang="en-US" altLang="zh-CN" dirty="0"/>
            </a:br>
            <a:endParaRPr lang="en-US" dirty="0">
              <a:latin typeface="Arial" charset="0"/>
            </a:endParaRPr>
          </a:p>
        </p:txBody>
      </p:sp>
      <p:sp>
        <p:nvSpPr>
          <p:cNvPr id="13314" name="Rectangle 3"/>
          <p:cNvSpPr>
            <a:spLocks noGrp="1" noChangeArrowheads="1"/>
          </p:cNvSpPr>
          <p:nvPr>
            <p:ph type="subTitle" idx="1"/>
          </p:nvPr>
        </p:nvSpPr>
        <p:spPr>
          <a:xfrm>
            <a:off x="1028700" y="3588279"/>
            <a:ext cx="7162800" cy="2722941"/>
          </a:xfrm>
        </p:spPr>
        <p:txBody>
          <a:bodyPr/>
          <a:lstStyle/>
          <a:p>
            <a:pPr eaLnBrk="1" hangingPunct="1"/>
            <a:r>
              <a:rPr lang="en-US" sz="1600" b="1" dirty="0" err="1" smtClean="0">
                <a:solidFill>
                  <a:schemeClr val="tx2">
                    <a:lumMod val="75000"/>
                    <a:lumOff val="25000"/>
                  </a:schemeClr>
                </a:solidFill>
                <a:latin typeface="Candara"/>
                <a:cs typeface="Candara"/>
              </a:rPr>
              <a:t>Daihou</a:t>
            </a:r>
            <a:r>
              <a:rPr lang="en-US" sz="1600" b="1" dirty="0" smtClean="0">
                <a:solidFill>
                  <a:schemeClr val="tx2">
                    <a:lumMod val="75000"/>
                    <a:lumOff val="25000"/>
                  </a:schemeClr>
                </a:solidFill>
                <a:latin typeface="Candara"/>
                <a:cs typeface="Candara"/>
              </a:rPr>
              <a:t> Wang</a:t>
            </a:r>
            <a:r>
              <a:rPr lang="en-US" sz="1600" dirty="0" smtClean="0">
                <a:solidFill>
                  <a:schemeClr val="tx2">
                    <a:lumMod val="75000"/>
                    <a:lumOff val="25000"/>
                  </a:schemeClr>
                </a:solidFill>
                <a:latin typeface="Candara"/>
                <a:cs typeface="Candara"/>
              </a:rPr>
              <a:t>, David J. </a:t>
            </a:r>
            <a:r>
              <a:rPr lang="en-US" sz="1600" dirty="0" err="1" smtClean="0">
                <a:solidFill>
                  <a:schemeClr val="tx2">
                    <a:lumMod val="75000"/>
                    <a:lumOff val="25000"/>
                  </a:schemeClr>
                </a:solidFill>
                <a:latin typeface="Candara"/>
                <a:cs typeface="Candara"/>
              </a:rPr>
              <a:t>Foran</a:t>
            </a:r>
            <a:r>
              <a:rPr lang="en-US" sz="1600" dirty="0" smtClean="0">
                <a:solidFill>
                  <a:schemeClr val="tx2">
                    <a:lumMod val="75000"/>
                    <a:lumOff val="25000"/>
                  </a:schemeClr>
                </a:solidFill>
                <a:latin typeface="Candara"/>
                <a:cs typeface="Candara"/>
              </a:rPr>
              <a:t>, </a:t>
            </a:r>
            <a:r>
              <a:rPr lang="en-US" sz="1600" dirty="0" err="1" smtClean="0">
                <a:solidFill>
                  <a:schemeClr val="tx2">
                    <a:lumMod val="75000"/>
                    <a:lumOff val="25000"/>
                  </a:schemeClr>
                </a:solidFill>
                <a:latin typeface="Candara"/>
                <a:cs typeface="Candara"/>
              </a:rPr>
              <a:t>Xin</a:t>
            </a:r>
            <a:r>
              <a:rPr lang="en-US" sz="1600" dirty="0" smtClean="0">
                <a:solidFill>
                  <a:schemeClr val="tx2">
                    <a:lumMod val="75000"/>
                    <a:lumOff val="25000"/>
                  </a:schemeClr>
                </a:solidFill>
                <a:latin typeface="Candara"/>
                <a:cs typeface="Candara"/>
              </a:rPr>
              <a:t> Qi and Manish </a:t>
            </a:r>
            <a:r>
              <a:rPr lang="en-US" sz="1600" dirty="0" err="1" smtClean="0">
                <a:solidFill>
                  <a:schemeClr val="tx2">
                    <a:lumMod val="75000"/>
                    <a:lumOff val="25000"/>
                  </a:schemeClr>
                </a:solidFill>
                <a:latin typeface="Candara"/>
                <a:cs typeface="Candara"/>
              </a:rPr>
              <a:t>Parashar</a:t>
            </a:r>
            <a:endParaRPr lang="en-US" sz="1400" dirty="0" smtClean="0">
              <a:solidFill>
                <a:schemeClr val="tx2">
                  <a:lumMod val="75000"/>
                  <a:lumOff val="25000"/>
                </a:schemeClr>
              </a:solidFill>
              <a:latin typeface="Candara"/>
              <a:cs typeface="Candara"/>
            </a:endParaRPr>
          </a:p>
          <a:p>
            <a:pPr marL="342900" indent="-342900" eaLnBrk="1" hangingPunct="1">
              <a:buAutoNum type="arabicPeriod"/>
            </a:pPr>
            <a:endParaRPr lang="en-US" sz="1400" dirty="0" smtClean="0">
              <a:solidFill>
                <a:schemeClr val="tx2">
                  <a:lumMod val="75000"/>
                  <a:lumOff val="25000"/>
                </a:schemeClr>
              </a:solidFill>
              <a:latin typeface="Candara"/>
              <a:cs typeface="Candara"/>
            </a:endParaRPr>
          </a:p>
          <a:p>
            <a:pPr eaLnBrk="1" hangingPunct="1"/>
            <a:r>
              <a:rPr lang="en-US" sz="1400" dirty="0" smtClean="0">
                <a:solidFill>
                  <a:schemeClr val="tx2">
                    <a:lumMod val="75000"/>
                    <a:lumOff val="25000"/>
                  </a:schemeClr>
                </a:solidFill>
                <a:latin typeface="Candara"/>
                <a:cs typeface="Candara"/>
              </a:rPr>
              <a:t>1. Rutgers Discovery Informatics Institute (RDI2)  </a:t>
            </a:r>
          </a:p>
          <a:p>
            <a:pPr eaLnBrk="1" hangingPunct="1"/>
            <a:r>
              <a:rPr lang="en-US" sz="1400" dirty="0" smtClean="0">
                <a:solidFill>
                  <a:schemeClr val="tx2">
                    <a:lumMod val="75000"/>
                    <a:lumOff val="25000"/>
                  </a:schemeClr>
                </a:solidFill>
                <a:latin typeface="Candara"/>
                <a:cs typeface="Candara"/>
              </a:rPr>
              <a:t>Rutgers, The State University of New Jersey </a:t>
            </a:r>
          </a:p>
          <a:p>
            <a:pPr eaLnBrk="1" hangingPunct="1"/>
            <a:r>
              <a:rPr lang="en-US" sz="1400" dirty="0" smtClean="0">
                <a:solidFill>
                  <a:schemeClr val="tx2">
                    <a:lumMod val="75000"/>
                    <a:lumOff val="25000"/>
                  </a:schemeClr>
                </a:solidFill>
                <a:latin typeface="Candara"/>
                <a:cs typeface="Candara"/>
              </a:rPr>
              <a:t>2. Rutgers Cancer Institute of New Jersey</a:t>
            </a:r>
          </a:p>
          <a:p>
            <a:pPr eaLnBrk="1" hangingPunct="1"/>
            <a:endParaRPr lang="en-US" sz="1400" dirty="0" smtClean="0">
              <a:solidFill>
                <a:schemeClr val="tx2">
                  <a:lumMod val="75000"/>
                  <a:lumOff val="25000"/>
                </a:schemeClr>
              </a:solidFill>
              <a:latin typeface="Candara"/>
              <a:cs typeface="Candara"/>
            </a:endParaRPr>
          </a:p>
          <a:p>
            <a:pPr eaLnBrk="1" hangingPunct="1"/>
            <a:endParaRPr lang="en-US" sz="1400" dirty="0">
              <a:solidFill>
                <a:schemeClr val="tx2">
                  <a:lumMod val="75000"/>
                  <a:lumOff val="25000"/>
                </a:schemeClr>
              </a:solidFill>
              <a:latin typeface="Candara"/>
              <a:cs typeface="Candara"/>
            </a:endParaRPr>
          </a:p>
          <a:p>
            <a:pPr eaLnBrk="1" hangingPunct="1"/>
            <a:endParaRPr lang="en-US" sz="1400" dirty="0" smtClean="0">
              <a:solidFill>
                <a:schemeClr val="tx2">
                  <a:lumMod val="75000"/>
                  <a:lumOff val="25000"/>
                </a:schemeClr>
              </a:solidFill>
              <a:latin typeface="Candara"/>
              <a:cs typeface="Candara"/>
            </a:endParaRPr>
          </a:p>
          <a:p>
            <a:pPr eaLnBrk="1" hangingPunct="1"/>
            <a:endParaRPr lang="en-US" sz="1400" dirty="0">
              <a:solidFill>
                <a:schemeClr val="tx2">
                  <a:lumMod val="75000"/>
                  <a:lumOff val="25000"/>
                </a:schemeClr>
              </a:solidFill>
              <a:latin typeface="Candara"/>
              <a:cs typeface="Candara"/>
            </a:endParaRPr>
          </a:p>
          <a:p>
            <a:pPr eaLnBrk="1" hangingPunct="1"/>
            <a:r>
              <a:rPr lang="en-US" sz="1700" b="1" dirty="0" smtClean="0">
                <a:solidFill>
                  <a:srgbClr val="333399"/>
                </a:solidFill>
                <a:latin typeface="Candara"/>
                <a:cs typeface="Candara"/>
              </a:rPr>
              <a:t>ICPP-P2S2 2015                9/1/2015</a:t>
            </a:r>
            <a:endParaRPr lang="en-US" sz="1700" b="1" dirty="0">
              <a:solidFill>
                <a:srgbClr val="333399"/>
              </a:solidFill>
              <a:latin typeface="Candara"/>
              <a:cs typeface="Candara"/>
            </a:endParaRPr>
          </a:p>
        </p:txBody>
      </p:sp>
      <p:grpSp>
        <p:nvGrpSpPr>
          <p:cNvPr id="6" name="组 5"/>
          <p:cNvGrpSpPr/>
          <p:nvPr/>
        </p:nvGrpSpPr>
        <p:grpSpPr>
          <a:xfrm>
            <a:off x="2178414" y="5040336"/>
            <a:ext cx="4949678" cy="548640"/>
            <a:chOff x="1999122" y="5040336"/>
            <a:chExt cx="4949678" cy="548640"/>
          </a:xfrm>
        </p:grpSpPr>
        <p:pic>
          <p:nvPicPr>
            <p:cNvPr id="7" name="图片 6" descr="RU_CLIN_CINJ_gray.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2273" y="5040336"/>
              <a:ext cx="1266527" cy="548640"/>
            </a:xfrm>
            <a:prstGeom prst="rect">
              <a:avLst/>
            </a:prstGeom>
          </p:spPr>
        </p:pic>
        <p:pic>
          <p:nvPicPr>
            <p:cNvPr id="2" name="图片 1" descr="RDI2_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9122" y="5040336"/>
              <a:ext cx="3457022" cy="548640"/>
            </a:xfrm>
            <a:prstGeom prst="rect">
              <a:avLst/>
            </a:prstGeom>
          </p:spPr>
        </p:pic>
      </p:gr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P</a:t>
            </a:r>
            <a:r>
              <a:rPr kumimoji="1" lang="en-US" altLang="zh-CN" dirty="0" smtClean="0"/>
              <a:t>atterns in Image-processing Pipelines </a:t>
            </a:r>
            <a:endParaRPr kumimoji="1" lang="zh-CN" altLang="en-US" dirty="0"/>
          </a:p>
        </p:txBody>
      </p:sp>
      <p:sp>
        <p:nvSpPr>
          <p:cNvPr id="6" name="内容占位符 5"/>
          <p:cNvSpPr>
            <a:spLocks noGrp="1"/>
          </p:cNvSpPr>
          <p:nvPr>
            <p:ph idx="1"/>
          </p:nvPr>
        </p:nvSpPr>
        <p:spPr>
          <a:xfrm>
            <a:off x="457199" y="1524000"/>
            <a:ext cx="4471956" cy="4533900"/>
          </a:xfrm>
        </p:spPr>
        <p:txBody>
          <a:bodyPr/>
          <a:lstStyle/>
          <a:p>
            <a:r>
              <a:rPr kumimoji="1" lang="en-US" altLang="zh-CN" dirty="0" smtClean="0">
                <a:solidFill>
                  <a:srgbClr val="000000"/>
                </a:solidFill>
              </a:rPr>
              <a:t>Map-pattern: </a:t>
            </a:r>
          </a:p>
          <a:p>
            <a:pPr lvl="1"/>
            <a:r>
              <a:rPr lang="en-US" altLang="zh-CN" dirty="0" smtClean="0">
                <a:solidFill>
                  <a:srgbClr val="000000"/>
                </a:solidFill>
              </a:rPr>
              <a:t>group </a:t>
            </a:r>
            <a:r>
              <a:rPr lang="en-US" altLang="zh-CN" dirty="0">
                <a:solidFill>
                  <a:srgbClr val="000000"/>
                </a:solidFill>
              </a:rPr>
              <a:t>of data- parallel operations which are </a:t>
            </a:r>
            <a:r>
              <a:rPr lang="en-US" altLang="zh-CN" dirty="0" smtClean="0">
                <a:solidFill>
                  <a:srgbClr val="000000"/>
                </a:solidFill>
              </a:rPr>
              <a:t>independent</a:t>
            </a:r>
            <a:endParaRPr lang="en-US" altLang="zh-CN" dirty="0">
              <a:solidFill>
                <a:srgbClr val="000000"/>
              </a:solidFill>
            </a:endParaRPr>
          </a:p>
          <a:p>
            <a:r>
              <a:rPr kumimoji="1" lang="en-US" altLang="zh-CN" dirty="0" smtClean="0">
                <a:solidFill>
                  <a:srgbClr val="000000"/>
                </a:solidFill>
              </a:rPr>
              <a:t>Stencil-pattern: </a:t>
            </a:r>
          </a:p>
          <a:p>
            <a:pPr lvl="1"/>
            <a:r>
              <a:rPr lang="en-US" altLang="zh-CN" dirty="0" smtClean="0">
                <a:solidFill>
                  <a:srgbClr val="000000"/>
                </a:solidFill>
              </a:rPr>
              <a:t>operations conducted </a:t>
            </a:r>
            <a:r>
              <a:rPr lang="en-US" altLang="zh-CN" dirty="0">
                <a:solidFill>
                  <a:srgbClr val="000000"/>
                </a:solidFill>
              </a:rPr>
              <a:t>on image </a:t>
            </a:r>
            <a:r>
              <a:rPr lang="en-US" altLang="zh-CN" dirty="0" smtClean="0">
                <a:solidFill>
                  <a:srgbClr val="000000"/>
                </a:solidFill>
              </a:rPr>
              <a:t>patches </a:t>
            </a:r>
          </a:p>
          <a:p>
            <a:pPr lvl="1"/>
            <a:r>
              <a:rPr lang="en-US" altLang="zh-CN" dirty="0" smtClean="0">
                <a:solidFill>
                  <a:srgbClr val="000000"/>
                </a:solidFill>
              </a:rPr>
              <a:t>the </a:t>
            </a:r>
            <a:r>
              <a:rPr lang="en-US" altLang="zh-CN" dirty="0">
                <a:solidFill>
                  <a:srgbClr val="000000"/>
                </a:solidFill>
              </a:rPr>
              <a:t>image patches have overlaps </a:t>
            </a:r>
          </a:p>
          <a:p>
            <a:r>
              <a:rPr kumimoji="1" lang="en-US" altLang="zh-CN" dirty="0" err="1" smtClean="0">
                <a:solidFill>
                  <a:srgbClr val="000000"/>
                </a:solidFill>
              </a:rPr>
              <a:t>MapReduce</a:t>
            </a:r>
            <a:r>
              <a:rPr kumimoji="1" lang="en-US" altLang="zh-CN" dirty="0" smtClean="0">
                <a:solidFill>
                  <a:srgbClr val="000000"/>
                </a:solidFill>
              </a:rPr>
              <a:t>-</a:t>
            </a:r>
            <a:r>
              <a:rPr kumimoji="1" lang="en-US" altLang="zh-CN" dirty="0">
                <a:solidFill>
                  <a:srgbClr val="000000"/>
                </a:solidFill>
              </a:rPr>
              <a:t>pattern: </a:t>
            </a:r>
          </a:p>
          <a:p>
            <a:pPr lvl="1"/>
            <a:r>
              <a:rPr lang="en-US" altLang="zh-CN" dirty="0" smtClean="0">
                <a:solidFill>
                  <a:srgbClr val="000000"/>
                </a:solidFill>
              </a:rPr>
              <a:t>2</a:t>
            </a:r>
            <a:r>
              <a:rPr lang="en-US" altLang="zh-CN" dirty="0">
                <a:solidFill>
                  <a:srgbClr val="000000"/>
                </a:solidFill>
              </a:rPr>
              <a:t>-phase </a:t>
            </a:r>
            <a:r>
              <a:rPr lang="en-US" altLang="zh-CN" dirty="0" smtClean="0">
                <a:solidFill>
                  <a:srgbClr val="000000"/>
                </a:solidFill>
              </a:rPr>
              <a:t>pattern</a:t>
            </a:r>
          </a:p>
          <a:p>
            <a:pPr lvl="1"/>
            <a:r>
              <a:rPr lang="en-US" altLang="zh-CN" dirty="0" smtClean="0">
                <a:solidFill>
                  <a:srgbClr val="000000"/>
                </a:solidFill>
              </a:rPr>
              <a:t>phase </a:t>
            </a:r>
            <a:r>
              <a:rPr lang="en-US" altLang="zh-CN" dirty="0">
                <a:solidFill>
                  <a:srgbClr val="000000"/>
                </a:solidFill>
              </a:rPr>
              <a:t>1 is composed of group of </a:t>
            </a:r>
            <a:r>
              <a:rPr lang="en-US" altLang="zh-CN" dirty="0" smtClean="0">
                <a:solidFill>
                  <a:srgbClr val="000000"/>
                </a:solidFill>
              </a:rPr>
              <a:t>independent operations </a:t>
            </a:r>
          </a:p>
          <a:p>
            <a:pPr lvl="1"/>
            <a:r>
              <a:rPr lang="en-US" altLang="zh-CN" dirty="0" smtClean="0">
                <a:solidFill>
                  <a:srgbClr val="000000"/>
                </a:solidFill>
              </a:rPr>
              <a:t>phase </a:t>
            </a:r>
            <a:r>
              <a:rPr lang="en-US" altLang="zh-CN" dirty="0">
                <a:solidFill>
                  <a:srgbClr val="000000"/>
                </a:solidFill>
              </a:rPr>
              <a:t>2 works on the combination of independent results from phase 1 </a:t>
            </a:r>
          </a:p>
          <a:p>
            <a:pPr marL="457200" lvl="1" indent="0">
              <a:buNone/>
            </a:pPr>
            <a:endParaRPr kumimoji="1" lang="en-US" altLang="zh-CN" dirty="0" smtClean="0">
              <a:solidFill>
                <a:srgbClr val="000000"/>
              </a:solidFill>
            </a:endParaRPr>
          </a:p>
        </p:txBody>
      </p:sp>
      <p:grpSp>
        <p:nvGrpSpPr>
          <p:cNvPr id="5" name="组 4"/>
          <p:cNvGrpSpPr/>
          <p:nvPr/>
        </p:nvGrpSpPr>
        <p:grpSpPr>
          <a:xfrm>
            <a:off x="109744" y="862394"/>
            <a:ext cx="8857882" cy="548797"/>
            <a:chOff x="109744" y="862394"/>
            <a:chExt cx="8857882" cy="548797"/>
          </a:xfrm>
        </p:grpSpPr>
        <p:cxnSp>
          <p:nvCxnSpPr>
            <p:cNvPr id="7" name="直线连接符 6"/>
            <p:cNvCxnSpPr/>
            <p:nvPr/>
          </p:nvCxnSpPr>
          <p:spPr>
            <a:xfrm>
              <a:off x="109744" y="1270073"/>
              <a:ext cx="8857882" cy="0"/>
            </a:xfrm>
            <a:prstGeom prst="line">
              <a:avLst/>
            </a:prstGeom>
            <a:ln>
              <a:solidFill>
                <a:schemeClr val="accent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8" name="直线连接符 7"/>
            <p:cNvCxnSpPr/>
            <p:nvPr/>
          </p:nvCxnSpPr>
          <p:spPr>
            <a:xfrm>
              <a:off x="360586" y="862394"/>
              <a:ext cx="0" cy="548797"/>
            </a:xfrm>
            <a:prstGeom prst="line">
              <a:avLst/>
            </a:prstGeom>
            <a:ln>
              <a:solidFill>
                <a:srgbClr val="A3A3E0"/>
              </a:solidFill>
            </a:ln>
          </p:spPr>
          <p:style>
            <a:lnRef idx="2">
              <a:schemeClr val="accent1"/>
            </a:lnRef>
            <a:fillRef idx="0">
              <a:schemeClr val="accent1"/>
            </a:fillRef>
            <a:effectRef idx="1">
              <a:schemeClr val="accent1"/>
            </a:effectRef>
            <a:fontRef idx="minor">
              <a:schemeClr val="tx1"/>
            </a:fontRef>
          </p:style>
        </p:cxnSp>
      </p:grpSp>
      <p:pic>
        <p:nvPicPr>
          <p:cNvPr id="3" name="图片 2" descr="Map-reduc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1444" y="3502509"/>
            <a:ext cx="1920239" cy="1421438"/>
          </a:xfrm>
          <a:prstGeom prst="rect">
            <a:avLst/>
          </a:prstGeom>
        </p:spPr>
      </p:pic>
      <p:pic>
        <p:nvPicPr>
          <p:cNvPr id="9" name="图片 8" descr="Stenci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0510" y="2163102"/>
            <a:ext cx="1952263" cy="914400"/>
          </a:xfrm>
          <a:prstGeom prst="rect">
            <a:avLst/>
          </a:prstGeom>
        </p:spPr>
      </p:pic>
      <p:pic>
        <p:nvPicPr>
          <p:cNvPr id="10" name="图片 9" descr="Map.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2347" y="2163102"/>
            <a:ext cx="1971554" cy="914400"/>
          </a:xfrm>
          <a:prstGeom prst="rect">
            <a:avLst/>
          </a:prstGeom>
        </p:spPr>
      </p:pic>
      <p:sp>
        <p:nvSpPr>
          <p:cNvPr id="11" name="文本框 10"/>
          <p:cNvSpPr txBox="1"/>
          <p:nvPr/>
        </p:nvSpPr>
        <p:spPr>
          <a:xfrm>
            <a:off x="4870514" y="3036522"/>
            <a:ext cx="1893592" cy="276999"/>
          </a:xfrm>
          <a:prstGeom prst="rect">
            <a:avLst/>
          </a:prstGeom>
          <a:noFill/>
        </p:spPr>
        <p:txBody>
          <a:bodyPr wrap="none" rtlCol="0">
            <a:spAutoFit/>
          </a:bodyPr>
          <a:lstStyle/>
          <a:p>
            <a:r>
              <a:rPr kumimoji="1" lang="en-US" altLang="zh-CN" sz="1200" dirty="0" smtClean="0">
                <a:latin typeface="Candara"/>
                <a:cs typeface="Candara"/>
              </a:rPr>
              <a:t>(a) Map-pattern operation</a:t>
            </a:r>
            <a:endParaRPr kumimoji="1" lang="zh-CN" altLang="en-US" sz="1200" dirty="0">
              <a:latin typeface="Candara"/>
              <a:cs typeface="Candara"/>
            </a:endParaRPr>
          </a:p>
        </p:txBody>
      </p:sp>
      <p:sp>
        <p:nvSpPr>
          <p:cNvPr id="12" name="文本框 11"/>
          <p:cNvSpPr txBox="1"/>
          <p:nvPr/>
        </p:nvSpPr>
        <p:spPr>
          <a:xfrm>
            <a:off x="5693267" y="4893490"/>
            <a:ext cx="2375320" cy="276999"/>
          </a:xfrm>
          <a:prstGeom prst="rect">
            <a:avLst/>
          </a:prstGeom>
          <a:noFill/>
        </p:spPr>
        <p:txBody>
          <a:bodyPr wrap="none" rtlCol="0">
            <a:spAutoFit/>
          </a:bodyPr>
          <a:lstStyle/>
          <a:p>
            <a:r>
              <a:rPr kumimoji="1" lang="en-US" altLang="zh-CN" sz="1200" dirty="0" smtClean="0">
                <a:latin typeface="Candara"/>
                <a:cs typeface="Candara"/>
              </a:rPr>
              <a:t>(c) </a:t>
            </a:r>
            <a:r>
              <a:rPr kumimoji="1" lang="en-US" altLang="zh-CN" sz="1200" dirty="0" err="1" smtClean="0">
                <a:latin typeface="Candara"/>
                <a:cs typeface="Candara"/>
              </a:rPr>
              <a:t>MapReduce</a:t>
            </a:r>
            <a:r>
              <a:rPr kumimoji="1" lang="en-US" altLang="zh-CN" sz="1200" dirty="0" smtClean="0">
                <a:latin typeface="Candara"/>
                <a:cs typeface="Candara"/>
              </a:rPr>
              <a:t>-pattern operation</a:t>
            </a:r>
            <a:endParaRPr kumimoji="1" lang="zh-CN" altLang="en-US" sz="1200" dirty="0">
              <a:latin typeface="Candara"/>
              <a:cs typeface="Candara"/>
            </a:endParaRPr>
          </a:p>
        </p:txBody>
      </p:sp>
      <p:sp>
        <p:nvSpPr>
          <p:cNvPr id="13" name="文本框 12"/>
          <p:cNvSpPr txBox="1"/>
          <p:nvPr/>
        </p:nvSpPr>
        <p:spPr>
          <a:xfrm>
            <a:off x="6967210" y="3036522"/>
            <a:ext cx="2045677" cy="276999"/>
          </a:xfrm>
          <a:prstGeom prst="rect">
            <a:avLst/>
          </a:prstGeom>
          <a:noFill/>
        </p:spPr>
        <p:txBody>
          <a:bodyPr wrap="none" rtlCol="0">
            <a:spAutoFit/>
          </a:bodyPr>
          <a:lstStyle/>
          <a:p>
            <a:r>
              <a:rPr kumimoji="1" lang="en-US" altLang="zh-CN" sz="1200" dirty="0" smtClean="0">
                <a:latin typeface="Candara"/>
                <a:cs typeface="Candara"/>
              </a:rPr>
              <a:t>(b) Stencil-pattern operation</a:t>
            </a:r>
            <a:endParaRPr kumimoji="1" lang="zh-CN" altLang="en-US" sz="1200" dirty="0">
              <a:latin typeface="Candara"/>
              <a:cs typeface="Candara"/>
            </a:endParaRPr>
          </a:p>
        </p:txBody>
      </p:sp>
      <p:sp>
        <p:nvSpPr>
          <p:cNvPr id="14" name="文本框 13"/>
          <p:cNvSpPr txBox="1"/>
          <p:nvPr/>
        </p:nvSpPr>
        <p:spPr>
          <a:xfrm>
            <a:off x="5358114" y="5228029"/>
            <a:ext cx="3147015" cy="276999"/>
          </a:xfrm>
          <a:prstGeom prst="rect">
            <a:avLst/>
          </a:prstGeom>
          <a:noFill/>
        </p:spPr>
        <p:txBody>
          <a:bodyPr wrap="none" rtlCol="0">
            <a:spAutoFit/>
          </a:bodyPr>
          <a:lstStyle/>
          <a:p>
            <a:r>
              <a:rPr kumimoji="1" lang="en-US" altLang="zh-CN" sz="1200" dirty="0" smtClean="0">
                <a:latin typeface="Candara"/>
                <a:cs typeface="Candara"/>
              </a:rPr>
              <a:t>Fig-2 Illustrations of pattern-based operations </a:t>
            </a:r>
            <a:endParaRPr kumimoji="1" lang="zh-CN" altLang="en-US" sz="1200" dirty="0">
              <a:latin typeface="Candara"/>
              <a:cs typeface="Candara"/>
            </a:endParaRPr>
          </a:p>
        </p:txBody>
      </p:sp>
    </p:spTree>
    <p:extLst>
      <p:ext uri="{BB962C8B-B14F-4D97-AF65-F5344CB8AC3E}">
        <p14:creationId xmlns:p14="http://schemas.microsoft.com/office/powerpoint/2010/main" val="408889500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2466" y="558289"/>
            <a:ext cx="8229600" cy="808038"/>
          </a:xfrm>
        </p:spPr>
        <p:txBody>
          <a:bodyPr/>
          <a:lstStyle/>
          <a:p>
            <a:r>
              <a:rPr kumimoji="1" lang="en-US" altLang="zh-CN" dirty="0" smtClean="0"/>
              <a:t>Parallel Pattern-unit Computation </a:t>
            </a:r>
            <a:endParaRPr kumimoji="1" lang="zh-CN" altLang="en-US" dirty="0"/>
          </a:p>
        </p:txBody>
      </p:sp>
      <p:sp>
        <p:nvSpPr>
          <p:cNvPr id="3" name="内容占位符 2"/>
          <p:cNvSpPr>
            <a:spLocks noGrp="1"/>
          </p:cNvSpPr>
          <p:nvPr>
            <p:ph idx="1"/>
          </p:nvPr>
        </p:nvSpPr>
        <p:spPr>
          <a:xfrm>
            <a:off x="457199" y="1523999"/>
            <a:ext cx="8382107" cy="4960079"/>
          </a:xfrm>
        </p:spPr>
        <p:txBody>
          <a:bodyPr/>
          <a:lstStyle/>
          <a:p>
            <a:r>
              <a:rPr lang="en-US" altLang="zh-CN" dirty="0" smtClean="0">
                <a:solidFill>
                  <a:srgbClr val="000000"/>
                </a:solidFill>
              </a:rPr>
              <a:t>Computation-unit performance optimization: </a:t>
            </a:r>
            <a:endParaRPr lang="en-US" altLang="zh-CN" dirty="0">
              <a:solidFill>
                <a:srgbClr val="000000"/>
              </a:solidFill>
            </a:endParaRPr>
          </a:p>
          <a:p>
            <a:pPr lvl="1"/>
            <a:r>
              <a:rPr lang="en-US" altLang="zh-CN" dirty="0" smtClean="0">
                <a:solidFill>
                  <a:srgbClr val="000000"/>
                </a:solidFill>
              </a:rPr>
              <a:t>D-1: </a:t>
            </a:r>
            <a:r>
              <a:rPr lang="en-US" altLang="zh-CN" u="sng" dirty="0" smtClean="0">
                <a:solidFill>
                  <a:srgbClr val="000000"/>
                </a:solidFill>
              </a:rPr>
              <a:t>computation granularity</a:t>
            </a:r>
            <a:r>
              <a:rPr lang="en-US" altLang="zh-CN" dirty="0" smtClean="0">
                <a:solidFill>
                  <a:srgbClr val="000000"/>
                </a:solidFill>
              </a:rPr>
              <a:t> </a:t>
            </a:r>
          </a:p>
          <a:p>
            <a:pPr lvl="1"/>
            <a:r>
              <a:rPr lang="en-US" altLang="zh-CN" dirty="0" smtClean="0">
                <a:solidFill>
                  <a:srgbClr val="000000"/>
                </a:solidFill>
              </a:rPr>
              <a:t>D-2: </a:t>
            </a:r>
            <a:r>
              <a:rPr lang="en-US" altLang="zh-CN" u="sng" dirty="0" smtClean="0">
                <a:solidFill>
                  <a:srgbClr val="000000"/>
                </a:solidFill>
              </a:rPr>
              <a:t>storage granularity</a:t>
            </a:r>
            <a:r>
              <a:rPr lang="en-US" altLang="zh-CN" dirty="0" smtClean="0">
                <a:solidFill>
                  <a:srgbClr val="000000"/>
                </a:solidFill>
              </a:rPr>
              <a:t> </a:t>
            </a:r>
            <a:endParaRPr kumimoji="1" lang="en-US" altLang="zh-CN" dirty="0" smtClean="0">
              <a:solidFill>
                <a:srgbClr val="000000"/>
              </a:solidFill>
            </a:endParaRPr>
          </a:p>
          <a:p>
            <a:r>
              <a:rPr lang="en-US" altLang="zh-CN" dirty="0" smtClean="0">
                <a:solidFill>
                  <a:srgbClr val="000000"/>
                </a:solidFill>
              </a:rPr>
              <a:t>CU performance optimization</a:t>
            </a:r>
            <a:r>
              <a:rPr lang="en-US" altLang="zh-CN" dirty="0">
                <a:solidFill>
                  <a:srgbClr val="000000"/>
                </a:solidFill>
              </a:rPr>
              <a:t>: </a:t>
            </a:r>
          </a:p>
          <a:p>
            <a:pPr lvl="1"/>
            <a:r>
              <a:rPr lang="en-US" altLang="zh-CN" i="1" dirty="0" smtClean="0">
                <a:solidFill>
                  <a:srgbClr val="000000"/>
                </a:solidFill>
              </a:rPr>
              <a:t>1. Tiling: </a:t>
            </a:r>
            <a:endParaRPr lang="en-US" altLang="zh-CN" i="1" dirty="0">
              <a:solidFill>
                <a:srgbClr val="000000"/>
              </a:solidFill>
            </a:endParaRPr>
          </a:p>
          <a:p>
            <a:pPr lvl="2"/>
            <a:r>
              <a:rPr lang="en-US" altLang="zh-CN" dirty="0">
                <a:solidFill>
                  <a:schemeClr val="tx1"/>
                </a:solidFill>
              </a:rPr>
              <a:t>distribute the data-independent computation onto parallel computation units. </a:t>
            </a:r>
          </a:p>
          <a:p>
            <a:pPr lvl="2"/>
            <a:r>
              <a:rPr lang="en-US" altLang="zh-CN" dirty="0" smtClean="0">
                <a:solidFill>
                  <a:schemeClr val="tx1"/>
                </a:solidFill>
              </a:rPr>
              <a:t>[</a:t>
            </a:r>
            <a:r>
              <a:rPr lang="en-US" altLang="zh-CN" dirty="0" err="1" smtClean="0">
                <a:solidFill>
                  <a:schemeClr val="tx1"/>
                </a:solidFill>
              </a:rPr>
              <a:t>HetroCV</a:t>
            </a:r>
            <a:r>
              <a:rPr lang="en-US" altLang="zh-CN" dirty="0" smtClean="0">
                <a:solidFill>
                  <a:schemeClr val="tx1"/>
                </a:solidFill>
              </a:rPr>
              <a:t>] image is evenly distributed into </a:t>
            </a:r>
            <a:r>
              <a:rPr lang="en-US" altLang="zh-CN" b="1" i="1" dirty="0" err="1" smtClean="0">
                <a:solidFill>
                  <a:schemeClr val="tx1"/>
                </a:solidFill>
              </a:rPr>
              <a:t>blockY_num</a:t>
            </a:r>
            <a:r>
              <a:rPr lang="en-US" altLang="zh-CN" dirty="0" smtClean="0">
                <a:solidFill>
                  <a:schemeClr val="tx1"/>
                </a:solidFill>
              </a:rPr>
              <a:t> x </a:t>
            </a:r>
            <a:r>
              <a:rPr lang="en-US" altLang="zh-CN" b="1" i="1" dirty="0" err="1" smtClean="0">
                <a:solidFill>
                  <a:schemeClr val="tx1"/>
                </a:solidFill>
              </a:rPr>
              <a:t>blockX_num</a:t>
            </a:r>
            <a:r>
              <a:rPr lang="en-US" altLang="zh-CN" dirty="0" smtClean="0">
                <a:solidFill>
                  <a:schemeClr val="tx1"/>
                </a:solidFill>
              </a:rPr>
              <a:t> tiles. </a:t>
            </a:r>
            <a:endParaRPr kumimoji="1" lang="en-US" altLang="zh-CN" dirty="0" smtClean="0">
              <a:solidFill>
                <a:schemeClr val="tx1"/>
              </a:solidFill>
            </a:endParaRPr>
          </a:p>
          <a:p>
            <a:pPr lvl="1"/>
            <a:r>
              <a:rPr lang="en-US" altLang="zh-CN" i="1" dirty="0" smtClean="0">
                <a:solidFill>
                  <a:schemeClr val="tx1"/>
                </a:solidFill>
              </a:rPr>
              <a:t>2</a:t>
            </a:r>
            <a:r>
              <a:rPr lang="en-US" altLang="zh-CN" i="1" dirty="0" smtClean="0">
                <a:solidFill>
                  <a:srgbClr val="000000"/>
                </a:solidFill>
              </a:rPr>
              <a:t>. </a:t>
            </a:r>
            <a:r>
              <a:rPr lang="en-US" altLang="zh-CN" i="1" dirty="0" err="1" smtClean="0">
                <a:solidFill>
                  <a:srgbClr val="000000"/>
                </a:solidFill>
              </a:rPr>
              <a:t>Vectorization</a:t>
            </a:r>
            <a:r>
              <a:rPr lang="en-US" altLang="zh-CN" i="1" dirty="0" smtClean="0">
                <a:solidFill>
                  <a:srgbClr val="000000"/>
                </a:solidFill>
              </a:rPr>
              <a:t>: </a:t>
            </a:r>
            <a:endParaRPr lang="en-US" altLang="zh-CN" i="1" dirty="0">
              <a:solidFill>
                <a:srgbClr val="000000"/>
              </a:solidFill>
            </a:endParaRPr>
          </a:p>
          <a:p>
            <a:pPr lvl="2"/>
            <a:r>
              <a:rPr lang="en-US" altLang="zh-CN" dirty="0" smtClean="0">
                <a:solidFill>
                  <a:srgbClr val="000000"/>
                </a:solidFill>
              </a:rPr>
              <a:t>indicate whether the inner most loop IS/NOT </a:t>
            </a:r>
            <a:r>
              <a:rPr lang="en-US" altLang="zh-CN" dirty="0" err="1" smtClean="0">
                <a:solidFill>
                  <a:srgbClr val="000000"/>
                </a:solidFill>
              </a:rPr>
              <a:t>vectorized</a:t>
            </a:r>
            <a:r>
              <a:rPr lang="en-US" altLang="zh-CN" dirty="0" smtClean="0">
                <a:solidFill>
                  <a:srgbClr val="000000"/>
                </a:solidFill>
              </a:rPr>
              <a:t>. </a:t>
            </a:r>
            <a:endParaRPr lang="en-US" altLang="zh-CN" dirty="0">
              <a:solidFill>
                <a:srgbClr val="000000"/>
              </a:solidFill>
            </a:endParaRPr>
          </a:p>
          <a:p>
            <a:pPr lvl="2"/>
            <a:r>
              <a:rPr kumimoji="1" lang="en-US" altLang="zh-CN" dirty="0" smtClean="0">
                <a:solidFill>
                  <a:srgbClr val="000000"/>
                </a:solidFill>
              </a:rPr>
              <a:t>[</a:t>
            </a:r>
            <a:r>
              <a:rPr kumimoji="1" lang="en-US" altLang="zh-CN" dirty="0" err="1" smtClean="0">
                <a:solidFill>
                  <a:srgbClr val="000000"/>
                </a:solidFill>
              </a:rPr>
              <a:t>HetroCV</a:t>
            </a:r>
            <a:r>
              <a:rPr kumimoji="1" lang="en-US" altLang="zh-CN" dirty="0" smtClean="0">
                <a:solidFill>
                  <a:srgbClr val="000000"/>
                </a:solidFill>
              </a:rPr>
              <a:t>] </a:t>
            </a:r>
            <a:r>
              <a:rPr kumimoji="1" lang="en-US" altLang="zh-CN" b="1" i="1" dirty="0" err="1" smtClean="0">
                <a:solidFill>
                  <a:srgbClr val="000000"/>
                </a:solidFill>
              </a:rPr>
              <a:t>iSimd</a:t>
            </a:r>
            <a:r>
              <a:rPr kumimoji="1" lang="en-US" altLang="zh-CN" i="1" dirty="0" smtClean="0">
                <a:solidFill>
                  <a:srgbClr val="000000"/>
                </a:solidFill>
              </a:rPr>
              <a:t> = 1</a:t>
            </a:r>
            <a:r>
              <a:rPr kumimoji="1" lang="en-US" altLang="zh-CN" dirty="0" smtClean="0">
                <a:solidFill>
                  <a:srgbClr val="000000"/>
                </a:solidFill>
              </a:rPr>
              <a:t> </a:t>
            </a:r>
            <a:r>
              <a:rPr kumimoji="1" lang="en-US" altLang="zh-CN" dirty="0" err="1" smtClean="0">
                <a:solidFill>
                  <a:srgbClr val="000000"/>
                </a:solidFill>
              </a:rPr>
              <a:t>indecates</a:t>
            </a:r>
            <a:r>
              <a:rPr kumimoji="1" lang="en-US" altLang="zh-CN" dirty="0" smtClean="0">
                <a:solidFill>
                  <a:srgbClr val="000000"/>
                </a:solidFill>
              </a:rPr>
              <a:t> the inner most loop IS </a:t>
            </a:r>
            <a:r>
              <a:rPr kumimoji="1" lang="en-US" altLang="zh-CN" dirty="0" err="1" smtClean="0">
                <a:solidFill>
                  <a:srgbClr val="000000"/>
                </a:solidFill>
              </a:rPr>
              <a:t>vectorized</a:t>
            </a:r>
            <a:r>
              <a:rPr kumimoji="1" lang="en-US" altLang="zh-CN" dirty="0" smtClean="0">
                <a:solidFill>
                  <a:srgbClr val="000000"/>
                </a:solidFill>
              </a:rPr>
              <a:t> </a:t>
            </a:r>
            <a:endParaRPr kumimoji="1" lang="en-US" altLang="zh-CN" dirty="0">
              <a:solidFill>
                <a:srgbClr val="000000"/>
              </a:solidFill>
            </a:endParaRPr>
          </a:p>
          <a:p>
            <a:pPr lvl="1"/>
            <a:r>
              <a:rPr lang="en-US" altLang="zh-CN" i="1" dirty="0" smtClean="0">
                <a:solidFill>
                  <a:srgbClr val="000000"/>
                </a:solidFill>
              </a:rPr>
              <a:t>3. Breadth first / sliding window: </a:t>
            </a:r>
            <a:endParaRPr lang="en-US" altLang="zh-CN" i="1" dirty="0">
              <a:solidFill>
                <a:srgbClr val="000000"/>
              </a:solidFill>
            </a:endParaRPr>
          </a:p>
          <a:p>
            <a:pPr lvl="2"/>
            <a:r>
              <a:rPr lang="en-US" altLang="zh-CN" dirty="0"/>
              <a:t>Breadth first and </a:t>
            </a:r>
            <a:r>
              <a:rPr lang="en-US" altLang="zh-CN" dirty="0" smtClean="0"/>
              <a:t>sliding window </a:t>
            </a:r>
            <a:r>
              <a:rPr lang="en-US" altLang="zh-CN" dirty="0"/>
              <a:t>are computation-granularity optimizations for stencil </a:t>
            </a:r>
            <a:r>
              <a:rPr lang="en-US" altLang="zh-CN" dirty="0" smtClean="0"/>
              <a:t>computations, instead of basic pixel-wise stencil computation. </a:t>
            </a:r>
            <a:endParaRPr lang="en-US" altLang="zh-CN" dirty="0">
              <a:solidFill>
                <a:srgbClr val="FF0000"/>
              </a:solidFill>
            </a:endParaRPr>
          </a:p>
          <a:p>
            <a:pPr lvl="2"/>
            <a:r>
              <a:rPr kumimoji="1" lang="en-US" altLang="zh-CN" dirty="0">
                <a:solidFill>
                  <a:srgbClr val="000000"/>
                </a:solidFill>
              </a:rPr>
              <a:t>[</a:t>
            </a:r>
            <a:r>
              <a:rPr kumimoji="1" lang="en-US" altLang="zh-CN" dirty="0" err="1">
                <a:solidFill>
                  <a:srgbClr val="000000"/>
                </a:solidFill>
              </a:rPr>
              <a:t>HetroCV</a:t>
            </a:r>
            <a:r>
              <a:rPr kumimoji="1" lang="en-US" altLang="zh-CN" dirty="0" smtClean="0">
                <a:solidFill>
                  <a:srgbClr val="000000"/>
                </a:solidFill>
              </a:rPr>
              <a:t>] </a:t>
            </a:r>
            <a:r>
              <a:rPr lang="en-US" altLang="zh-CN" b="1" i="1" dirty="0" err="1" smtClean="0">
                <a:solidFill>
                  <a:srgbClr val="000000"/>
                </a:solidFill>
              </a:rPr>
              <a:t>index_PW</a:t>
            </a:r>
            <a:r>
              <a:rPr lang="en-US" altLang="zh-CN" b="1" i="1" dirty="0" smtClean="0">
                <a:solidFill>
                  <a:srgbClr val="000000"/>
                </a:solidFill>
              </a:rPr>
              <a:t> </a:t>
            </a:r>
            <a:r>
              <a:rPr lang="en-US" altLang="zh-CN" dirty="0" smtClean="0">
                <a:solidFill>
                  <a:srgbClr val="000000"/>
                </a:solidFill>
              </a:rPr>
              <a:t> = 1 / </a:t>
            </a:r>
            <a:r>
              <a:rPr lang="en-US" altLang="zh-CN" b="1" i="1" dirty="0" err="1" smtClean="0">
                <a:solidFill>
                  <a:srgbClr val="000000"/>
                </a:solidFill>
              </a:rPr>
              <a:t>index_BF</a:t>
            </a:r>
            <a:r>
              <a:rPr lang="en-US" altLang="zh-CN" dirty="0" smtClean="0">
                <a:solidFill>
                  <a:srgbClr val="000000"/>
                </a:solidFill>
              </a:rPr>
              <a:t> = 1 / </a:t>
            </a:r>
            <a:r>
              <a:rPr lang="en-US" altLang="zh-CN" b="1" i="1" dirty="0" err="1" smtClean="0">
                <a:solidFill>
                  <a:srgbClr val="000000"/>
                </a:solidFill>
              </a:rPr>
              <a:t>index_SW</a:t>
            </a:r>
            <a:r>
              <a:rPr lang="en-US" altLang="zh-CN" dirty="0" smtClean="0">
                <a:solidFill>
                  <a:srgbClr val="000000"/>
                </a:solidFill>
              </a:rPr>
              <a:t> = 1 indicates PW / BF / SW stencil computation. </a:t>
            </a:r>
            <a:endParaRPr kumimoji="1" lang="en-US" altLang="zh-CN" dirty="0">
              <a:solidFill>
                <a:srgbClr val="000000"/>
              </a:solidFill>
            </a:endParaRPr>
          </a:p>
          <a:p>
            <a:endParaRPr kumimoji="1" lang="en-US" altLang="zh-CN" dirty="0">
              <a:solidFill>
                <a:srgbClr val="000000"/>
              </a:solidFill>
            </a:endParaRPr>
          </a:p>
          <a:p>
            <a:endParaRPr kumimoji="1" lang="en-US" altLang="zh-CN" dirty="0" smtClean="0">
              <a:solidFill>
                <a:srgbClr val="000000"/>
              </a:solidFill>
            </a:endParaRPr>
          </a:p>
          <a:p>
            <a:endParaRPr kumimoji="1" lang="en-US" altLang="zh-CN" dirty="0">
              <a:solidFill>
                <a:srgbClr val="000000"/>
              </a:solidFill>
            </a:endParaRPr>
          </a:p>
          <a:p>
            <a:endParaRPr kumimoji="1" lang="en-US" altLang="zh-CN" dirty="0" smtClean="0">
              <a:solidFill>
                <a:srgbClr val="000000"/>
              </a:solidFill>
            </a:endParaRPr>
          </a:p>
          <a:p>
            <a:pPr marL="0" indent="0">
              <a:buNone/>
            </a:pPr>
            <a:endParaRPr kumimoji="1" lang="en-US" altLang="zh-CN" sz="1200" dirty="0" smtClean="0">
              <a:solidFill>
                <a:srgbClr val="000000"/>
              </a:solidFill>
            </a:endParaRPr>
          </a:p>
          <a:p>
            <a:pPr marL="0" indent="0">
              <a:buNone/>
            </a:pPr>
            <a:endParaRPr kumimoji="1" lang="en-US" altLang="zh-CN" sz="1200" dirty="0">
              <a:solidFill>
                <a:srgbClr val="000000"/>
              </a:solidFill>
            </a:endParaRPr>
          </a:p>
        </p:txBody>
      </p:sp>
      <p:grpSp>
        <p:nvGrpSpPr>
          <p:cNvPr id="17" name="组 16"/>
          <p:cNvGrpSpPr/>
          <p:nvPr/>
        </p:nvGrpSpPr>
        <p:grpSpPr>
          <a:xfrm>
            <a:off x="109744" y="862394"/>
            <a:ext cx="8857882" cy="548797"/>
            <a:chOff x="109744" y="862394"/>
            <a:chExt cx="8857882" cy="548797"/>
          </a:xfrm>
        </p:grpSpPr>
        <p:cxnSp>
          <p:nvCxnSpPr>
            <p:cNvPr id="18" name="直线连接符 17"/>
            <p:cNvCxnSpPr/>
            <p:nvPr/>
          </p:nvCxnSpPr>
          <p:spPr>
            <a:xfrm>
              <a:off x="109744" y="1270073"/>
              <a:ext cx="8857882" cy="0"/>
            </a:xfrm>
            <a:prstGeom prst="line">
              <a:avLst/>
            </a:prstGeom>
            <a:ln>
              <a:solidFill>
                <a:schemeClr val="accent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19" name="直线连接符 18"/>
            <p:cNvCxnSpPr/>
            <p:nvPr/>
          </p:nvCxnSpPr>
          <p:spPr>
            <a:xfrm>
              <a:off x="360586" y="862394"/>
              <a:ext cx="0" cy="548797"/>
            </a:xfrm>
            <a:prstGeom prst="line">
              <a:avLst/>
            </a:prstGeom>
            <a:ln>
              <a:solidFill>
                <a:srgbClr val="A3A3E0"/>
              </a:solidFill>
            </a:ln>
          </p:spPr>
          <p:style>
            <a:lnRef idx="2">
              <a:schemeClr val="accent1"/>
            </a:lnRef>
            <a:fillRef idx="0">
              <a:schemeClr val="accent1"/>
            </a:fillRef>
            <a:effectRef idx="1">
              <a:schemeClr val="accent1"/>
            </a:effectRef>
            <a:fontRef idx="minor">
              <a:schemeClr val="tx1"/>
            </a:fontRef>
          </p:style>
        </p:cxnSp>
      </p:grpSp>
      <p:pic>
        <p:nvPicPr>
          <p:cNvPr id="4" name="图片 3" descr="Screen Shot 2015-09-01 at 10.46.2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6855" y="6031089"/>
            <a:ext cx="1797872" cy="640080"/>
          </a:xfrm>
          <a:prstGeom prst="rect">
            <a:avLst/>
          </a:prstGeom>
        </p:spPr>
      </p:pic>
      <p:pic>
        <p:nvPicPr>
          <p:cNvPr id="5" name="图片 4" descr="Screen Shot 2015-09-01 at 10.46.3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1361" y="6008511"/>
            <a:ext cx="1741394" cy="640080"/>
          </a:xfrm>
          <a:prstGeom prst="rect">
            <a:avLst/>
          </a:prstGeom>
        </p:spPr>
      </p:pic>
    </p:spTree>
    <p:extLst>
      <p:ext uri="{BB962C8B-B14F-4D97-AF65-F5344CB8AC3E}">
        <p14:creationId xmlns:p14="http://schemas.microsoft.com/office/powerpoint/2010/main" val="294509221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2466" y="558289"/>
            <a:ext cx="8229600" cy="808038"/>
          </a:xfrm>
        </p:spPr>
        <p:txBody>
          <a:bodyPr/>
          <a:lstStyle/>
          <a:p>
            <a:r>
              <a:rPr kumimoji="1" lang="en-US" altLang="zh-CN" dirty="0"/>
              <a:t>Parallel Pattern-unit Computation </a:t>
            </a:r>
            <a:endParaRPr kumimoji="1" lang="zh-CN" altLang="en-US" dirty="0"/>
          </a:p>
        </p:txBody>
      </p:sp>
      <p:sp>
        <p:nvSpPr>
          <p:cNvPr id="3" name="内容占位符 2"/>
          <p:cNvSpPr>
            <a:spLocks noGrp="1"/>
          </p:cNvSpPr>
          <p:nvPr>
            <p:ph idx="1"/>
          </p:nvPr>
        </p:nvSpPr>
        <p:spPr>
          <a:xfrm>
            <a:off x="457199" y="1524000"/>
            <a:ext cx="8382107" cy="4533900"/>
          </a:xfrm>
        </p:spPr>
        <p:txBody>
          <a:bodyPr/>
          <a:lstStyle/>
          <a:p>
            <a:r>
              <a:rPr lang="en-US" altLang="zh-CN" dirty="0">
                <a:solidFill>
                  <a:schemeClr val="tx1"/>
                </a:solidFill>
              </a:rPr>
              <a:t>CU performance </a:t>
            </a:r>
            <a:r>
              <a:rPr lang="en-US" altLang="zh-CN" dirty="0" smtClean="0">
                <a:solidFill>
                  <a:schemeClr val="tx1"/>
                </a:solidFill>
              </a:rPr>
              <a:t>optimization (continued):</a:t>
            </a:r>
            <a:endParaRPr lang="en-US" altLang="zh-CN" dirty="0">
              <a:solidFill>
                <a:schemeClr val="tx1"/>
              </a:solidFill>
            </a:endParaRPr>
          </a:p>
          <a:p>
            <a:pPr lvl="1"/>
            <a:r>
              <a:rPr lang="en-US" altLang="zh-CN" i="1" dirty="0" smtClean="0">
                <a:solidFill>
                  <a:schemeClr val="tx1"/>
                </a:solidFill>
              </a:rPr>
              <a:t>4. Partition: </a:t>
            </a:r>
            <a:endParaRPr lang="en-US" altLang="zh-CN" i="1" dirty="0">
              <a:solidFill>
                <a:schemeClr val="tx1"/>
              </a:solidFill>
            </a:endParaRPr>
          </a:p>
          <a:p>
            <a:pPr lvl="2"/>
            <a:r>
              <a:rPr lang="en-US" altLang="zh-CN" dirty="0" smtClean="0">
                <a:solidFill>
                  <a:srgbClr val="000000"/>
                </a:solidFill>
              </a:rPr>
              <a:t>distribute the output of map() function </a:t>
            </a:r>
            <a:r>
              <a:rPr lang="en-US" altLang="zh-CN" dirty="0">
                <a:solidFill>
                  <a:srgbClr val="000000"/>
                </a:solidFill>
              </a:rPr>
              <a:t>onto parallel computation units. </a:t>
            </a:r>
          </a:p>
          <a:p>
            <a:pPr lvl="2"/>
            <a:r>
              <a:rPr kumimoji="1" lang="en-US" altLang="zh-CN" dirty="0">
                <a:solidFill>
                  <a:srgbClr val="000000"/>
                </a:solidFill>
              </a:rPr>
              <a:t>[</a:t>
            </a:r>
            <a:r>
              <a:rPr kumimoji="1" lang="en-US" altLang="zh-CN" dirty="0" err="1">
                <a:solidFill>
                  <a:srgbClr val="000000"/>
                </a:solidFill>
              </a:rPr>
              <a:t>HetroCV</a:t>
            </a:r>
            <a:r>
              <a:rPr kumimoji="1" lang="en-US" altLang="zh-CN" dirty="0" smtClean="0">
                <a:solidFill>
                  <a:srgbClr val="000000"/>
                </a:solidFill>
              </a:rPr>
              <a:t>] </a:t>
            </a:r>
            <a:r>
              <a:rPr lang="en-US" altLang="zh-CN" dirty="0" smtClean="0">
                <a:solidFill>
                  <a:srgbClr val="000000"/>
                </a:solidFill>
              </a:rPr>
              <a:t>output is </a:t>
            </a:r>
            <a:r>
              <a:rPr lang="en-US" altLang="zh-CN" dirty="0">
                <a:solidFill>
                  <a:srgbClr val="000000"/>
                </a:solidFill>
              </a:rPr>
              <a:t>evenly distributed into </a:t>
            </a:r>
            <a:r>
              <a:rPr lang="en-US" altLang="zh-CN" b="1" i="1" dirty="0" err="1" smtClean="0">
                <a:solidFill>
                  <a:srgbClr val="000000"/>
                </a:solidFill>
              </a:rPr>
              <a:t>iR_blockY_num</a:t>
            </a:r>
            <a:r>
              <a:rPr lang="en-US" altLang="zh-CN" dirty="0" smtClean="0">
                <a:solidFill>
                  <a:srgbClr val="000000"/>
                </a:solidFill>
              </a:rPr>
              <a:t> </a:t>
            </a:r>
            <a:r>
              <a:rPr lang="en-US" altLang="zh-CN" dirty="0">
                <a:solidFill>
                  <a:srgbClr val="000000"/>
                </a:solidFill>
              </a:rPr>
              <a:t>x </a:t>
            </a:r>
            <a:r>
              <a:rPr lang="en-US" altLang="zh-CN" b="1" i="1" dirty="0" err="1" smtClean="0">
                <a:solidFill>
                  <a:srgbClr val="000000"/>
                </a:solidFill>
              </a:rPr>
              <a:t>iR_blockX_num</a:t>
            </a:r>
            <a:r>
              <a:rPr lang="en-US" altLang="zh-CN" dirty="0" smtClean="0">
                <a:solidFill>
                  <a:srgbClr val="000000"/>
                </a:solidFill>
              </a:rPr>
              <a:t> sets</a:t>
            </a:r>
            <a:r>
              <a:rPr lang="en-US" altLang="zh-CN" dirty="0">
                <a:solidFill>
                  <a:srgbClr val="000000"/>
                </a:solidFill>
              </a:rPr>
              <a:t>. </a:t>
            </a:r>
            <a:endParaRPr kumimoji="1" lang="en-US" altLang="zh-CN" dirty="0">
              <a:solidFill>
                <a:srgbClr val="000000"/>
              </a:solidFill>
            </a:endParaRPr>
          </a:p>
          <a:p>
            <a:pPr lvl="1"/>
            <a:r>
              <a:rPr lang="en-US" altLang="zh-CN" i="1" dirty="0" smtClean="0">
                <a:solidFill>
                  <a:schemeClr val="tx1"/>
                </a:solidFill>
              </a:rPr>
              <a:t>5. Multi-threading: </a:t>
            </a:r>
            <a:endParaRPr lang="en-US" altLang="zh-CN" i="1" dirty="0">
              <a:solidFill>
                <a:schemeClr val="tx1"/>
              </a:solidFill>
            </a:endParaRPr>
          </a:p>
          <a:p>
            <a:pPr lvl="2"/>
            <a:r>
              <a:rPr lang="en-US" altLang="zh-CN" dirty="0" err="1" smtClean="0">
                <a:solidFill>
                  <a:srgbClr val="000000"/>
                </a:solidFill>
              </a:rPr>
              <a:t>OpenMP</a:t>
            </a:r>
            <a:r>
              <a:rPr lang="en-US" altLang="zh-CN" dirty="0" smtClean="0">
                <a:solidFill>
                  <a:srgbClr val="000000"/>
                </a:solidFill>
              </a:rPr>
              <a:t> software thread # for CPU / MIC</a:t>
            </a:r>
            <a:endParaRPr lang="en-US" altLang="zh-CN" dirty="0">
              <a:solidFill>
                <a:srgbClr val="000000"/>
              </a:solidFill>
            </a:endParaRPr>
          </a:p>
          <a:p>
            <a:pPr lvl="2"/>
            <a:r>
              <a:rPr kumimoji="1" lang="en-US" altLang="zh-CN" dirty="0">
                <a:solidFill>
                  <a:srgbClr val="000000"/>
                </a:solidFill>
              </a:rPr>
              <a:t>[</a:t>
            </a:r>
            <a:r>
              <a:rPr kumimoji="1" lang="en-US" altLang="zh-CN" dirty="0" err="1">
                <a:solidFill>
                  <a:srgbClr val="000000"/>
                </a:solidFill>
              </a:rPr>
              <a:t>HetroCV</a:t>
            </a:r>
            <a:r>
              <a:rPr kumimoji="1" lang="en-US" altLang="zh-CN" dirty="0" smtClean="0">
                <a:solidFill>
                  <a:srgbClr val="000000"/>
                </a:solidFill>
              </a:rPr>
              <a:t>] </a:t>
            </a:r>
            <a:r>
              <a:rPr lang="en-US" altLang="zh-CN" b="1" i="1" dirty="0" err="1" smtClean="0">
                <a:solidFill>
                  <a:srgbClr val="000000"/>
                </a:solidFill>
              </a:rPr>
              <a:t>thNp</a:t>
            </a:r>
            <a:r>
              <a:rPr lang="en-US" altLang="zh-CN" dirty="0" smtClean="0">
                <a:solidFill>
                  <a:srgbClr val="000000"/>
                </a:solidFill>
              </a:rPr>
              <a:t> and </a:t>
            </a:r>
            <a:r>
              <a:rPr lang="en-US" altLang="zh-CN" b="1" i="1" dirty="0" err="1" smtClean="0">
                <a:solidFill>
                  <a:srgbClr val="000000"/>
                </a:solidFill>
              </a:rPr>
              <a:t>thNc</a:t>
            </a:r>
            <a:r>
              <a:rPr lang="en-US" altLang="zh-CN" dirty="0" smtClean="0">
                <a:solidFill>
                  <a:srgbClr val="000000"/>
                </a:solidFill>
              </a:rPr>
              <a:t> for processor / coprocessor</a:t>
            </a:r>
            <a:endParaRPr kumimoji="1" lang="en-US" altLang="zh-CN" dirty="0">
              <a:solidFill>
                <a:srgbClr val="000000"/>
              </a:solidFill>
            </a:endParaRPr>
          </a:p>
          <a:p>
            <a:pPr lvl="1"/>
            <a:endParaRPr kumimoji="1" lang="en-US" altLang="zh-CN" dirty="0" smtClean="0">
              <a:solidFill>
                <a:schemeClr val="tx1"/>
              </a:solidFill>
            </a:endParaRPr>
          </a:p>
          <a:p>
            <a:pPr marL="0" indent="0">
              <a:buNone/>
            </a:pPr>
            <a:endParaRPr kumimoji="1" lang="en-US" altLang="zh-CN" dirty="0" smtClean="0">
              <a:solidFill>
                <a:schemeClr val="tx1"/>
              </a:solidFill>
            </a:endParaRPr>
          </a:p>
          <a:p>
            <a:endParaRPr kumimoji="1" lang="en-US" altLang="zh-CN" dirty="0">
              <a:solidFill>
                <a:schemeClr val="tx1"/>
              </a:solidFill>
            </a:endParaRPr>
          </a:p>
          <a:p>
            <a:endParaRPr kumimoji="1" lang="en-US" altLang="zh-CN" dirty="0" smtClean="0">
              <a:solidFill>
                <a:schemeClr val="tx1"/>
              </a:solidFill>
            </a:endParaRPr>
          </a:p>
          <a:p>
            <a:endParaRPr kumimoji="1" lang="en-US" altLang="zh-CN" dirty="0">
              <a:solidFill>
                <a:schemeClr val="tx1"/>
              </a:solidFill>
            </a:endParaRPr>
          </a:p>
          <a:p>
            <a:endParaRPr kumimoji="1" lang="en-US" altLang="zh-CN" dirty="0" smtClean="0">
              <a:solidFill>
                <a:schemeClr val="tx1"/>
              </a:solidFill>
            </a:endParaRPr>
          </a:p>
          <a:p>
            <a:pPr marL="0" indent="0">
              <a:buNone/>
            </a:pPr>
            <a:endParaRPr kumimoji="1" lang="en-US" altLang="zh-CN" sz="1200" dirty="0" smtClean="0">
              <a:solidFill>
                <a:schemeClr val="tx1"/>
              </a:solidFill>
            </a:endParaRPr>
          </a:p>
          <a:p>
            <a:pPr marL="0" indent="0">
              <a:buNone/>
            </a:pPr>
            <a:endParaRPr kumimoji="1" lang="en-US" altLang="zh-CN" sz="1200" dirty="0">
              <a:solidFill>
                <a:schemeClr val="tx1"/>
              </a:solidFill>
            </a:endParaRPr>
          </a:p>
        </p:txBody>
      </p:sp>
      <p:sp>
        <p:nvSpPr>
          <p:cNvPr id="16" name="文本框 15"/>
          <p:cNvSpPr txBox="1"/>
          <p:nvPr/>
        </p:nvSpPr>
        <p:spPr>
          <a:xfrm>
            <a:off x="2954396" y="3995734"/>
            <a:ext cx="3447954" cy="276999"/>
          </a:xfrm>
          <a:prstGeom prst="rect">
            <a:avLst/>
          </a:prstGeom>
          <a:noFill/>
        </p:spPr>
        <p:txBody>
          <a:bodyPr wrap="none" rtlCol="0">
            <a:spAutoFit/>
          </a:bodyPr>
          <a:lstStyle/>
          <a:p>
            <a:r>
              <a:rPr kumimoji="1" lang="en-US" altLang="zh-CN" sz="1200" b="1" dirty="0" smtClean="0">
                <a:latin typeface="Candara"/>
                <a:cs typeface="Candara"/>
              </a:rPr>
              <a:t>Table-1 Optimization parameters for pattern-units </a:t>
            </a:r>
            <a:endParaRPr kumimoji="1" lang="zh-CN" altLang="en-US" sz="1200" b="1" dirty="0">
              <a:latin typeface="Candara"/>
              <a:cs typeface="Candara"/>
            </a:endParaRPr>
          </a:p>
        </p:txBody>
      </p:sp>
      <p:grpSp>
        <p:nvGrpSpPr>
          <p:cNvPr id="17" name="组 16"/>
          <p:cNvGrpSpPr/>
          <p:nvPr/>
        </p:nvGrpSpPr>
        <p:grpSpPr>
          <a:xfrm>
            <a:off x="109744" y="862394"/>
            <a:ext cx="8857882" cy="548797"/>
            <a:chOff x="109744" y="862394"/>
            <a:chExt cx="8857882" cy="548797"/>
          </a:xfrm>
        </p:grpSpPr>
        <p:cxnSp>
          <p:nvCxnSpPr>
            <p:cNvPr id="18" name="直线连接符 17"/>
            <p:cNvCxnSpPr/>
            <p:nvPr/>
          </p:nvCxnSpPr>
          <p:spPr>
            <a:xfrm>
              <a:off x="109744" y="1270073"/>
              <a:ext cx="8857882" cy="0"/>
            </a:xfrm>
            <a:prstGeom prst="line">
              <a:avLst/>
            </a:prstGeom>
            <a:ln>
              <a:solidFill>
                <a:schemeClr val="accent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19" name="直线连接符 18"/>
            <p:cNvCxnSpPr/>
            <p:nvPr/>
          </p:nvCxnSpPr>
          <p:spPr>
            <a:xfrm>
              <a:off x="360586" y="862394"/>
              <a:ext cx="0" cy="548797"/>
            </a:xfrm>
            <a:prstGeom prst="line">
              <a:avLst/>
            </a:prstGeom>
            <a:ln>
              <a:solidFill>
                <a:srgbClr val="A3A3E0"/>
              </a:solidFill>
            </a:ln>
          </p:spPr>
          <p:style>
            <a:lnRef idx="2">
              <a:schemeClr val="accent1"/>
            </a:lnRef>
            <a:fillRef idx="0">
              <a:schemeClr val="accent1"/>
            </a:fillRef>
            <a:effectRef idx="1">
              <a:schemeClr val="accent1"/>
            </a:effectRef>
            <a:fontRef idx="minor">
              <a:schemeClr val="tx1"/>
            </a:fontRef>
          </p:style>
        </p:cxnSp>
      </p:grpSp>
      <p:graphicFrame>
        <p:nvGraphicFramePr>
          <p:cNvPr id="20" name="表格 19"/>
          <p:cNvGraphicFramePr>
            <a:graphicFrameLocks noGrp="1"/>
          </p:cNvGraphicFramePr>
          <p:nvPr>
            <p:extLst>
              <p:ext uri="{D42A27DB-BD31-4B8C-83A1-F6EECF244321}">
                <p14:modId xmlns:p14="http://schemas.microsoft.com/office/powerpoint/2010/main" val="4278448216"/>
              </p:ext>
            </p:extLst>
          </p:nvPr>
        </p:nvGraphicFramePr>
        <p:xfrm>
          <a:off x="2225555" y="4294962"/>
          <a:ext cx="4926403" cy="1777999"/>
        </p:xfrm>
        <a:graphic>
          <a:graphicData uri="http://schemas.openxmlformats.org/drawingml/2006/table">
            <a:tbl>
              <a:tblPr firstRow="1" bandRow="1">
                <a:tableStyleId>{72833802-FEF1-4C79-8D5D-14CF1EAF98D9}</a:tableStyleId>
              </a:tblPr>
              <a:tblGrid>
                <a:gridCol w="1884859"/>
                <a:gridCol w="3041544"/>
              </a:tblGrid>
              <a:tr h="370840">
                <a:tc>
                  <a:txBody>
                    <a:bodyPr/>
                    <a:lstStyle/>
                    <a:p>
                      <a:pPr algn="ctr"/>
                      <a:r>
                        <a:rPr lang="en-US" altLang="zh-CN" sz="1600" dirty="0" smtClean="0">
                          <a:solidFill>
                            <a:srgbClr val="FFFFFF"/>
                          </a:solidFill>
                          <a:latin typeface="Candara"/>
                          <a:cs typeface="Candara"/>
                        </a:rPr>
                        <a:t>CU Pattern</a:t>
                      </a:r>
                      <a:endParaRPr lang="zh-CN" altLang="en-US" sz="1600" dirty="0">
                        <a:solidFill>
                          <a:srgbClr val="FFFFFF"/>
                        </a:solidFill>
                        <a:latin typeface="Candara"/>
                        <a:cs typeface="Candara"/>
                      </a:endParaRPr>
                    </a:p>
                  </a:txBody>
                  <a:tcPr>
                    <a:lnL w="12700" cap="flat" cmpd="sng" algn="ctr">
                      <a:solidFill>
                        <a:srgbClr val="333399">
                          <a:lumMod val="40000"/>
                          <a:lumOff val="60000"/>
                        </a:srgbClr>
                      </a:solidFill>
                      <a:prstDash val="solid"/>
                      <a:round/>
                      <a:headEnd type="none" w="med" len="med"/>
                      <a:tailEnd type="none" w="med" len="med"/>
                    </a:lnL>
                    <a:lnR w="12700" cap="flat" cmpd="sng" algn="ctr">
                      <a:solidFill>
                        <a:srgbClr val="333399">
                          <a:lumMod val="40000"/>
                          <a:lumOff val="60000"/>
                        </a:srgbClr>
                      </a:solidFill>
                      <a:prstDash val="solid"/>
                      <a:round/>
                      <a:headEnd type="none" w="med" len="med"/>
                      <a:tailEnd type="none" w="med" len="med"/>
                    </a:lnR>
                  </a:tcPr>
                </a:tc>
                <a:tc>
                  <a:txBody>
                    <a:bodyPr/>
                    <a:lstStyle/>
                    <a:p>
                      <a:pPr algn="ctr"/>
                      <a:r>
                        <a:rPr lang="en-US" altLang="zh-CN" sz="1600" dirty="0" smtClean="0">
                          <a:solidFill>
                            <a:srgbClr val="FFFFFF"/>
                          </a:solidFill>
                          <a:latin typeface="Candara"/>
                          <a:cs typeface="Candara"/>
                        </a:rPr>
                        <a:t>Shortcomings</a:t>
                      </a:r>
                      <a:endParaRPr lang="zh-CN" altLang="en-US" sz="1600" dirty="0">
                        <a:solidFill>
                          <a:srgbClr val="FFFFFF"/>
                        </a:solidFill>
                        <a:latin typeface="Candara"/>
                        <a:cs typeface="Candara"/>
                      </a:endParaRPr>
                    </a:p>
                  </a:txBody>
                  <a:tcPr>
                    <a:lnL w="12700" cap="flat" cmpd="sng" algn="ctr">
                      <a:solidFill>
                        <a:srgbClr val="333399">
                          <a:lumMod val="40000"/>
                          <a:lumOff val="60000"/>
                        </a:srgbClr>
                      </a:solidFill>
                      <a:prstDash val="solid"/>
                      <a:round/>
                      <a:headEnd type="none" w="med" len="med"/>
                      <a:tailEnd type="none" w="med" len="med"/>
                    </a:lnL>
                  </a:tcPr>
                </a:tc>
              </a:tr>
              <a:tr h="370840">
                <a:tc>
                  <a:txBody>
                    <a:bodyPr/>
                    <a:lstStyle/>
                    <a:p>
                      <a:pPr algn="ctr"/>
                      <a:r>
                        <a:rPr lang="en-US" altLang="zh-CN" sz="1400" dirty="0" smtClean="0">
                          <a:solidFill>
                            <a:srgbClr val="000000"/>
                          </a:solidFill>
                          <a:latin typeface="Candara"/>
                          <a:cs typeface="Candara"/>
                        </a:rPr>
                        <a:t>Map-pattern</a:t>
                      </a:r>
                      <a:endParaRPr lang="zh-CN" altLang="en-US" sz="1400" dirty="0">
                        <a:solidFill>
                          <a:srgbClr val="000000"/>
                        </a:solidFill>
                        <a:latin typeface="Candara"/>
                        <a:cs typeface="Candara"/>
                      </a:endParaRPr>
                    </a:p>
                  </a:txBody>
                  <a:tcPr>
                    <a:lnL w="12700" cap="flat" cmpd="sng" algn="ctr">
                      <a:solidFill>
                        <a:srgbClr val="333399">
                          <a:lumMod val="40000"/>
                          <a:lumOff val="60000"/>
                        </a:srgbClr>
                      </a:solidFill>
                      <a:prstDash val="solid"/>
                      <a:round/>
                      <a:headEnd type="none" w="med" len="med"/>
                      <a:tailEnd type="none" w="med" len="med"/>
                    </a:lnL>
                    <a:lnR w="12700" cap="flat" cmpd="sng" algn="ctr">
                      <a:solidFill>
                        <a:srgbClr val="333399">
                          <a:lumMod val="40000"/>
                          <a:lumOff val="60000"/>
                        </a:srgbClr>
                      </a:solidFill>
                      <a:prstDash val="solid"/>
                      <a:round/>
                      <a:headEnd type="none" w="med" len="med"/>
                      <a:tailEnd type="none" w="med" len="med"/>
                    </a:lnR>
                  </a:tcPr>
                </a:tc>
                <a:tc>
                  <a:txBody>
                    <a:bodyPr/>
                    <a:lstStyle/>
                    <a:p>
                      <a:pPr algn="ctr"/>
                      <a:r>
                        <a:rPr lang="en-US" altLang="zh-CN" sz="1400" i="1" dirty="0" err="1" smtClean="0">
                          <a:solidFill>
                            <a:srgbClr val="000000"/>
                          </a:solidFill>
                          <a:latin typeface="Candara"/>
                          <a:cs typeface="Candara"/>
                        </a:rPr>
                        <a:t>blockY_num</a:t>
                      </a:r>
                      <a:r>
                        <a:rPr lang="en-US" altLang="zh-CN" sz="1400" i="1" dirty="0" smtClean="0">
                          <a:solidFill>
                            <a:srgbClr val="000000"/>
                          </a:solidFill>
                          <a:latin typeface="Candara"/>
                          <a:cs typeface="Candara"/>
                        </a:rPr>
                        <a:t>, </a:t>
                      </a:r>
                      <a:r>
                        <a:rPr lang="en-US" altLang="zh-CN" sz="1400" i="1" dirty="0" err="1" smtClean="0">
                          <a:solidFill>
                            <a:srgbClr val="000000"/>
                          </a:solidFill>
                          <a:latin typeface="Candara"/>
                          <a:cs typeface="Candara"/>
                        </a:rPr>
                        <a:t>blockX_num</a:t>
                      </a:r>
                      <a:r>
                        <a:rPr lang="en-US" altLang="zh-CN" sz="1400" i="1" dirty="0" smtClean="0">
                          <a:solidFill>
                            <a:srgbClr val="000000"/>
                          </a:solidFill>
                          <a:latin typeface="Candara"/>
                          <a:cs typeface="Candara"/>
                        </a:rPr>
                        <a:t>, </a:t>
                      </a:r>
                      <a:r>
                        <a:rPr lang="en-US" altLang="zh-CN" sz="1400" i="1" dirty="0" err="1" smtClean="0">
                          <a:solidFill>
                            <a:srgbClr val="000000"/>
                          </a:solidFill>
                          <a:latin typeface="Candara"/>
                          <a:cs typeface="Candara"/>
                        </a:rPr>
                        <a:t>iSimd</a:t>
                      </a:r>
                      <a:r>
                        <a:rPr lang="en-US" altLang="zh-CN" sz="1400" i="1" dirty="0" smtClean="0">
                          <a:solidFill>
                            <a:srgbClr val="000000"/>
                          </a:solidFill>
                          <a:latin typeface="Candara"/>
                          <a:cs typeface="Candara"/>
                        </a:rPr>
                        <a:t>, </a:t>
                      </a:r>
                      <a:r>
                        <a:rPr lang="en-US" altLang="zh-CN" sz="1400" i="1" dirty="0" err="1" smtClean="0">
                          <a:solidFill>
                            <a:srgbClr val="000000"/>
                          </a:solidFill>
                          <a:latin typeface="Candara"/>
                          <a:cs typeface="Candara"/>
                        </a:rPr>
                        <a:t>thNi</a:t>
                      </a:r>
                      <a:endParaRPr lang="zh-CN" altLang="en-US" sz="1400" i="1" dirty="0">
                        <a:solidFill>
                          <a:srgbClr val="000000"/>
                        </a:solidFill>
                        <a:latin typeface="Candara"/>
                        <a:cs typeface="Candara"/>
                      </a:endParaRPr>
                    </a:p>
                  </a:txBody>
                  <a:tcPr>
                    <a:lnL w="12700" cap="flat" cmpd="sng" algn="ctr">
                      <a:solidFill>
                        <a:srgbClr val="333399">
                          <a:lumMod val="40000"/>
                          <a:lumOff val="60000"/>
                        </a:srgbClr>
                      </a:solidFill>
                      <a:prstDash val="solid"/>
                      <a:round/>
                      <a:headEnd type="none" w="med" len="med"/>
                      <a:tailEnd type="none" w="med" len="med"/>
                    </a:lnL>
                  </a:tcPr>
                </a:tc>
              </a:tr>
              <a:tr h="370840">
                <a:tc>
                  <a:txBody>
                    <a:bodyPr/>
                    <a:lstStyle/>
                    <a:p>
                      <a:pPr algn="ctr"/>
                      <a:r>
                        <a:rPr lang="en-US" altLang="zh-CN" sz="1400" dirty="0" smtClean="0">
                          <a:solidFill>
                            <a:srgbClr val="000000"/>
                          </a:solidFill>
                          <a:latin typeface="Candara"/>
                          <a:cs typeface="Candara"/>
                        </a:rPr>
                        <a:t>Stencil-pattern</a:t>
                      </a:r>
                      <a:endParaRPr lang="zh-CN" altLang="en-US" sz="1400" dirty="0">
                        <a:solidFill>
                          <a:srgbClr val="000000"/>
                        </a:solidFill>
                        <a:latin typeface="Candara"/>
                        <a:cs typeface="Candara"/>
                      </a:endParaRPr>
                    </a:p>
                  </a:txBody>
                  <a:tcPr>
                    <a:lnL w="12700" cap="flat" cmpd="sng" algn="ctr">
                      <a:solidFill>
                        <a:srgbClr val="333399">
                          <a:lumMod val="40000"/>
                          <a:lumOff val="60000"/>
                        </a:srgbClr>
                      </a:solidFill>
                      <a:prstDash val="solid"/>
                      <a:round/>
                      <a:headEnd type="none" w="med" len="med"/>
                      <a:tailEnd type="none" w="med" len="med"/>
                    </a:lnL>
                    <a:lnR w="12700" cap="flat" cmpd="sng" algn="ctr">
                      <a:solidFill>
                        <a:srgbClr val="333399">
                          <a:lumMod val="40000"/>
                          <a:lumOff val="60000"/>
                        </a:srgbClr>
                      </a:solidFill>
                      <a:prstDash val="solid"/>
                      <a:round/>
                      <a:headEnd type="none" w="med" len="med"/>
                      <a:tailEnd type="none" w="med" len="med"/>
                    </a:lnR>
                  </a:tcPr>
                </a:tc>
                <a:tc>
                  <a:txBody>
                    <a:bodyPr/>
                    <a:lstStyle/>
                    <a:p>
                      <a:pPr algn="ctr"/>
                      <a:r>
                        <a:rPr lang="en-US" altLang="zh-CN" sz="1400" i="1" dirty="0" err="1" smtClean="0">
                          <a:solidFill>
                            <a:srgbClr val="000000"/>
                          </a:solidFill>
                          <a:latin typeface="Candara"/>
                          <a:cs typeface="Candara"/>
                        </a:rPr>
                        <a:t>blockY_num</a:t>
                      </a:r>
                      <a:r>
                        <a:rPr lang="en-US" altLang="zh-CN" sz="1400" i="1" dirty="0" smtClean="0">
                          <a:solidFill>
                            <a:srgbClr val="000000"/>
                          </a:solidFill>
                          <a:latin typeface="Candara"/>
                          <a:cs typeface="Candara"/>
                        </a:rPr>
                        <a:t>,</a:t>
                      </a:r>
                      <a:r>
                        <a:rPr lang="en-US" altLang="zh-CN" sz="1400" i="1" baseline="0" dirty="0" smtClean="0">
                          <a:solidFill>
                            <a:srgbClr val="000000"/>
                          </a:solidFill>
                          <a:latin typeface="Candara"/>
                          <a:cs typeface="Candara"/>
                        </a:rPr>
                        <a:t> </a:t>
                      </a:r>
                      <a:r>
                        <a:rPr lang="en-US" altLang="zh-CN" sz="1400" i="1" baseline="0" dirty="0" err="1" smtClean="0">
                          <a:solidFill>
                            <a:srgbClr val="000000"/>
                          </a:solidFill>
                          <a:latin typeface="Candara"/>
                          <a:cs typeface="Candara"/>
                        </a:rPr>
                        <a:t>blockX_num</a:t>
                      </a:r>
                      <a:r>
                        <a:rPr lang="en-US" altLang="zh-CN" sz="1400" i="1" baseline="0" dirty="0" smtClean="0">
                          <a:solidFill>
                            <a:srgbClr val="000000"/>
                          </a:solidFill>
                          <a:latin typeface="Candara"/>
                          <a:cs typeface="Candara"/>
                        </a:rPr>
                        <a:t>, </a:t>
                      </a:r>
                      <a:r>
                        <a:rPr lang="en-US" altLang="zh-CN" sz="1400" i="1" baseline="0" dirty="0" err="1" smtClean="0">
                          <a:solidFill>
                            <a:srgbClr val="000000"/>
                          </a:solidFill>
                          <a:latin typeface="Candara"/>
                          <a:cs typeface="Candara"/>
                        </a:rPr>
                        <a:t>iSimd</a:t>
                      </a:r>
                      <a:r>
                        <a:rPr lang="en-US" altLang="zh-CN" sz="1400" i="1" baseline="0" dirty="0" smtClean="0">
                          <a:solidFill>
                            <a:srgbClr val="000000"/>
                          </a:solidFill>
                          <a:latin typeface="Candara"/>
                          <a:cs typeface="Candara"/>
                        </a:rPr>
                        <a:t>, </a:t>
                      </a:r>
                      <a:r>
                        <a:rPr lang="en-US" altLang="zh-CN" sz="1400" i="1" baseline="0" dirty="0" err="1" smtClean="0">
                          <a:solidFill>
                            <a:srgbClr val="000000"/>
                          </a:solidFill>
                          <a:latin typeface="Candara"/>
                          <a:cs typeface="Candara"/>
                        </a:rPr>
                        <a:t>index_PW</a:t>
                      </a:r>
                      <a:r>
                        <a:rPr lang="en-US" altLang="zh-CN" sz="1400" i="1" baseline="0" dirty="0" smtClean="0">
                          <a:solidFill>
                            <a:srgbClr val="000000"/>
                          </a:solidFill>
                          <a:latin typeface="Candara"/>
                          <a:cs typeface="Candara"/>
                        </a:rPr>
                        <a:t>, </a:t>
                      </a:r>
                      <a:r>
                        <a:rPr lang="en-US" altLang="zh-CN" sz="1400" i="1" baseline="0" dirty="0" err="1" smtClean="0">
                          <a:solidFill>
                            <a:srgbClr val="000000"/>
                          </a:solidFill>
                          <a:latin typeface="Candara"/>
                          <a:cs typeface="Candara"/>
                        </a:rPr>
                        <a:t>index_BF</a:t>
                      </a:r>
                      <a:r>
                        <a:rPr lang="en-US" altLang="zh-CN" sz="1400" i="1" baseline="0" dirty="0" smtClean="0">
                          <a:solidFill>
                            <a:srgbClr val="000000"/>
                          </a:solidFill>
                          <a:latin typeface="Candara"/>
                          <a:cs typeface="Candara"/>
                        </a:rPr>
                        <a:t>, </a:t>
                      </a:r>
                      <a:r>
                        <a:rPr lang="en-US" altLang="zh-CN" sz="1400" i="1" baseline="0" dirty="0" err="1" smtClean="0">
                          <a:solidFill>
                            <a:srgbClr val="000000"/>
                          </a:solidFill>
                          <a:latin typeface="Candara"/>
                          <a:cs typeface="Candara"/>
                        </a:rPr>
                        <a:t>index_SW</a:t>
                      </a:r>
                      <a:r>
                        <a:rPr lang="en-US" altLang="zh-CN" sz="1400" i="1" baseline="0" dirty="0" smtClean="0">
                          <a:solidFill>
                            <a:srgbClr val="000000"/>
                          </a:solidFill>
                          <a:latin typeface="Candara"/>
                          <a:cs typeface="Candara"/>
                        </a:rPr>
                        <a:t>, </a:t>
                      </a:r>
                      <a:r>
                        <a:rPr lang="en-US" altLang="zh-CN" sz="1400" i="1" baseline="0" dirty="0" err="1" smtClean="0">
                          <a:solidFill>
                            <a:srgbClr val="000000"/>
                          </a:solidFill>
                          <a:latin typeface="Candara"/>
                          <a:cs typeface="Candara"/>
                        </a:rPr>
                        <a:t>thNi</a:t>
                      </a:r>
                      <a:endParaRPr lang="zh-CN" altLang="en-US" sz="1400" i="1" dirty="0">
                        <a:solidFill>
                          <a:srgbClr val="000000"/>
                        </a:solidFill>
                        <a:latin typeface="Candara"/>
                        <a:cs typeface="Candara"/>
                      </a:endParaRPr>
                    </a:p>
                  </a:txBody>
                  <a:tcPr>
                    <a:lnL w="12700" cap="flat" cmpd="sng" algn="ctr">
                      <a:solidFill>
                        <a:srgbClr val="333399">
                          <a:lumMod val="40000"/>
                          <a:lumOff val="60000"/>
                        </a:srgbClr>
                      </a:solidFill>
                      <a:prstDash val="solid"/>
                      <a:round/>
                      <a:headEnd type="none" w="med" len="med"/>
                      <a:tailEnd type="none" w="med" len="med"/>
                    </a:lnL>
                  </a:tcPr>
                </a:tc>
              </a:tr>
              <a:tr h="479331">
                <a:tc>
                  <a:txBody>
                    <a:bodyPr/>
                    <a:lstStyle/>
                    <a:p>
                      <a:pPr algn="ctr"/>
                      <a:r>
                        <a:rPr lang="en-US" altLang="zh-CN" sz="1400" dirty="0" err="1" smtClean="0">
                          <a:solidFill>
                            <a:srgbClr val="000000"/>
                          </a:solidFill>
                          <a:latin typeface="Candara"/>
                          <a:cs typeface="Candara"/>
                        </a:rPr>
                        <a:t>MapReduce</a:t>
                      </a:r>
                      <a:r>
                        <a:rPr lang="en-US" altLang="zh-CN" sz="1400" dirty="0" smtClean="0">
                          <a:solidFill>
                            <a:srgbClr val="000000"/>
                          </a:solidFill>
                          <a:latin typeface="Candara"/>
                          <a:cs typeface="Candara"/>
                        </a:rPr>
                        <a:t>-pattern</a:t>
                      </a:r>
                      <a:endParaRPr lang="zh-CN" altLang="en-US" sz="1400" dirty="0">
                        <a:solidFill>
                          <a:srgbClr val="000000"/>
                        </a:solidFill>
                        <a:latin typeface="Candara"/>
                        <a:cs typeface="Candara"/>
                      </a:endParaRPr>
                    </a:p>
                  </a:txBody>
                  <a:tcPr>
                    <a:lnL w="12700" cap="flat" cmpd="sng" algn="ctr">
                      <a:solidFill>
                        <a:srgbClr val="333399">
                          <a:lumMod val="40000"/>
                          <a:lumOff val="60000"/>
                        </a:srgbClr>
                      </a:solidFill>
                      <a:prstDash val="solid"/>
                      <a:round/>
                      <a:headEnd type="none" w="med" len="med"/>
                      <a:tailEnd type="none" w="med" len="med"/>
                    </a:lnL>
                    <a:lnR w="12700" cap="flat" cmpd="sng" algn="ctr">
                      <a:solidFill>
                        <a:srgbClr val="333399">
                          <a:lumMod val="40000"/>
                          <a:lumOff val="60000"/>
                        </a:srgbClr>
                      </a:solidFill>
                      <a:prstDash val="solid"/>
                      <a:round/>
                      <a:headEnd type="none" w="med" len="med"/>
                      <a:tailEnd type="none" w="med" len="med"/>
                    </a:lnR>
                  </a:tcPr>
                </a:tc>
                <a:tc>
                  <a:txBody>
                    <a:bodyPr/>
                    <a:lstStyle/>
                    <a:p>
                      <a:pPr algn="ctr"/>
                      <a:r>
                        <a:rPr lang="en-US" altLang="zh-CN" sz="1400" i="1" dirty="0" err="1" smtClean="0">
                          <a:solidFill>
                            <a:srgbClr val="000000"/>
                          </a:solidFill>
                          <a:latin typeface="Candara"/>
                          <a:cs typeface="Candara"/>
                        </a:rPr>
                        <a:t>blockY_num</a:t>
                      </a:r>
                      <a:r>
                        <a:rPr lang="en-US" altLang="zh-CN" sz="1400" i="1" dirty="0" smtClean="0">
                          <a:solidFill>
                            <a:srgbClr val="000000"/>
                          </a:solidFill>
                          <a:latin typeface="Candara"/>
                          <a:cs typeface="Candara"/>
                        </a:rPr>
                        <a:t>,</a:t>
                      </a:r>
                      <a:r>
                        <a:rPr lang="en-US" altLang="zh-CN" sz="1400" i="1" baseline="0" dirty="0" smtClean="0">
                          <a:solidFill>
                            <a:srgbClr val="000000"/>
                          </a:solidFill>
                          <a:latin typeface="Candara"/>
                          <a:cs typeface="Candara"/>
                        </a:rPr>
                        <a:t> </a:t>
                      </a:r>
                      <a:r>
                        <a:rPr lang="en-US" altLang="zh-CN" sz="1400" i="1" baseline="0" dirty="0" err="1" smtClean="0">
                          <a:solidFill>
                            <a:srgbClr val="000000"/>
                          </a:solidFill>
                          <a:latin typeface="Candara"/>
                          <a:cs typeface="Candara"/>
                        </a:rPr>
                        <a:t>blockX_num</a:t>
                      </a:r>
                      <a:r>
                        <a:rPr lang="en-US" altLang="zh-CN" sz="1400" i="1" baseline="0" dirty="0" smtClean="0">
                          <a:solidFill>
                            <a:srgbClr val="000000"/>
                          </a:solidFill>
                          <a:latin typeface="Candara"/>
                          <a:cs typeface="Candara"/>
                        </a:rPr>
                        <a:t>, </a:t>
                      </a:r>
                      <a:r>
                        <a:rPr lang="en-US" altLang="zh-CN" sz="1400" i="1" baseline="0" dirty="0" err="1" smtClean="0">
                          <a:solidFill>
                            <a:srgbClr val="000000"/>
                          </a:solidFill>
                          <a:latin typeface="Candara"/>
                          <a:cs typeface="Candara"/>
                        </a:rPr>
                        <a:t>iSimd</a:t>
                      </a:r>
                      <a:r>
                        <a:rPr lang="en-US" altLang="zh-CN" sz="1400" i="1" baseline="0" dirty="0" smtClean="0">
                          <a:solidFill>
                            <a:srgbClr val="000000"/>
                          </a:solidFill>
                          <a:latin typeface="Candara"/>
                          <a:cs typeface="Candara"/>
                        </a:rPr>
                        <a:t>, </a:t>
                      </a:r>
                      <a:r>
                        <a:rPr lang="en-US" altLang="zh-CN" sz="1400" i="1" baseline="0" dirty="0" err="1" smtClean="0">
                          <a:solidFill>
                            <a:srgbClr val="000000"/>
                          </a:solidFill>
                          <a:latin typeface="Candara"/>
                          <a:cs typeface="Candara"/>
                        </a:rPr>
                        <a:t>iR_blockY_num</a:t>
                      </a:r>
                      <a:r>
                        <a:rPr lang="en-US" altLang="zh-CN" sz="1400" i="1" baseline="0" dirty="0" smtClean="0">
                          <a:solidFill>
                            <a:srgbClr val="000000"/>
                          </a:solidFill>
                          <a:latin typeface="Candara"/>
                          <a:cs typeface="Candara"/>
                        </a:rPr>
                        <a:t>, </a:t>
                      </a:r>
                      <a:r>
                        <a:rPr lang="en-US" altLang="zh-CN" sz="1400" i="1" baseline="0" dirty="0" err="1" smtClean="0">
                          <a:solidFill>
                            <a:srgbClr val="000000"/>
                          </a:solidFill>
                          <a:latin typeface="Candara"/>
                          <a:cs typeface="Candara"/>
                        </a:rPr>
                        <a:t>iR_blockX_num</a:t>
                      </a:r>
                      <a:r>
                        <a:rPr lang="en-US" altLang="zh-CN" sz="1400" i="1" baseline="0" dirty="0" smtClean="0">
                          <a:solidFill>
                            <a:srgbClr val="000000"/>
                          </a:solidFill>
                          <a:latin typeface="Candara"/>
                          <a:cs typeface="Candara"/>
                        </a:rPr>
                        <a:t>, </a:t>
                      </a:r>
                      <a:r>
                        <a:rPr lang="en-US" altLang="zh-CN" sz="1400" i="1" baseline="0" dirty="0" err="1" smtClean="0">
                          <a:solidFill>
                            <a:srgbClr val="000000"/>
                          </a:solidFill>
                          <a:latin typeface="Candara"/>
                          <a:cs typeface="Candara"/>
                        </a:rPr>
                        <a:t>thNi</a:t>
                      </a:r>
                      <a:endParaRPr lang="zh-CN" altLang="en-US" sz="1400" i="1" dirty="0">
                        <a:solidFill>
                          <a:srgbClr val="000000"/>
                        </a:solidFill>
                        <a:latin typeface="Candara"/>
                        <a:cs typeface="Candara"/>
                      </a:endParaRPr>
                    </a:p>
                  </a:txBody>
                  <a:tcPr>
                    <a:lnL w="12700" cap="flat" cmpd="sng" algn="ctr">
                      <a:solidFill>
                        <a:srgbClr val="333399">
                          <a:lumMod val="40000"/>
                          <a:lumOff val="60000"/>
                        </a:srgbClr>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44235902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365975" y="4046464"/>
            <a:ext cx="8842608" cy="796377"/>
          </a:xfrm>
        </p:spPr>
        <p:txBody>
          <a:bodyPr/>
          <a:lstStyle/>
          <a:p>
            <a:r>
              <a:rPr kumimoji="1" lang="en-US" altLang="zh-CN" sz="2800" dirty="0" smtClean="0"/>
              <a:t>3. </a:t>
            </a:r>
            <a:r>
              <a:rPr kumimoji="1" lang="en-US" altLang="zh-CN" sz="2800" dirty="0" err="1" smtClean="0"/>
              <a:t>HetroCV</a:t>
            </a:r>
            <a:r>
              <a:rPr kumimoji="1" lang="en-US" altLang="zh-CN" sz="2800" dirty="0" smtClean="0"/>
              <a:t> auto-tuning framework and </a:t>
            </a:r>
            <a:r>
              <a:rPr kumimoji="1" lang="en-US" altLang="zh-CN" sz="2800" dirty="0"/>
              <a:t>r</a:t>
            </a:r>
            <a:r>
              <a:rPr kumimoji="1" lang="en-US" altLang="zh-CN" sz="2800" dirty="0" smtClean="0"/>
              <a:t>untime</a:t>
            </a:r>
            <a:endParaRPr kumimoji="1" lang="zh-CN" altLang="en-US" sz="2800" dirty="0"/>
          </a:p>
        </p:txBody>
      </p:sp>
      <p:sp>
        <p:nvSpPr>
          <p:cNvPr id="5" name="文本占位符 2"/>
          <p:cNvSpPr>
            <a:spLocks noGrp="1"/>
          </p:cNvSpPr>
          <p:nvPr>
            <p:ph type="body" idx="1"/>
          </p:nvPr>
        </p:nvSpPr>
        <p:spPr>
          <a:xfrm>
            <a:off x="1950036" y="4541506"/>
            <a:ext cx="6660139" cy="1119199"/>
          </a:xfrm>
        </p:spPr>
        <p:txBody>
          <a:bodyPr/>
          <a:lstStyle/>
          <a:p>
            <a:pPr marL="457200" indent="-457200">
              <a:buFont typeface="Arial"/>
              <a:buChar char="•"/>
            </a:pPr>
            <a:r>
              <a:rPr kumimoji="1" lang="en-US" altLang="zh-CN" dirty="0" smtClean="0">
                <a:solidFill>
                  <a:schemeClr val="tx1"/>
                </a:solidFill>
              </a:rPr>
              <a:t>Overview  </a:t>
            </a:r>
          </a:p>
          <a:p>
            <a:pPr marL="457200" indent="-457200">
              <a:buFont typeface="Arial"/>
              <a:buChar char="•"/>
            </a:pPr>
            <a:r>
              <a:rPr kumimoji="1" lang="en-US" altLang="zh-CN" dirty="0" err="1" smtClean="0"/>
              <a:t>HetroCV</a:t>
            </a:r>
            <a:r>
              <a:rPr kumimoji="1" lang="en-US" altLang="zh-CN" dirty="0" smtClean="0"/>
              <a:t> Auto-tuner</a:t>
            </a:r>
            <a:endParaRPr kumimoji="1" lang="en-US" altLang="zh-CN" dirty="0" smtClean="0">
              <a:solidFill>
                <a:schemeClr val="tx1"/>
              </a:solidFill>
            </a:endParaRPr>
          </a:p>
          <a:p>
            <a:pPr marL="457200" indent="-457200">
              <a:buFont typeface="Arial"/>
              <a:buChar char="•"/>
            </a:pPr>
            <a:r>
              <a:rPr kumimoji="1" lang="en-US" altLang="zh-CN" dirty="0" err="1" smtClean="0"/>
              <a:t>HetroCV</a:t>
            </a:r>
            <a:r>
              <a:rPr kumimoji="1" lang="en-US" altLang="zh-CN" dirty="0" smtClean="0"/>
              <a:t> Runtime </a:t>
            </a:r>
          </a:p>
        </p:txBody>
      </p:sp>
    </p:spTree>
    <p:extLst>
      <p:ext uri="{BB962C8B-B14F-4D97-AF65-F5344CB8AC3E}">
        <p14:creationId xmlns:p14="http://schemas.microsoft.com/office/powerpoint/2010/main" val="134433759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2466" y="558289"/>
            <a:ext cx="8229600" cy="808038"/>
          </a:xfrm>
        </p:spPr>
        <p:txBody>
          <a:bodyPr/>
          <a:lstStyle/>
          <a:p>
            <a:r>
              <a:rPr kumimoji="1" lang="en-US" altLang="zh-CN" dirty="0" err="1" smtClean="0"/>
              <a:t>HetroCV</a:t>
            </a:r>
            <a:r>
              <a:rPr kumimoji="1" lang="en-US" altLang="zh-CN" dirty="0" smtClean="0"/>
              <a:t> Overview </a:t>
            </a:r>
            <a:endParaRPr kumimoji="1" lang="zh-CN" altLang="en-US" dirty="0"/>
          </a:p>
        </p:txBody>
      </p:sp>
      <p:sp>
        <p:nvSpPr>
          <p:cNvPr id="3" name="内容占位符 2"/>
          <p:cNvSpPr>
            <a:spLocks noGrp="1"/>
          </p:cNvSpPr>
          <p:nvPr>
            <p:ph idx="1"/>
          </p:nvPr>
        </p:nvSpPr>
        <p:spPr>
          <a:xfrm>
            <a:off x="0" y="1524000"/>
            <a:ext cx="4778774" cy="5010214"/>
          </a:xfrm>
        </p:spPr>
        <p:txBody>
          <a:bodyPr/>
          <a:lstStyle/>
          <a:p>
            <a:r>
              <a:rPr kumimoji="1" lang="en-US" altLang="zh-CN" dirty="0" err="1" smtClean="0">
                <a:solidFill>
                  <a:srgbClr val="000000"/>
                </a:solidFill>
              </a:rPr>
              <a:t>HetroCV</a:t>
            </a:r>
            <a:r>
              <a:rPr kumimoji="1" lang="en-US" altLang="zh-CN" dirty="0" smtClean="0">
                <a:solidFill>
                  <a:srgbClr val="000000"/>
                </a:solidFill>
              </a:rPr>
              <a:t>: </a:t>
            </a:r>
            <a:endParaRPr lang="en-US" altLang="zh-CN" dirty="0" smtClean="0">
              <a:solidFill>
                <a:srgbClr val="000000"/>
              </a:solidFill>
            </a:endParaRPr>
          </a:p>
          <a:p>
            <a:pPr lvl="1"/>
            <a:r>
              <a:rPr lang="en-US" altLang="zh-CN" i="1" dirty="0" smtClean="0">
                <a:solidFill>
                  <a:srgbClr val="000000"/>
                </a:solidFill>
              </a:rPr>
              <a:t>Application interface</a:t>
            </a:r>
            <a:r>
              <a:rPr lang="en-US" altLang="zh-CN" dirty="0" smtClean="0">
                <a:solidFill>
                  <a:srgbClr val="000000"/>
                </a:solidFill>
              </a:rPr>
              <a:t>: </a:t>
            </a:r>
          </a:p>
          <a:p>
            <a:pPr lvl="2"/>
            <a:r>
              <a:rPr lang="en-US" altLang="zh-CN" dirty="0" smtClean="0">
                <a:solidFill>
                  <a:srgbClr val="000000"/>
                </a:solidFill>
              </a:rPr>
              <a:t>gather function </a:t>
            </a:r>
            <a:r>
              <a:rPr lang="en-US" altLang="zh-CN" dirty="0">
                <a:solidFill>
                  <a:srgbClr val="000000"/>
                </a:solidFill>
              </a:rPr>
              <a:t>variants and meta-information for computation units </a:t>
            </a:r>
            <a:endParaRPr lang="en-US" altLang="zh-CN" dirty="0" smtClean="0">
              <a:solidFill>
                <a:srgbClr val="000000"/>
              </a:solidFill>
            </a:endParaRPr>
          </a:p>
          <a:p>
            <a:pPr lvl="2"/>
            <a:r>
              <a:rPr lang="en-US" altLang="zh-CN" dirty="0" smtClean="0">
                <a:solidFill>
                  <a:srgbClr val="000000"/>
                </a:solidFill>
              </a:rPr>
              <a:t>Generated PU for </a:t>
            </a:r>
            <a:r>
              <a:rPr lang="en-US" altLang="zh-CN" dirty="0">
                <a:solidFill>
                  <a:srgbClr val="000000"/>
                </a:solidFill>
              </a:rPr>
              <a:t>each computation unit </a:t>
            </a:r>
            <a:r>
              <a:rPr lang="en-US" altLang="zh-CN" dirty="0" smtClean="0">
                <a:solidFill>
                  <a:srgbClr val="000000"/>
                </a:solidFill>
              </a:rPr>
              <a:t>into </a:t>
            </a:r>
            <a:r>
              <a:rPr lang="en-US" altLang="zh-CN" dirty="0">
                <a:solidFill>
                  <a:srgbClr val="000000"/>
                </a:solidFill>
              </a:rPr>
              <a:t>a pattern queue. </a:t>
            </a:r>
            <a:endParaRPr lang="en-US" altLang="zh-CN" sz="200" dirty="0">
              <a:solidFill>
                <a:srgbClr val="000000"/>
              </a:solidFill>
            </a:endParaRPr>
          </a:p>
          <a:p>
            <a:pPr lvl="1"/>
            <a:r>
              <a:rPr lang="en-US" altLang="zh-CN" i="1" dirty="0" err="1" smtClean="0">
                <a:solidFill>
                  <a:srgbClr val="000000"/>
                </a:solidFill>
              </a:rPr>
              <a:t>HetroCV</a:t>
            </a:r>
            <a:r>
              <a:rPr lang="en-US" altLang="zh-CN" i="1" dirty="0" smtClean="0">
                <a:solidFill>
                  <a:srgbClr val="000000"/>
                </a:solidFill>
              </a:rPr>
              <a:t> auto-tuner: </a:t>
            </a:r>
            <a:endParaRPr lang="en-US" altLang="zh-CN" dirty="0" smtClean="0">
              <a:solidFill>
                <a:srgbClr val="000000"/>
              </a:solidFill>
            </a:endParaRPr>
          </a:p>
          <a:p>
            <a:pPr lvl="2"/>
            <a:r>
              <a:rPr lang="en-US" altLang="zh-CN" dirty="0">
                <a:solidFill>
                  <a:srgbClr val="000000"/>
                </a:solidFill>
              </a:rPr>
              <a:t>Performance prediction models  built from trial run of training sets.  </a:t>
            </a:r>
          </a:p>
          <a:p>
            <a:pPr lvl="2"/>
            <a:r>
              <a:rPr lang="en-US" altLang="zh-CN" dirty="0" err="1">
                <a:solidFill>
                  <a:srgbClr val="000000"/>
                </a:solidFill>
              </a:rPr>
              <a:t>HetroCV</a:t>
            </a:r>
            <a:r>
              <a:rPr lang="en-US" altLang="zh-CN" dirty="0">
                <a:solidFill>
                  <a:srgbClr val="000000"/>
                </a:solidFill>
              </a:rPr>
              <a:t> consult the corresponding model to select the tuning parameters. </a:t>
            </a:r>
            <a:endParaRPr kumimoji="1" lang="en-US" altLang="zh-CN" dirty="0">
              <a:solidFill>
                <a:srgbClr val="000000"/>
              </a:solidFill>
            </a:endParaRPr>
          </a:p>
          <a:p>
            <a:pPr lvl="1"/>
            <a:r>
              <a:rPr lang="en-US" altLang="zh-CN" i="1" dirty="0" err="1" smtClean="0">
                <a:solidFill>
                  <a:srgbClr val="000000"/>
                </a:solidFill>
              </a:rPr>
              <a:t>HetroCV</a:t>
            </a:r>
            <a:r>
              <a:rPr lang="en-US" altLang="zh-CN" i="1" dirty="0" smtClean="0">
                <a:solidFill>
                  <a:srgbClr val="000000"/>
                </a:solidFill>
              </a:rPr>
              <a:t> runtime: </a:t>
            </a:r>
            <a:endParaRPr lang="en-US" altLang="zh-CN" dirty="0" smtClean="0">
              <a:solidFill>
                <a:srgbClr val="000000"/>
              </a:solidFill>
            </a:endParaRPr>
          </a:p>
          <a:p>
            <a:pPr lvl="2"/>
            <a:r>
              <a:rPr lang="en-US" altLang="zh-CN" dirty="0" smtClean="0">
                <a:solidFill>
                  <a:srgbClr val="000000"/>
                </a:solidFill>
              </a:rPr>
              <a:t>performance </a:t>
            </a:r>
            <a:r>
              <a:rPr lang="en-US" altLang="zh-CN" dirty="0">
                <a:solidFill>
                  <a:srgbClr val="000000"/>
                </a:solidFill>
              </a:rPr>
              <a:t>models for processor / co-processor built to predict the prospective time performance </a:t>
            </a:r>
          </a:p>
          <a:p>
            <a:pPr lvl="2"/>
            <a:r>
              <a:rPr lang="en-US" altLang="zh-CN" dirty="0">
                <a:solidFill>
                  <a:srgbClr val="000000"/>
                </a:solidFill>
              </a:rPr>
              <a:t>section mapped to processor/co-</a:t>
            </a:r>
            <a:r>
              <a:rPr lang="en-US" altLang="zh-CN" dirty="0" smtClean="0">
                <a:solidFill>
                  <a:srgbClr val="000000"/>
                </a:solidFill>
              </a:rPr>
              <a:t>processor</a:t>
            </a:r>
            <a:endParaRPr kumimoji="1" lang="en-US" altLang="zh-CN" dirty="0">
              <a:solidFill>
                <a:srgbClr val="000000"/>
              </a:solidFill>
            </a:endParaRPr>
          </a:p>
          <a:p>
            <a:pPr marL="914400" lvl="2" indent="0">
              <a:buNone/>
            </a:pPr>
            <a:endParaRPr lang="en-US" altLang="zh-CN" dirty="0" smtClean="0">
              <a:solidFill>
                <a:srgbClr val="000000"/>
              </a:solidFill>
            </a:endParaRPr>
          </a:p>
          <a:p>
            <a:pPr lvl="2"/>
            <a:endParaRPr lang="en-US" altLang="zh-CN" dirty="0" smtClean="0">
              <a:solidFill>
                <a:srgbClr val="000000"/>
              </a:solidFill>
            </a:endParaRPr>
          </a:p>
          <a:p>
            <a:pPr lvl="2"/>
            <a:endParaRPr lang="en-US" altLang="zh-CN" dirty="0">
              <a:solidFill>
                <a:srgbClr val="000000"/>
              </a:solidFill>
            </a:endParaRPr>
          </a:p>
          <a:p>
            <a:pPr lvl="1"/>
            <a:endParaRPr kumimoji="1" lang="en-US" altLang="zh-CN" dirty="0" smtClean="0">
              <a:solidFill>
                <a:srgbClr val="000000"/>
              </a:solidFill>
            </a:endParaRPr>
          </a:p>
          <a:p>
            <a:pPr marL="0" indent="0">
              <a:buNone/>
            </a:pPr>
            <a:endParaRPr kumimoji="1" lang="en-US" altLang="zh-CN" dirty="0" smtClean="0">
              <a:solidFill>
                <a:srgbClr val="000000"/>
              </a:solidFill>
            </a:endParaRPr>
          </a:p>
          <a:p>
            <a:endParaRPr kumimoji="1" lang="en-US" altLang="zh-CN" dirty="0">
              <a:solidFill>
                <a:srgbClr val="000000"/>
              </a:solidFill>
            </a:endParaRPr>
          </a:p>
          <a:p>
            <a:endParaRPr kumimoji="1" lang="en-US" altLang="zh-CN" dirty="0" smtClean="0">
              <a:solidFill>
                <a:srgbClr val="000000"/>
              </a:solidFill>
            </a:endParaRPr>
          </a:p>
          <a:p>
            <a:endParaRPr kumimoji="1" lang="en-US" altLang="zh-CN" dirty="0">
              <a:solidFill>
                <a:srgbClr val="000000"/>
              </a:solidFill>
            </a:endParaRPr>
          </a:p>
          <a:p>
            <a:endParaRPr kumimoji="1" lang="en-US" altLang="zh-CN" dirty="0" smtClean="0">
              <a:solidFill>
                <a:srgbClr val="000000"/>
              </a:solidFill>
            </a:endParaRPr>
          </a:p>
          <a:p>
            <a:pPr marL="0" indent="0">
              <a:buNone/>
            </a:pPr>
            <a:endParaRPr kumimoji="1" lang="en-US" altLang="zh-CN" sz="1200" dirty="0" smtClean="0">
              <a:solidFill>
                <a:srgbClr val="000000"/>
              </a:solidFill>
            </a:endParaRPr>
          </a:p>
          <a:p>
            <a:pPr marL="0" indent="0">
              <a:buNone/>
            </a:pPr>
            <a:endParaRPr kumimoji="1" lang="en-US" altLang="zh-CN" sz="1200" dirty="0">
              <a:solidFill>
                <a:srgbClr val="000000"/>
              </a:solidFill>
            </a:endParaRPr>
          </a:p>
        </p:txBody>
      </p:sp>
      <p:grpSp>
        <p:nvGrpSpPr>
          <p:cNvPr id="4" name="组 3"/>
          <p:cNvGrpSpPr/>
          <p:nvPr/>
        </p:nvGrpSpPr>
        <p:grpSpPr>
          <a:xfrm>
            <a:off x="109744" y="862394"/>
            <a:ext cx="8857882" cy="548797"/>
            <a:chOff x="109744" y="862394"/>
            <a:chExt cx="8857882" cy="548797"/>
          </a:xfrm>
        </p:grpSpPr>
        <p:cxnSp>
          <p:nvCxnSpPr>
            <p:cNvPr id="5" name="直线连接符 4"/>
            <p:cNvCxnSpPr/>
            <p:nvPr/>
          </p:nvCxnSpPr>
          <p:spPr>
            <a:xfrm>
              <a:off x="109744" y="1270073"/>
              <a:ext cx="8857882" cy="0"/>
            </a:xfrm>
            <a:prstGeom prst="line">
              <a:avLst/>
            </a:prstGeom>
            <a:ln>
              <a:solidFill>
                <a:schemeClr val="accent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6" name="直线连接符 5"/>
            <p:cNvCxnSpPr/>
            <p:nvPr/>
          </p:nvCxnSpPr>
          <p:spPr>
            <a:xfrm>
              <a:off x="360586" y="862394"/>
              <a:ext cx="0" cy="548797"/>
            </a:xfrm>
            <a:prstGeom prst="line">
              <a:avLst/>
            </a:prstGeom>
            <a:ln>
              <a:solidFill>
                <a:srgbClr val="A3A3E0"/>
              </a:solidFill>
            </a:ln>
          </p:spPr>
          <p:style>
            <a:lnRef idx="2">
              <a:schemeClr val="accent1"/>
            </a:lnRef>
            <a:fillRef idx="0">
              <a:schemeClr val="accent1"/>
            </a:fillRef>
            <a:effectRef idx="1">
              <a:schemeClr val="accent1"/>
            </a:effectRef>
            <a:fontRef idx="minor">
              <a:schemeClr val="tx1"/>
            </a:fontRef>
          </p:style>
        </p:cxnSp>
      </p:grpSp>
      <p:pic>
        <p:nvPicPr>
          <p:cNvPr id="7" name="图片 6" descr="HetroCV_overview_fontSize3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883" y="2271053"/>
            <a:ext cx="4142286" cy="2936550"/>
          </a:xfrm>
          <a:prstGeom prst="rect">
            <a:avLst/>
          </a:prstGeom>
        </p:spPr>
      </p:pic>
      <p:sp>
        <p:nvSpPr>
          <p:cNvPr id="8" name="文本框 7"/>
          <p:cNvSpPr txBox="1"/>
          <p:nvPr/>
        </p:nvSpPr>
        <p:spPr>
          <a:xfrm>
            <a:off x="4890262" y="5311589"/>
            <a:ext cx="4295467" cy="276999"/>
          </a:xfrm>
          <a:prstGeom prst="rect">
            <a:avLst/>
          </a:prstGeom>
          <a:noFill/>
        </p:spPr>
        <p:txBody>
          <a:bodyPr wrap="none" rtlCol="0">
            <a:spAutoFit/>
          </a:bodyPr>
          <a:lstStyle/>
          <a:p>
            <a:r>
              <a:rPr kumimoji="1" lang="en-US" altLang="zh-CN" sz="1200" dirty="0" smtClean="0">
                <a:solidFill>
                  <a:srgbClr val="000000"/>
                </a:solidFill>
                <a:latin typeface="Candara"/>
                <a:cs typeface="Candara"/>
              </a:rPr>
              <a:t>Fig-3 Overview of </a:t>
            </a:r>
            <a:r>
              <a:rPr kumimoji="1" lang="en-US" altLang="zh-CN" sz="1200" dirty="0" err="1" smtClean="0">
                <a:solidFill>
                  <a:srgbClr val="000000"/>
                </a:solidFill>
                <a:latin typeface="Candara"/>
                <a:cs typeface="Candara"/>
              </a:rPr>
              <a:t>HetroCV</a:t>
            </a:r>
            <a:r>
              <a:rPr kumimoji="1" lang="en-US" altLang="zh-CN" sz="1200" dirty="0" smtClean="0">
                <a:solidFill>
                  <a:srgbClr val="000000"/>
                </a:solidFill>
                <a:latin typeface="Candara"/>
                <a:cs typeface="Candara"/>
              </a:rPr>
              <a:t> auto-tuning  framework and runtime </a:t>
            </a:r>
            <a:endParaRPr kumimoji="1" lang="zh-CN" altLang="en-US" sz="1200" dirty="0">
              <a:solidFill>
                <a:srgbClr val="000000"/>
              </a:solidFill>
              <a:latin typeface="Candara"/>
              <a:cs typeface="Candara"/>
            </a:endParaRPr>
          </a:p>
        </p:txBody>
      </p:sp>
    </p:spTree>
    <p:extLst>
      <p:ext uri="{BB962C8B-B14F-4D97-AF65-F5344CB8AC3E}">
        <p14:creationId xmlns:p14="http://schemas.microsoft.com/office/powerpoint/2010/main" val="228970566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2466" y="558289"/>
            <a:ext cx="8229600" cy="808038"/>
          </a:xfrm>
        </p:spPr>
        <p:txBody>
          <a:bodyPr/>
          <a:lstStyle/>
          <a:p>
            <a:r>
              <a:rPr kumimoji="1" lang="en-US" altLang="zh-CN" dirty="0" smtClean="0"/>
              <a:t>Application Interface </a:t>
            </a:r>
            <a:endParaRPr kumimoji="1" lang="zh-CN" altLang="en-US" dirty="0"/>
          </a:p>
        </p:txBody>
      </p:sp>
      <p:sp>
        <p:nvSpPr>
          <p:cNvPr id="3" name="内容占位符 2"/>
          <p:cNvSpPr>
            <a:spLocks noGrp="1"/>
          </p:cNvSpPr>
          <p:nvPr>
            <p:ph idx="1"/>
          </p:nvPr>
        </p:nvSpPr>
        <p:spPr/>
        <p:txBody>
          <a:bodyPr/>
          <a:lstStyle/>
          <a:p>
            <a:r>
              <a:rPr kumimoji="1" lang="en-US" altLang="zh-CN" dirty="0">
                <a:solidFill>
                  <a:schemeClr val="tx1"/>
                </a:solidFill>
              </a:rPr>
              <a:t>F</a:t>
            </a:r>
            <a:r>
              <a:rPr kumimoji="1" lang="en-US" altLang="zh-CN" dirty="0" smtClean="0">
                <a:solidFill>
                  <a:schemeClr val="tx1"/>
                </a:solidFill>
              </a:rPr>
              <a:t>unction variations and meta-information</a:t>
            </a:r>
            <a:r>
              <a:rPr lang="en-US" altLang="zh-CN" dirty="0" smtClean="0">
                <a:solidFill>
                  <a:schemeClr val="tx1"/>
                </a:solidFill>
              </a:rPr>
              <a:t>: </a:t>
            </a:r>
          </a:p>
          <a:p>
            <a:pPr lvl="1"/>
            <a:r>
              <a:rPr lang="en-US" altLang="zh-CN" dirty="0">
                <a:solidFill>
                  <a:schemeClr val="tx1"/>
                </a:solidFill>
              </a:rPr>
              <a:t>In </a:t>
            </a:r>
            <a:r>
              <a:rPr lang="en-US" altLang="zh-CN" dirty="0" err="1" smtClean="0">
                <a:solidFill>
                  <a:schemeClr val="tx1"/>
                </a:solidFill>
              </a:rPr>
              <a:t>HetroCV</a:t>
            </a:r>
            <a:r>
              <a:rPr lang="en-US" altLang="zh-CN" dirty="0">
                <a:solidFill>
                  <a:schemeClr val="tx1"/>
                </a:solidFill>
              </a:rPr>
              <a:t>, function variants were presented to the auto-tuning framework through application interface. </a:t>
            </a:r>
          </a:p>
          <a:p>
            <a:pPr lvl="1"/>
            <a:r>
              <a:rPr lang="en-US" altLang="zh-CN" dirty="0">
                <a:solidFill>
                  <a:schemeClr val="tx1"/>
                </a:solidFill>
              </a:rPr>
              <a:t>In addition to function variants, meta-information was passed through the application interface. </a:t>
            </a:r>
          </a:p>
          <a:p>
            <a:pPr marL="914400" lvl="2" indent="0">
              <a:buNone/>
            </a:pPr>
            <a:endParaRPr lang="en-US" altLang="zh-CN" dirty="0" smtClean="0">
              <a:solidFill>
                <a:schemeClr val="tx1"/>
              </a:solidFill>
            </a:endParaRPr>
          </a:p>
          <a:p>
            <a:r>
              <a:rPr lang="en-US" altLang="zh-CN" dirty="0" smtClean="0">
                <a:solidFill>
                  <a:schemeClr val="tx1"/>
                </a:solidFill>
              </a:rPr>
              <a:t>Data-dependency analysis:  </a:t>
            </a:r>
          </a:p>
          <a:p>
            <a:pPr lvl="1"/>
            <a:r>
              <a:rPr lang="en-US" altLang="zh-CN" dirty="0" smtClean="0">
                <a:solidFill>
                  <a:schemeClr val="tx1"/>
                </a:solidFill>
              </a:rPr>
              <a:t>In </a:t>
            </a:r>
            <a:r>
              <a:rPr lang="en-US" altLang="zh-CN" dirty="0" err="1">
                <a:solidFill>
                  <a:schemeClr val="tx1"/>
                </a:solidFill>
              </a:rPr>
              <a:t>HetroCV</a:t>
            </a:r>
            <a:r>
              <a:rPr lang="en-US" altLang="zh-CN" dirty="0">
                <a:solidFill>
                  <a:schemeClr val="tx1"/>
                </a:solidFill>
              </a:rPr>
              <a:t>, a data dependency graph was built for all the </a:t>
            </a:r>
            <a:r>
              <a:rPr lang="en-US" altLang="zh-CN" dirty="0" err="1">
                <a:solidFill>
                  <a:schemeClr val="tx1"/>
                </a:solidFill>
              </a:rPr>
              <a:t>patten</a:t>
            </a:r>
            <a:r>
              <a:rPr lang="en-US" altLang="zh-CN" dirty="0">
                <a:solidFill>
                  <a:schemeClr val="tx1"/>
                </a:solidFill>
              </a:rPr>
              <a:t> units in the pattern queue, and updated after a pattern unit was added or completed. </a:t>
            </a:r>
            <a:endParaRPr lang="en-US" altLang="zh-CN" dirty="0" smtClean="0">
              <a:solidFill>
                <a:schemeClr val="tx1"/>
              </a:solidFill>
            </a:endParaRPr>
          </a:p>
          <a:p>
            <a:pPr lvl="1"/>
            <a:r>
              <a:rPr lang="en-US" altLang="zh-CN" dirty="0" smtClean="0">
                <a:solidFill>
                  <a:schemeClr val="tx1"/>
                </a:solidFill>
              </a:rPr>
              <a:t>In </a:t>
            </a:r>
            <a:r>
              <a:rPr lang="en-US" altLang="zh-CN" dirty="0">
                <a:solidFill>
                  <a:schemeClr val="tx1"/>
                </a:solidFill>
              </a:rPr>
              <a:t>this way, all the </a:t>
            </a:r>
            <a:r>
              <a:rPr lang="en-US" altLang="zh-CN" dirty="0" smtClean="0">
                <a:solidFill>
                  <a:schemeClr val="tx1"/>
                </a:solidFill>
              </a:rPr>
              <a:t>“data </a:t>
            </a:r>
            <a:r>
              <a:rPr lang="en-US" altLang="zh-CN" dirty="0">
                <a:solidFill>
                  <a:schemeClr val="tx1"/>
                </a:solidFill>
              </a:rPr>
              <a:t>ready” pattern units will be tuned and launched in parallel. </a:t>
            </a:r>
          </a:p>
          <a:p>
            <a:pPr lvl="2"/>
            <a:endParaRPr lang="en-US" altLang="zh-CN" dirty="0" smtClean="0">
              <a:solidFill>
                <a:schemeClr val="tx1"/>
              </a:solidFill>
            </a:endParaRPr>
          </a:p>
          <a:p>
            <a:pPr lvl="2"/>
            <a:endParaRPr lang="en-US" altLang="zh-CN" dirty="0">
              <a:solidFill>
                <a:schemeClr val="tx1"/>
              </a:solidFill>
            </a:endParaRPr>
          </a:p>
          <a:p>
            <a:pPr lvl="1"/>
            <a:endParaRPr kumimoji="1" lang="en-US" altLang="zh-CN" dirty="0" smtClean="0">
              <a:solidFill>
                <a:schemeClr val="tx1"/>
              </a:solidFill>
            </a:endParaRPr>
          </a:p>
          <a:p>
            <a:pPr marL="0" indent="0">
              <a:buNone/>
            </a:pPr>
            <a:endParaRPr kumimoji="1" lang="en-US" altLang="zh-CN" dirty="0" smtClean="0">
              <a:solidFill>
                <a:schemeClr val="tx1"/>
              </a:solidFill>
            </a:endParaRPr>
          </a:p>
          <a:p>
            <a:endParaRPr kumimoji="1" lang="en-US" altLang="zh-CN" dirty="0">
              <a:solidFill>
                <a:schemeClr val="tx1"/>
              </a:solidFill>
            </a:endParaRPr>
          </a:p>
          <a:p>
            <a:endParaRPr kumimoji="1" lang="en-US" altLang="zh-CN" dirty="0" smtClean="0">
              <a:solidFill>
                <a:schemeClr val="tx1"/>
              </a:solidFill>
            </a:endParaRPr>
          </a:p>
          <a:p>
            <a:endParaRPr kumimoji="1" lang="en-US" altLang="zh-CN" dirty="0">
              <a:solidFill>
                <a:schemeClr val="tx1"/>
              </a:solidFill>
            </a:endParaRPr>
          </a:p>
          <a:p>
            <a:endParaRPr kumimoji="1" lang="en-US" altLang="zh-CN" dirty="0" smtClean="0">
              <a:solidFill>
                <a:schemeClr val="tx1"/>
              </a:solidFill>
            </a:endParaRPr>
          </a:p>
          <a:p>
            <a:pPr marL="0" indent="0">
              <a:buNone/>
            </a:pPr>
            <a:endParaRPr kumimoji="1" lang="en-US" altLang="zh-CN" sz="1200" dirty="0" smtClean="0">
              <a:solidFill>
                <a:schemeClr val="tx1"/>
              </a:solidFill>
            </a:endParaRPr>
          </a:p>
          <a:p>
            <a:pPr marL="0" indent="0">
              <a:buNone/>
            </a:pPr>
            <a:endParaRPr kumimoji="1" lang="en-US" altLang="zh-CN" sz="1200" dirty="0">
              <a:solidFill>
                <a:schemeClr val="tx1"/>
              </a:solidFill>
            </a:endParaRPr>
          </a:p>
        </p:txBody>
      </p:sp>
      <p:grpSp>
        <p:nvGrpSpPr>
          <p:cNvPr id="4" name="组 3"/>
          <p:cNvGrpSpPr/>
          <p:nvPr/>
        </p:nvGrpSpPr>
        <p:grpSpPr>
          <a:xfrm>
            <a:off x="109744" y="862394"/>
            <a:ext cx="8857882" cy="548797"/>
            <a:chOff x="109744" y="862394"/>
            <a:chExt cx="8857882" cy="548797"/>
          </a:xfrm>
        </p:grpSpPr>
        <p:cxnSp>
          <p:nvCxnSpPr>
            <p:cNvPr id="5" name="直线连接符 4"/>
            <p:cNvCxnSpPr/>
            <p:nvPr/>
          </p:nvCxnSpPr>
          <p:spPr>
            <a:xfrm>
              <a:off x="109744" y="1270073"/>
              <a:ext cx="8857882" cy="0"/>
            </a:xfrm>
            <a:prstGeom prst="line">
              <a:avLst/>
            </a:prstGeom>
            <a:ln>
              <a:solidFill>
                <a:schemeClr val="accent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6" name="直线连接符 5"/>
            <p:cNvCxnSpPr/>
            <p:nvPr/>
          </p:nvCxnSpPr>
          <p:spPr>
            <a:xfrm>
              <a:off x="360586" y="862394"/>
              <a:ext cx="0" cy="548797"/>
            </a:xfrm>
            <a:prstGeom prst="line">
              <a:avLst/>
            </a:prstGeom>
            <a:ln>
              <a:solidFill>
                <a:srgbClr val="A3A3E0"/>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97578196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2466" y="558289"/>
            <a:ext cx="8229600" cy="808038"/>
          </a:xfrm>
        </p:spPr>
        <p:txBody>
          <a:bodyPr/>
          <a:lstStyle/>
          <a:p>
            <a:r>
              <a:rPr kumimoji="1" lang="en-US" altLang="zh-CN" dirty="0" err="1" smtClean="0"/>
              <a:t>HetroCV</a:t>
            </a:r>
            <a:r>
              <a:rPr kumimoji="1" lang="en-US" altLang="zh-CN" dirty="0" smtClean="0"/>
              <a:t> Auto-tuner  </a:t>
            </a:r>
            <a:endParaRPr kumimoji="1" lang="zh-CN" altLang="en-US" dirty="0"/>
          </a:p>
        </p:txBody>
      </p:sp>
      <p:sp>
        <p:nvSpPr>
          <p:cNvPr id="3" name="内容占位符 2"/>
          <p:cNvSpPr>
            <a:spLocks noGrp="1"/>
          </p:cNvSpPr>
          <p:nvPr>
            <p:ph idx="1"/>
          </p:nvPr>
        </p:nvSpPr>
        <p:spPr/>
        <p:txBody>
          <a:bodyPr/>
          <a:lstStyle/>
          <a:p>
            <a:r>
              <a:rPr kumimoji="1" lang="en-US" altLang="zh-CN" dirty="0" smtClean="0">
                <a:solidFill>
                  <a:schemeClr val="tx1"/>
                </a:solidFill>
              </a:rPr>
              <a:t>Learning based auto-tuning</a:t>
            </a:r>
            <a:r>
              <a:rPr lang="en-US" altLang="zh-CN" dirty="0" smtClean="0">
                <a:solidFill>
                  <a:schemeClr val="tx1"/>
                </a:solidFill>
              </a:rPr>
              <a:t>: </a:t>
            </a:r>
          </a:p>
          <a:p>
            <a:pPr lvl="1"/>
            <a:r>
              <a:rPr lang="en-US" altLang="zh-CN" sz="1600" dirty="0">
                <a:solidFill>
                  <a:schemeClr val="tx1"/>
                </a:solidFill>
              </a:rPr>
              <a:t>We built </a:t>
            </a:r>
            <a:r>
              <a:rPr lang="en-US" altLang="zh-CN" sz="1600" dirty="0">
                <a:solidFill>
                  <a:srgbClr val="0000FF"/>
                </a:solidFill>
              </a:rPr>
              <a:t>3 classifiers </a:t>
            </a:r>
            <a:r>
              <a:rPr lang="en-US" altLang="zh-CN" sz="1600" dirty="0">
                <a:solidFill>
                  <a:schemeClr val="tx1"/>
                </a:solidFill>
              </a:rPr>
              <a:t>for the 3 types of computation units using support-vector </a:t>
            </a:r>
            <a:r>
              <a:rPr lang="en-US" altLang="zh-CN" sz="1600" dirty="0" smtClean="0">
                <a:solidFill>
                  <a:schemeClr val="tx1"/>
                </a:solidFill>
              </a:rPr>
              <a:t>machine (SVM). </a:t>
            </a:r>
          </a:p>
          <a:p>
            <a:pPr lvl="1"/>
            <a:r>
              <a:rPr lang="en-US" altLang="zh-CN" sz="1600" dirty="0" smtClean="0">
                <a:solidFill>
                  <a:schemeClr val="tx1"/>
                </a:solidFill>
              </a:rPr>
              <a:t>Before </a:t>
            </a:r>
            <a:r>
              <a:rPr lang="en-US" altLang="zh-CN" sz="1600" dirty="0">
                <a:solidFill>
                  <a:schemeClr val="tx1"/>
                </a:solidFill>
              </a:rPr>
              <a:t>the application was launched, </a:t>
            </a:r>
            <a:r>
              <a:rPr lang="en-US" altLang="zh-CN" sz="1600" dirty="0">
                <a:solidFill>
                  <a:srgbClr val="0000FF"/>
                </a:solidFill>
              </a:rPr>
              <a:t>exhaustive-searching based tuning</a:t>
            </a:r>
            <a:r>
              <a:rPr lang="en-US" altLang="zh-CN" sz="1600" dirty="0">
                <a:solidFill>
                  <a:schemeClr val="tx1"/>
                </a:solidFill>
              </a:rPr>
              <a:t> was first performed on a set of training applications for each pattern. </a:t>
            </a:r>
            <a:endParaRPr lang="en-US" altLang="zh-CN" sz="1600" dirty="0" smtClean="0">
              <a:solidFill>
                <a:schemeClr val="tx1"/>
              </a:solidFill>
            </a:endParaRPr>
          </a:p>
          <a:p>
            <a:pPr lvl="1"/>
            <a:r>
              <a:rPr lang="en-US" altLang="zh-CN" sz="1600" dirty="0" smtClean="0">
                <a:solidFill>
                  <a:schemeClr val="tx1"/>
                </a:solidFill>
              </a:rPr>
              <a:t>The </a:t>
            </a:r>
            <a:r>
              <a:rPr lang="en-US" altLang="zh-CN" sz="1600" dirty="0">
                <a:solidFill>
                  <a:schemeClr val="tx1"/>
                </a:solidFill>
              </a:rPr>
              <a:t>classifiers were trained using the</a:t>
            </a:r>
            <a:r>
              <a:rPr lang="en-US" altLang="zh-CN" sz="1600" dirty="0">
                <a:solidFill>
                  <a:srgbClr val="0000FF"/>
                </a:solidFill>
              </a:rPr>
              <a:t> computation unit statistics</a:t>
            </a:r>
            <a:r>
              <a:rPr lang="en-US" altLang="zh-CN" sz="1600" dirty="0">
                <a:solidFill>
                  <a:schemeClr val="tx1"/>
                </a:solidFill>
              </a:rPr>
              <a:t> and the </a:t>
            </a:r>
            <a:r>
              <a:rPr lang="en-US" altLang="zh-CN" sz="1600" dirty="0">
                <a:solidFill>
                  <a:srgbClr val="0000FF"/>
                </a:solidFill>
              </a:rPr>
              <a:t>optimal parameters</a:t>
            </a:r>
            <a:r>
              <a:rPr lang="en-US" altLang="zh-CN" sz="1600" dirty="0">
                <a:solidFill>
                  <a:schemeClr val="tx1"/>
                </a:solidFill>
              </a:rPr>
              <a:t> from these sets. </a:t>
            </a:r>
            <a:endParaRPr lang="en-US" altLang="zh-CN" sz="1600" dirty="0" smtClean="0">
              <a:solidFill>
                <a:schemeClr val="tx1"/>
              </a:solidFill>
            </a:endParaRPr>
          </a:p>
          <a:p>
            <a:pPr lvl="1"/>
            <a:r>
              <a:rPr lang="en-US" altLang="zh-CN" sz="1600" dirty="0" smtClean="0">
                <a:solidFill>
                  <a:schemeClr val="tx1"/>
                </a:solidFill>
              </a:rPr>
              <a:t>Later </a:t>
            </a:r>
            <a:r>
              <a:rPr lang="en-US" altLang="zh-CN" sz="1600" dirty="0">
                <a:solidFill>
                  <a:schemeClr val="tx1"/>
                </a:solidFill>
              </a:rPr>
              <a:t>when a new pattern unit from the application arrives at the auto-tuner, the </a:t>
            </a:r>
            <a:r>
              <a:rPr lang="en-US" altLang="zh-CN" sz="1600" dirty="0">
                <a:solidFill>
                  <a:srgbClr val="0000FF"/>
                </a:solidFill>
              </a:rPr>
              <a:t>tuning classifier</a:t>
            </a:r>
            <a:r>
              <a:rPr lang="en-US" altLang="zh-CN" sz="1600" dirty="0">
                <a:solidFill>
                  <a:schemeClr val="tx1"/>
                </a:solidFill>
              </a:rPr>
              <a:t> of this pattern type would </a:t>
            </a:r>
            <a:r>
              <a:rPr lang="en-US" altLang="zh-CN" sz="1600" dirty="0">
                <a:solidFill>
                  <a:srgbClr val="0000FF"/>
                </a:solidFill>
              </a:rPr>
              <a:t>predict optimal tuning parameters</a:t>
            </a:r>
            <a:r>
              <a:rPr lang="en-US" altLang="zh-CN" sz="1600" dirty="0">
                <a:solidFill>
                  <a:schemeClr val="tx1"/>
                </a:solidFill>
              </a:rPr>
              <a:t> based on the </a:t>
            </a:r>
            <a:r>
              <a:rPr lang="en-US" altLang="zh-CN" sz="1600" dirty="0">
                <a:solidFill>
                  <a:srgbClr val="0000FF"/>
                </a:solidFill>
              </a:rPr>
              <a:t>computation unit statistic feature</a:t>
            </a:r>
            <a:r>
              <a:rPr lang="en-US" altLang="zh-CN" sz="1600" dirty="0">
                <a:solidFill>
                  <a:schemeClr val="tx1"/>
                </a:solidFill>
              </a:rPr>
              <a:t> of the unit. </a:t>
            </a:r>
          </a:p>
          <a:p>
            <a:pPr lvl="2"/>
            <a:endParaRPr lang="en-US" altLang="zh-CN" dirty="0" smtClean="0">
              <a:solidFill>
                <a:schemeClr val="tx1"/>
              </a:solidFill>
            </a:endParaRPr>
          </a:p>
          <a:p>
            <a:pPr lvl="2"/>
            <a:endParaRPr lang="en-US" altLang="zh-CN" dirty="0">
              <a:solidFill>
                <a:schemeClr val="tx1"/>
              </a:solidFill>
            </a:endParaRPr>
          </a:p>
          <a:p>
            <a:pPr lvl="1"/>
            <a:endParaRPr kumimoji="1" lang="en-US" altLang="zh-CN" dirty="0" smtClean="0">
              <a:solidFill>
                <a:schemeClr val="tx1"/>
              </a:solidFill>
            </a:endParaRPr>
          </a:p>
          <a:p>
            <a:pPr marL="0" indent="0">
              <a:buNone/>
            </a:pPr>
            <a:endParaRPr kumimoji="1" lang="en-US" altLang="zh-CN" dirty="0" smtClean="0">
              <a:solidFill>
                <a:schemeClr val="tx1"/>
              </a:solidFill>
            </a:endParaRPr>
          </a:p>
          <a:p>
            <a:endParaRPr kumimoji="1" lang="en-US" altLang="zh-CN" dirty="0">
              <a:solidFill>
                <a:schemeClr val="tx1"/>
              </a:solidFill>
            </a:endParaRPr>
          </a:p>
          <a:p>
            <a:endParaRPr kumimoji="1" lang="en-US" altLang="zh-CN" dirty="0" smtClean="0">
              <a:solidFill>
                <a:schemeClr val="tx1"/>
              </a:solidFill>
            </a:endParaRPr>
          </a:p>
          <a:p>
            <a:endParaRPr kumimoji="1" lang="en-US" altLang="zh-CN" dirty="0">
              <a:solidFill>
                <a:schemeClr val="tx1"/>
              </a:solidFill>
            </a:endParaRPr>
          </a:p>
          <a:p>
            <a:endParaRPr kumimoji="1" lang="en-US" altLang="zh-CN" dirty="0" smtClean="0">
              <a:solidFill>
                <a:schemeClr val="tx1"/>
              </a:solidFill>
            </a:endParaRPr>
          </a:p>
          <a:p>
            <a:pPr marL="0" indent="0">
              <a:buNone/>
            </a:pPr>
            <a:endParaRPr kumimoji="1" lang="en-US" altLang="zh-CN" sz="1200" dirty="0" smtClean="0">
              <a:solidFill>
                <a:schemeClr val="tx1"/>
              </a:solidFill>
            </a:endParaRPr>
          </a:p>
          <a:p>
            <a:pPr marL="0" indent="0">
              <a:buNone/>
            </a:pPr>
            <a:endParaRPr kumimoji="1" lang="en-US" altLang="zh-CN" sz="1200" dirty="0">
              <a:solidFill>
                <a:schemeClr val="tx1"/>
              </a:solidFill>
            </a:endParaRPr>
          </a:p>
        </p:txBody>
      </p:sp>
      <p:grpSp>
        <p:nvGrpSpPr>
          <p:cNvPr id="4" name="组 3"/>
          <p:cNvGrpSpPr/>
          <p:nvPr/>
        </p:nvGrpSpPr>
        <p:grpSpPr>
          <a:xfrm>
            <a:off x="109744" y="862394"/>
            <a:ext cx="8857882" cy="548797"/>
            <a:chOff x="109744" y="862394"/>
            <a:chExt cx="8857882" cy="548797"/>
          </a:xfrm>
        </p:grpSpPr>
        <p:cxnSp>
          <p:nvCxnSpPr>
            <p:cNvPr id="5" name="直线连接符 4"/>
            <p:cNvCxnSpPr/>
            <p:nvPr/>
          </p:nvCxnSpPr>
          <p:spPr>
            <a:xfrm>
              <a:off x="109744" y="1270073"/>
              <a:ext cx="8857882" cy="0"/>
            </a:xfrm>
            <a:prstGeom prst="line">
              <a:avLst/>
            </a:prstGeom>
            <a:ln>
              <a:solidFill>
                <a:schemeClr val="accent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6" name="直线连接符 5"/>
            <p:cNvCxnSpPr/>
            <p:nvPr/>
          </p:nvCxnSpPr>
          <p:spPr>
            <a:xfrm>
              <a:off x="360586" y="862394"/>
              <a:ext cx="0" cy="548797"/>
            </a:xfrm>
            <a:prstGeom prst="line">
              <a:avLst/>
            </a:prstGeom>
            <a:ln>
              <a:solidFill>
                <a:srgbClr val="A3A3E0"/>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12828768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2466" y="558289"/>
            <a:ext cx="8229600" cy="808038"/>
          </a:xfrm>
        </p:spPr>
        <p:txBody>
          <a:bodyPr/>
          <a:lstStyle/>
          <a:p>
            <a:r>
              <a:rPr kumimoji="1" lang="en-US" altLang="zh-CN" dirty="0" err="1" smtClean="0"/>
              <a:t>HetroCV</a:t>
            </a:r>
            <a:r>
              <a:rPr kumimoji="1" lang="en-US" altLang="zh-CN" dirty="0" smtClean="0"/>
              <a:t> Auto-tuner  </a:t>
            </a:r>
            <a:endParaRPr kumimoji="1" lang="zh-CN" altLang="en-US" dirty="0"/>
          </a:p>
        </p:txBody>
      </p:sp>
      <p:sp>
        <p:nvSpPr>
          <p:cNvPr id="3" name="内容占位符 2"/>
          <p:cNvSpPr>
            <a:spLocks noGrp="1"/>
          </p:cNvSpPr>
          <p:nvPr>
            <p:ph idx="1"/>
          </p:nvPr>
        </p:nvSpPr>
        <p:spPr/>
        <p:txBody>
          <a:bodyPr/>
          <a:lstStyle/>
          <a:p>
            <a:r>
              <a:rPr kumimoji="1" lang="en-US" altLang="zh-CN" dirty="0" smtClean="0">
                <a:solidFill>
                  <a:srgbClr val="000000"/>
                </a:solidFill>
              </a:rPr>
              <a:t>Computation-unit Statistics</a:t>
            </a:r>
            <a:r>
              <a:rPr lang="en-US" altLang="zh-CN" dirty="0" smtClean="0">
                <a:solidFill>
                  <a:srgbClr val="000000"/>
                </a:solidFill>
              </a:rPr>
              <a:t>: </a:t>
            </a:r>
          </a:p>
          <a:p>
            <a:pPr lvl="1"/>
            <a:r>
              <a:rPr lang="en-US" altLang="zh-CN" sz="1600" dirty="0" smtClean="0">
                <a:solidFill>
                  <a:srgbClr val="000000"/>
                </a:solidFill>
              </a:rPr>
              <a:t>Performance of the computation unit is determined by </a:t>
            </a:r>
          </a:p>
          <a:p>
            <a:pPr lvl="2"/>
            <a:r>
              <a:rPr lang="en-US" altLang="zh-CN" dirty="0" smtClean="0">
                <a:solidFill>
                  <a:srgbClr val="000000"/>
                </a:solidFill>
              </a:rPr>
              <a:t>Computation pattern </a:t>
            </a:r>
          </a:p>
          <a:p>
            <a:pPr lvl="2"/>
            <a:r>
              <a:rPr lang="en-US" altLang="zh-CN" dirty="0" smtClean="0">
                <a:solidFill>
                  <a:srgbClr val="000000"/>
                </a:solidFill>
              </a:rPr>
              <a:t>Data access pattern </a:t>
            </a:r>
            <a:endParaRPr lang="en-US" altLang="zh-CN" dirty="0">
              <a:solidFill>
                <a:srgbClr val="000000"/>
              </a:solidFill>
            </a:endParaRPr>
          </a:p>
          <a:p>
            <a:pPr lvl="1">
              <a:buFont typeface="Wingdings" charset="0"/>
              <a:buChar char="à"/>
            </a:pPr>
            <a:r>
              <a:rPr lang="en-US" altLang="zh-CN" sz="1600" dirty="0" smtClean="0">
                <a:solidFill>
                  <a:srgbClr val="000000"/>
                </a:solidFill>
              </a:rPr>
              <a:t>Optional parameters are also determined </a:t>
            </a:r>
            <a:r>
              <a:rPr lang="en-US" altLang="zh-CN" sz="1600" dirty="0">
                <a:solidFill>
                  <a:srgbClr val="000000"/>
                </a:solidFill>
              </a:rPr>
              <a:t>by </a:t>
            </a:r>
            <a:r>
              <a:rPr lang="en-US" altLang="zh-CN" sz="1600" dirty="0" smtClean="0">
                <a:solidFill>
                  <a:srgbClr val="000000"/>
                </a:solidFill>
              </a:rPr>
              <a:t>computation / data access pattern. </a:t>
            </a:r>
          </a:p>
          <a:p>
            <a:pPr marL="457200" lvl="1" indent="0">
              <a:buNone/>
            </a:pPr>
            <a:endParaRPr lang="en-US" altLang="zh-CN" sz="1600" dirty="0">
              <a:solidFill>
                <a:srgbClr val="000000"/>
              </a:solidFill>
            </a:endParaRPr>
          </a:p>
          <a:p>
            <a:pPr lvl="1"/>
            <a:r>
              <a:rPr lang="en-US" altLang="zh-CN" sz="1600" dirty="0" smtClean="0">
                <a:solidFill>
                  <a:srgbClr val="000000"/>
                </a:solidFill>
              </a:rPr>
              <a:t>We design a histogram to capture these computation statistic feature of each CU. </a:t>
            </a:r>
          </a:p>
          <a:p>
            <a:pPr lvl="1"/>
            <a:r>
              <a:rPr lang="en-US" altLang="zh-CN" sz="1600" dirty="0" smtClean="0">
                <a:solidFill>
                  <a:srgbClr val="000000"/>
                </a:solidFill>
              </a:rPr>
              <a:t>For a computation unit </a:t>
            </a:r>
            <a:r>
              <a:rPr lang="en-US" altLang="zh-CN" sz="1600" b="1" i="1" dirty="0" err="1" smtClean="0">
                <a:solidFill>
                  <a:srgbClr val="000000"/>
                </a:solidFill>
              </a:rPr>
              <a:t>CU</a:t>
            </a:r>
            <a:r>
              <a:rPr lang="en-US" altLang="zh-CN" sz="1600" b="1" i="1" baseline="-25000" dirty="0" err="1" smtClean="0">
                <a:solidFill>
                  <a:srgbClr val="000000"/>
                </a:solidFill>
              </a:rPr>
              <a:t>i</a:t>
            </a:r>
            <a:r>
              <a:rPr lang="en-US" altLang="zh-CN" sz="1600" dirty="0" smtClean="0">
                <a:solidFill>
                  <a:srgbClr val="000000"/>
                </a:solidFill>
              </a:rPr>
              <a:t>, define the computation statistic </a:t>
            </a:r>
            <a:r>
              <a:rPr lang="en-US" altLang="zh-CN" sz="1600" b="1" i="1" dirty="0" err="1" smtClean="0">
                <a:solidFill>
                  <a:srgbClr val="000000"/>
                </a:solidFill>
              </a:rPr>
              <a:t>basicHist</a:t>
            </a:r>
            <a:r>
              <a:rPr lang="en-US" altLang="zh-CN" sz="1600" b="1" i="1" baseline="-25000" dirty="0" err="1" smtClean="0">
                <a:solidFill>
                  <a:srgbClr val="000000"/>
                </a:solidFill>
              </a:rPr>
              <a:t>i</a:t>
            </a:r>
            <a:r>
              <a:rPr lang="en-US" altLang="zh-CN" sz="1600" dirty="0" smtClean="0">
                <a:solidFill>
                  <a:srgbClr val="000000"/>
                </a:solidFill>
              </a:rPr>
              <a:t> as: </a:t>
            </a:r>
          </a:p>
          <a:p>
            <a:pPr lvl="1"/>
            <a:r>
              <a:rPr lang="en-US" altLang="zh-CN" sz="1600" i="1" dirty="0" err="1" smtClean="0">
                <a:solidFill>
                  <a:srgbClr val="0000FF"/>
                </a:solidFill>
              </a:rPr>
              <a:t>basicHist</a:t>
            </a:r>
            <a:r>
              <a:rPr lang="en-US" altLang="zh-CN" sz="1600" i="1" baseline="-25000" dirty="0" err="1" smtClean="0">
                <a:solidFill>
                  <a:srgbClr val="0000FF"/>
                </a:solidFill>
              </a:rPr>
              <a:t>i</a:t>
            </a:r>
            <a:r>
              <a:rPr lang="en-US" altLang="zh-CN" sz="1600" i="1" dirty="0" smtClean="0">
                <a:solidFill>
                  <a:srgbClr val="0000FF"/>
                </a:solidFill>
              </a:rPr>
              <a:t> </a:t>
            </a:r>
            <a:r>
              <a:rPr lang="en-US" altLang="zh-CN" sz="1600" dirty="0" smtClean="0">
                <a:solidFill>
                  <a:srgbClr val="0000FF"/>
                </a:solidFill>
              </a:rPr>
              <a:t>= [ </a:t>
            </a:r>
            <a:r>
              <a:rPr lang="en-US" altLang="zh-CN" sz="1600" i="1" dirty="0" err="1" smtClean="0">
                <a:solidFill>
                  <a:srgbClr val="0000FF"/>
                </a:solidFill>
              </a:rPr>
              <a:t>num_dRead</a:t>
            </a:r>
            <a:r>
              <a:rPr lang="en-US" altLang="zh-CN" sz="1600" i="1" baseline="-25000" dirty="0" err="1" smtClean="0">
                <a:solidFill>
                  <a:srgbClr val="0000FF"/>
                </a:solidFill>
              </a:rPr>
              <a:t>i</a:t>
            </a:r>
            <a:r>
              <a:rPr lang="en-US" altLang="zh-CN" sz="1600" dirty="0" smtClean="0">
                <a:solidFill>
                  <a:srgbClr val="0000FF"/>
                </a:solidFill>
              </a:rPr>
              <a:t>, </a:t>
            </a:r>
            <a:r>
              <a:rPr lang="en-US" altLang="zh-CN" sz="1600" dirty="0" err="1" smtClean="0">
                <a:solidFill>
                  <a:srgbClr val="0000FF"/>
                </a:solidFill>
              </a:rPr>
              <a:t>num_dWrite</a:t>
            </a:r>
            <a:r>
              <a:rPr lang="en-US" altLang="zh-CN" sz="1600" baseline="-25000" dirty="0" err="1" smtClean="0">
                <a:solidFill>
                  <a:srgbClr val="0000FF"/>
                </a:solidFill>
              </a:rPr>
              <a:t>i</a:t>
            </a:r>
            <a:r>
              <a:rPr lang="en-US" altLang="zh-CN" sz="1600" dirty="0" smtClean="0">
                <a:solidFill>
                  <a:srgbClr val="0000FF"/>
                </a:solidFill>
              </a:rPr>
              <a:t>, </a:t>
            </a:r>
            <a:r>
              <a:rPr lang="en-US" altLang="zh-CN" sz="1600" dirty="0" err="1" smtClean="0">
                <a:solidFill>
                  <a:srgbClr val="0000FF"/>
                </a:solidFill>
              </a:rPr>
              <a:t>num_Read</a:t>
            </a:r>
            <a:r>
              <a:rPr lang="en-US" altLang="zh-CN" sz="1600" baseline="-25000" dirty="0" err="1" smtClean="0">
                <a:solidFill>
                  <a:srgbClr val="0000FF"/>
                </a:solidFill>
              </a:rPr>
              <a:t>i</a:t>
            </a:r>
            <a:r>
              <a:rPr lang="en-US" altLang="zh-CN" sz="1600" dirty="0" smtClean="0">
                <a:solidFill>
                  <a:srgbClr val="0000FF"/>
                </a:solidFill>
              </a:rPr>
              <a:t>, </a:t>
            </a:r>
            <a:r>
              <a:rPr lang="en-US" altLang="zh-CN" sz="1600" dirty="0" err="1" smtClean="0">
                <a:solidFill>
                  <a:srgbClr val="0000FF"/>
                </a:solidFill>
              </a:rPr>
              <a:t>num_Write</a:t>
            </a:r>
            <a:r>
              <a:rPr lang="en-US" altLang="zh-CN" sz="1600" baseline="-25000" dirty="0" err="1" smtClean="0">
                <a:solidFill>
                  <a:srgbClr val="0000FF"/>
                </a:solidFill>
              </a:rPr>
              <a:t>i</a:t>
            </a:r>
            <a:r>
              <a:rPr lang="en-US" altLang="zh-CN" sz="1600" dirty="0" smtClean="0">
                <a:solidFill>
                  <a:srgbClr val="0000FF"/>
                </a:solidFill>
              </a:rPr>
              <a:t>, </a:t>
            </a:r>
          </a:p>
          <a:p>
            <a:pPr marL="914400" lvl="2" indent="0">
              <a:buNone/>
            </a:pPr>
            <a:r>
              <a:rPr lang="en-US" altLang="zh-CN" dirty="0">
                <a:solidFill>
                  <a:srgbClr val="0000FF"/>
                </a:solidFill>
              </a:rPr>
              <a:t> </a:t>
            </a:r>
            <a:r>
              <a:rPr lang="en-US" altLang="zh-CN" dirty="0" smtClean="0">
                <a:solidFill>
                  <a:srgbClr val="0000FF"/>
                </a:solidFill>
              </a:rPr>
              <a:t>                            </a:t>
            </a:r>
            <a:r>
              <a:rPr lang="en-US" altLang="zh-CN" dirty="0" err="1" smtClean="0">
                <a:solidFill>
                  <a:srgbClr val="0000FF"/>
                </a:solidFill>
              </a:rPr>
              <a:t>num_addsub</a:t>
            </a:r>
            <a:r>
              <a:rPr lang="en-US" altLang="zh-CN" baseline="-25000" dirty="0" err="1" smtClean="0">
                <a:solidFill>
                  <a:srgbClr val="0000FF"/>
                </a:solidFill>
              </a:rPr>
              <a:t>i</a:t>
            </a:r>
            <a:r>
              <a:rPr lang="en-US" altLang="zh-CN" dirty="0" smtClean="0">
                <a:solidFill>
                  <a:srgbClr val="0000FF"/>
                </a:solidFill>
              </a:rPr>
              <a:t>, </a:t>
            </a:r>
            <a:r>
              <a:rPr lang="en-US" altLang="zh-CN" dirty="0" err="1" smtClean="0">
                <a:solidFill>
                  <a:srgbClr val="0000FF"/>
                </a:solidFill>
              </a:rPr>
              <a:t>num_muldiv</a:t>
            </a:r>
            <a:r>
              <a:rPr lang="en-US" altLang="zh-CN" baseline="-25000" dirty="0" err="1" smtClean="0">
                <a:solidFill>
                  <a:srgbClr val="0000FF"/>
                </a:solidFill>
              </a:rPr>
              <a:t>i</a:t>
            </a:r>
            <a:r>
              <a:rPr lang="en-US" altLang="zh-CN" dirty="0" smtClean="0">
                <a:solidFill>
                  <a:srgbClr val="0000FF"/>
                </a:solidFill>
              </a:rPr>
              <a:t>, </a:t>
            </a:r>
            <a:r>
              <a:rPr lang="en-US" altLang="zh-CN" dirty="0" err="1" smtClean="0">
                <a:solidFill>
                  <a:srgbClr val="0000FF"/>
                </a:solidFill>
              </a:rPr>
              <a:t>num_complex</a:t>
            </a:r>
            <a:r>
              <a:rPr lang="en-US" altLang="zh-CN" baseline="-25000" dirty="0" err="1" smtClean="0">
                <a:solidFill>
                  <a:srgbClr val="0000FF"/>
                </a:solidFill>
              </a:rPr>
              <a:t>i</a:t>
            </a:r>
            <a:r>
              <a:rPr lang="en-US" altLang="zh-CN" dirty="0" smtClean="0">
                <a:solidFill>
                  <a:srgbClr val="0000FF"/>
                </a:solidFill>
              </a:rPr>
              <a:t>  ] </a:t>
            </a:r>
            <a:r>
              <a:rPr lang="en-US" altLang="zh-CN" dirty="0" smtClean="0">
                <a:solidFill>
                  <a:srgbClr val="000000"/>
                </a:solidFill>
              </a:rPr>
              <a:t> </a:t>
            </a:r>
            <a:endParaRPr lang="en-US" altLang="zh-CN" dirty="0">
              <a:solidFill>
                <a:srgbClr val="000000"/>
              </a:solidFill>
            </a:endParaRPr>
          </a:p>
          <a:p>
            <a:pPr lvl="2"/>
            <a:r>
              <a:rPr lang="en-US" altLang="zh-CN" sz="1400" dirty="0" smtClean="0">
                <a:solidFill>
                  <a:srgbClr val="000000"/>
                </a:solidFill>
              </a:rPr>
              <a:t>In which, </a:t>
            </a:r>
            <a:r>
              <a:rPr lang="en-US" altLang="zh-CN" sz="1400" dirty="0" err="1">
                <a:solidFill>
                  <a:srgbClr val="000000"/>
                </a:solidFill>
              </a:rPr>
              <a:t>num_dRead</a:t>
            </a:r>
            <a:r>
              <a:rPr lang="en-US" altLang="zh-CN" sz="1400" baseline="-25000" dirty="0" err="1">
                <a:solidFill>
                  <a:srgbClr val="000000"/>
                </a:solidFill>
              </a:rPr>
              <a:t>i</a:t>
            </a:r>
            <a:r>
              <a:rPr lang="en-US" altLang="zh-CN" sz="1400" dirty="0">
                <a:solidFill>
                  <a:srgbClr val="000000"/>
                </a:solidFill>
              </a:rPr>
              <a:t>, </a:t>
            </a:r>
            <a:r>
              <a:rPr lang="en-US" altLang="zh-CN" sz="1400" dirty="0" err="1" smtClean="0">
                <a:solidFill>
                  <a:srgbClr val="000000"/>
                </a:solidFill>
              </a:rPr>
              <a:t>num_dWrite</a:t>
            </a:r>
            <a:r>
              <a:rPr lang="en-US" altLang="zh-CN" sz="1400" baseline="-25000" dirty="0" err="1" smtClean="0">
                <a:solidFill>
                  <a:srgbClr val="000000"/>
                </a:solidFill>
              </a:rPr>
              <a:t>i</a:t>
            </a:r>
            <a:r>
              <a:rPr lang="en-US" altLang="zh-CN" sz="1400" dirty="0" smtClean="0">
                <a:solidFill>
                  <a:srgbClr val="000000"/>
                </a:solidFill>
              </a:rPr>
              <a:t>: # of delayed-read/write in </a:t>
            </a:r>
            <a:r>
              <a:rPr lang="en-US" altLang="zh-CN" sz="1400" dirty="0" err="1" smtClean="0">
                <a:solidFill>
                  <a:srgbClr val="000000"/>
                </a:solidFill>
              </a:rPr>
              <a:t>CU</a:t>
            </a:r>
            <a:r>
              <a:rPr lang="en-US" altLang="zh-CN" sz="1400" baseline="-25000" dirty="0" err="1" smtClean="0">
                <a:solidFill>
                  <a:srgbClr val="000000"/>
                </a:solidFill>
              </a:rPr>
              <a:t>i</a:t>
            </a:r>
            <a:r>
              <a:rPr lang="en-US" altLang="zh-CN" sz="1400" dirty="0" smtClean="0">
                <a:solidFill>
                  <a:srgbClr val="000000"/>
                </a:solidFill>
              </a:rPr>
              <a:t>. </a:t>
            </a:r>
          </a:p>
          <a:p>
            <a:pPr marL="914400" lvl="2" indent="0">
              <a:buNone/>
            </a:pPr>
            <a:r>
              <a:rPr lang="en-US" altLang="zh-CN" sz="1400" dirty="0" smtClean="0">
                <a:solidFill>
                  <a:srgbClr val="000000"/>
                </a:solidFill>
              </a:rPr>
              <a:t>      We define delayed-read/write operations as column-major operations of an array. </a:t>
            </a:r>
          </a:p>
          <a:p>
            <a:pPr lvl="2"/>
            <a:r>
              <a:rPr lang="en-US" altLang="zh-CN" sz="1400" dirty="0" err="1" smtClean="0">
                <a:solidFill>
                  <a:srgbClr val="000000"/>
                </a:solidFill>
              </a:rPr>
              <a:t>num_Read</a:t>
            </a:r>
            <a:r>
              <a:rPr lang="en-US" altLang="zh-CN" sz="1400" baseline="-25000" dirty="0" err="1" smtClean="0">
                <a:solidFill>
                  <a:srgbClr val="000000"/>
                </a:solidFill>
              </a:rPr>
              <a:t>i</a:t>
            </a:r>
            <a:r>
              <a:rPr lang="en-US" altLang="zh-CN" sz="1400" dirty="0">
                <a:solidFill>
                  <a:srgbClr val="000000"/>
                </a:solidFill>
              </a:rPr>
              <a:t>, </a:t>
            </a:r>
            <a:r>
              <a:rPr lang="en-US" altLang="zh-CN" sz="1400" dirty="0" err="1" smtClean="0">
                <a:solidFill>
                  <a:srgbClr val="000000"/>
                </a:solidFill>
              </a:rPr>
              <a:t>num_Write</a:t>
            </a:r>
            <a:r>
              <a:rPr lang="en-US" altLang="zh-CN" sz="1400" baseline="-25000" dirty="0" err="1" smtClean="0">
                <a:solidFill>
                  <a:srgbClr val="000000"/>
                </a:solidFill>
              </a:rPr>
              <a:t>i</a:t>
            </a:r>
            <a:r>
              <a:rPr lang="en-US" altLang="zh-CN" sz="1400" baseline="-25000" dirty="0" smtClean="0">
                <a:solidFill>
                  <a:srgbClr val="000000"/>
                </a:solidFill>
              </a:rPr>
              <a:t> </a:t>
            </a:r>
            <a:r>
              <a:rPr lang="en-US" altLang="zh-CN" sz="1400" dirty="0" smtClean="0">
                <a:solidFill>
                  <a:srgbClr val="000000"/>
                </a:solidFill>
              </a:rPr>
              <a:t>: # of row-major operations. </a:t>
            </a:r>
            <a:endParaRPr lang="en-US" altLang="zh-CN" sz="1400" dirty="0">
              <a:solidFill>
                <a:srgbClr val="000000"/>
              </a:solidFill>
            </a:endParaRPr>
          </a:p>
          <a:p>
            <a:pPr lvl="2"/>
            <a:r>
              <a:rPr lang="en-US" altLang="zh-CN" sz="1400" dirty="0" err="1" smtClean="0">
                <a:solidFill>
                  <a:srgbClr val="000000"/>
                </a:solidFill>
              </a:rPr>
              <a:t>num_addsub</a:t>
            </a:r>
            <a:r>
              <a:rPr lang="en-US" altLang="zh-CN" sz="1400" baseline="-25000" dirty="0" err="1" smtClean="0">
                <a:solidFill>
                  <a:srgbClr val="000000"/>
                </a:solidFill>
              </a:rPr>
              <a:t>i</a:t>
            </a:r>
            <a:r>
              <a:rPr lang="en-US" altLang="zh-CN" sz="1400" dirty="0">
                <a:solidFill>
                  <a:srgbClr val="000000"/>
                </a:solidFill>
              </a:rPr>
              <a:t>, </a:t>
            </a:r>
            <a:r>
              <a:rPr lang="en-US" altLang="zh-CN" sz="1400" dirty="0" err="1">
                <a:solidFill>
                  <a:srgbClr val="000000"/>
                </a:solidFill>
              </a:rPr>
              <a:t>num_muldiv</a:t>
            </a:r>
            <a:r>
              <a:rPr lang="en-US" altLang="zh-CN" sz="1400" baseline="-25000" dirty="0" err="1">
                <a:solidFill>
                  <a:srgbClr val="000000"/>
                </a:solidFill>
              </a:rPr>
              <a:t>i</a:t>
            </a:r>
            <a:r>
              <a:rPr lang="en-US" altLang="zh-CN" sz="1400" dirty="0">
                <a:solidFill>
                  <a:srgbClr val="000000"/>
                </a:solidFill>
              </a:rPr>
              <a:t>, </a:t>
            </a:r>
            <a:r>
              <a:rPr lang="en-US" altLang="zh-CN" sz="1400" dirty="0" err="1">
                <a:solidFill>
                  <a:srgbClr val="000000"/>
                </a:solidFill>
              </a:rPr>
              <a:t>num_complex</a:t>
            </a:r>
            <a:r>
              <a:rPr lang="en-US" altLang="zh-CN" sz="1400" baseline="-25000" dirty="0" err="1">
                <a:solidFill>
                  <a:srgbClr val="000000"/>
                </a:solidFill>
              </a:rPr>
              <a:t>i</a:t>
            </a:r>
            <a:r>
              <a:rPr lang="en-US" altLang="zh-CN" sz="1400" dirty="0">
                <a:solidFill>
                  <a:srgbClr val="000000"/>
                </a:solidFill>
              </a:rPr>
              <a:t> </a:t>
            </a:r>
            <a:r>
              <a:rPr lang="en-US" altLang="zh-CN" sz="1400" dirty="0" smtClean="0">
                <a:solidFill>
                  <a:srgbClr val="000000"/>
                </a:solidFill>
              </a:rPr>
              <a:t>: # of add/sub, multiple/division,  complex operations. </a:t>
            </a:r>
            <a:endParaRPr lang="en-US" altLang="zh-CN" sz="1400" dirty="0">
              <a:solidFill>
                <a:srgbClr val="000000"/>
              </a:solidFill>
            </a:endParaRPr>
          </a:p>
          <a:p>
            <a:pPr lvl="2"/>
            <a:endParaRPr lang="en-US" altLang="zh-CN" dirty="0" smtClean="0">
              <a:solidFill>
                <a:srgbClr val="000000"/>
              </a:solidFill>
            </a:endParaRPr>
          </a:p>
          <a:p>
            <a:pPr lvl="2"/>
            <a:endParaRPr lang="en-US" altLang="zh-CN" dirty="0">
              <a:solidFill>
                <a:srgbClr val="000000"/>
              </a:solidFill>
            </a:endParaRPr>
          </a:p>
          <a:p>
            <a:pPr lvl="1"/>
            <a:endParaRPr kumimoji="1" lang="en-US" altLang="zh-CN" dirty="0" smtClean="0">
              <a:solidFill>
                <a:srgbClr val="000000"/>
              </a:solidFill>
            </a:endParaRPr>
          </a:p>
          <a:p>
            <a:pPr marL="0" indent="0">
              <a:buNone/>
            </a:pPr>
            <a:endParaRPr kumimoji="1" lang="en-US" altLang="zh-CN" dirty="0" smtClean="0">
              <a:solidFill>
                <a:srgbClr val="000000"/>
              </a:solidFill>
            </a:endParaRPr>
          </a:p>
          <a:p>
            <a:endParaRPr kumimoji="1" lang="en-US" altLang="zh-CN" dirty="0">
              <a:solidFill>
                <a:srgbClr val="000000"/>
              </a:solidFill>
            </a:endParaRPr>
          </a:p>
          <a:p>
            <a:endParaRPr kumimoji="1" lang="en-US" altLang="zh-CN" dirty="0" smtClean="0">
              <a:solidFill>
                <a:srgbClr val="000000"/>
              </a:solidFill>
            </a:endParaRPr>
          </a:p>
          <a:p>
            <a:endParaRPr kumimoji="1" lang="en-US" altLang="zh-CN" dirty="0">
              <a:solidFill>
                <a:srgbClr val="000000"/>
              </a:solidFill>
            </a:endParaRPr>
          </a:p>
          <a:p>
            <a:endParaRPr kumimoji="1" lang="en-US" altLang="zh-CN" dirty="0" smtClean="0">
              <a:solidFill>
                <a:srgbClr val="000000"/>
              </a:solidFill>
            </a:endParaRPr>
          </a:p>
          <a:p>
            <a:pPr marL="0" indent="0">
              <a:buNone/>
            </a:pPr>
            <a:endParaRPr kumimoji="1" lang="en-US" altLang="zh-CN" sz="1200" dirty="0" smtClean="0">
              <a:solidFill>
                <a:srgbClr val="000000"/>
              </a:solidFill>
            </a:endParaRPr>
          </a:p>
          <a:p>
            <a:pPr marL="0" indent="0">
              <a:buNone/>
            </a:pPr>
            <a:endParaRPr kumimoji="1" lang="en-US" altLang="zh-CN" sz="1200" dirty="0">
              <a:solidFill>
                <a:srgbClr val="000000"/>
              </a:solidFill>
            </a:endParaRPr>
          </a:p>
        </p:txBody>
      </p:sp>
      <p:grpSp>
        <p:nvGrpSpPr>
          <p:cNvPr id="4" name="组 3"/>
          <p:cNvGrpSpPr/>
          <p:nvPr/>
        </p:nvGrpSpPr>
        <p:grpSpPr>
          <a:xfrm>
            <a:off x="109744" y="862394"/>
            <a:ext cx="8857882" cy="548797"/>
            <a:chOff x="109744" y="862394"/>
            <a:chExt cx="8857882" cy="548797"/>
          </a:xfrm>
        </p:grpSpPr>
        <p:cxnSp>
          <p:nvCxnSpPr>
            <p:cNvPr id="5" name="直线连接符 4"/>
            <p:cNvCxnSpPr/>
            <p:nvPr/>
          </p:nvCxnSpPr>
          <p:spPr>
            <a:xfrm>
              <a:off x="109744" y="1270073"/>
              <a:ext cx="8857882" cy="0"/>
            </a:xfrm>
            <a:prstGeom prst="line">
              <a:avLst/>
            </a:prstGeom>
            <a:ln>
              <a:solidFill>
                <a:schemeClr val="accent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6" name="直线连接符 5"/>
            <p:cNvCxnSpPr/>
            <p:nvPr/>
          </p:nvCxnSpPr>
          <p:spPr>
            <a:xfrm>
              <a:off x="360586" y="862394"/>
              <a:ext cx="0" cy="548797"/>
            </a:xfrm>
            <a:prstGeom prst="line">
              <a:avLst/>
            </a:prstGeom>
            <a:ln>
              <a:solidFill>
                <a:srgbClr val="A3A3E0"/>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21128071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2466" y="558289"/>
            <a:ext cx="8229600" cy="808038"/>
          </a:xfrm>
        </p:spPr>
        <p:txBody>
          <a:bodyPr/>
          <a:lstStyle/>
          <a:p>
            <a:r>
              <a:rPr kumimoji="1" lang="en-US" altLang="zh-CN" dirty="0" err="1" smtClean="0"/>
              <a:t>HetroCV</a:t>
            </a:r>
            <a:r>
              <a:rPr kumimoji="1" lang="en-US" altLang="zh-CN" dirty="0" smtClean="0"/>
              <a:t> Auto-tuner  </a:t>
            </a:r>
            <a:endParaRPr kumimoji="1" lang="zh-CN" altLang="en-US" dirty="0"/>
          </a:p>
        </p:txBody>
      </p:sp>
      <p:sp>
        <p:nvSpPr>
          <p:cNvPr id="3" name="内容占位符 2"/>
          <p:cNvSpPr>
            <a:spLocks noGrp="1"/>
          </p:cNvSpPr>
          <p:nvPr>
            <p:ph idx="1"/>
          </p:nvPr>
        </p:nvSpPr>
        <p:spPr/>
        <p:txBody>
          <a:bodyPr/>
          <a:lstStyle/>
          <a:p>
            <a:r>
              <a:rPr kumimoji="1" lang="en-US" altLang="zh-CN" dirty="0" smtClean="0">
                <a:solidFill>
                  <a:schemeClr val="tx1"/>
                </a:solidFill>
              </a:rPr>
              <a:t>Training set</a:t>
            </a:r>
            <a:r>
              <a:rPr lang="en-US" altLang="zh-CN" dirty="0" smtClean="0">
                <a:solidFill>
                  <a:schemeClr val="tx1"/>
                </a:solidFill>
              </a:rPr>
              <a:t>: </a:t>
            </a:r>
          </a:p>
          <a:p>
            <a:pPr lvl="1"/>
            <a:r>
              <a:rPr lang="en-US" altLang="zh-CN" dirty="0" smtClean="0">
                <a:solidFill>
                  <a:schemeClr val="tx1"/>
                </a:solidFill>
              </a:rPr>
              <a:t>We </a:t>
            </a:r>
            <a:r>
              <a:rPr lang="en-US" altLang="zh-CN" dirty="0">
                <a:solidFill>
                  <a:schemeClr val="tx1"/>
                </a:solidFill>
              </a:rPr>
              <a:t>built a training set for each pattern from element </a:t>
            </a:r>
            <a:r>
              <a:rPr lang="en-US" altLang="zh-CN" dirty="0" smtClean="0">
                <a:solidFill>
                  <a:schemeClr val="tx1"/>
                </a:solidFill>
              </a:rPr>
              <a:t>IP operations: </a:t>
            </a:r>
          </a:p>
          <a:p>
            <a:pPr lvl="2"/>
            <a:r>
              <a:rPr lang="en-US" altLang="zh-CN" i="1" dirty="0" smtClean="0">
                <a:solidFill>
                  <a:schemeClr val="tx1"/>
                </a:solidFill>
              </a:rPr>
              <a:t>RGB to HSI color-space transformation</a:t>
            </a:r>
            <a:r>
              <a:rPr lang="en-US" altLang="zh-CN" dirty="0" smtClean="0">
                <a:solidFill>
                  <a:schemeClr val="tx1"/>
                </a:solidFill>
              </a:rPr>
              <a:t>.  </a:t>
            </a:r>
          </a:p>
          <a:p>
            <a:pPr lvl="2"/>
            <a:r>
              <a:rPr lang="en-US" altLang="zh-CN" dirty="0" smtClean="0">
                <a:solidFill>
                  <a:schemeClr val="tx1"/>
                </a:solidFill>
              </a:rPr>
              <a:t>Gradient computation.  </a:t>
            </a:r>
          </a:p>
          <a:p>
            <a:pPr lvl="2"/>
            <a:r>
              <a:rPr lang="en-US" altLang="zh-CN" i="1" dirty="0" smtClean="0">
                <a:solidFill>
                  <a:schemeClr val="tx1"/>
                </a:solidFill>
              </a:rPr>
              <a:t>Mean-value filtering. </a:t>
            </a:r>
            <a:endParaRPr lang="en-US" altLang="zh-CN" dirty="0">
              <a:solidFill>
                <a:schemeClr val="tx1"/>
              </a:solidFill>
            </a:endParaRPr>
          </a:p>
          <a:p>
            <a:pPr lvl="2"/>
            <a:r>
              <a:rPr lang="en-US" altLang="zh-CN" dirty="0" smtClean="0">
                <a:solidFill>
                  <a:schemeClr val="tx1"/>
                </a:solidFill>
              </a:rPr>
              <a:t>Gaussian filtering. </a:t>
            </a:r>
          </a:p>
          <a:p>
            <a:pPr lvl="2"/>
            <a:r>
              <a:rPr lang="en-US" altLang="zh-CN" dirty="0" smtClean="0">
                <a:solidFill>
                  <a:schemeClr val="tx1"/>
                </a:solidFill>
              </a:rPr>
              <a:t>Color histogram calculation. </a:t>
            </a:r>
            <a:endParaRPr lang="en-US" altLang="zh-CN" dirty="0">
              <a:solidFill>
                <a:schemeClr val="tx1"/>
              </a:solidFill>
            </a:endParaRPr>
          </a:p>
          <a:p>
            <a:pPr marL="457200" lvl="1" indent="0">
              <a:buNone/>
            </a:pPr>
            <a:r>
              <a:rPr lang="en-US" altLang="zh-CN" dirty="0" smtClean="0">
                <a:solidFill>
                  <a:schemeClr val="tx1"/>
                </a:solidFill>
              </a:rPr>
              <a:t> </a:t>
            </a:r>
            <a:endParaRPr lang="en-US" altLang="zh-CN" dirty="0">
              <a:solidFill>
                <a:schemeClr val="tx1"/>
              </a:solidFill>
            </a:endParaRPr>
          </a:p>
          <a:p>
            <a:pPr marL="914400" lvl="2" indent="0">
              <a:buNone/>
            </a:pPr>
            <a:endParaRPr lang="en-US" altLang="zh-CN" dirty="0" smtClean="0">
              <a:solidFill>
                <a:schemeClr val="tx1"/>
              </a:solidFill>
            </a:endParaRPr>
          </a:p>
          <a:p>
            <a:pPr lvl="2"/>
            <a:endParaRPr lang="en-US" altLang="zh-CN" dirty="0">
              <a:solidFill>
                <a:schemeClr val="tx1"/>
              </a:solidFill>
            </a:endParaRPr>
          </a:p>
          <a:p>
            <a:pPr lvl="1"/>
            <a:endParaRPr kumimoji="1" lang="en-US" altLang="zh-CN" dirty="0" smtClean="0">
              <a:solidFill>
                <a:schemeClr val="tx1"/>
              </a:solidFill>
            </a:endParaRPr>
          </a:p>
          <a:p>
            <a:pPr marL="0" indent="0">
              <a:buNone/>
            </a:pPr>
            <a:endParaRPr kumimoji="1" lang="en-US" altLang="zh-CN" dirty="0" smtClean="0">
              <a:solidFill>
                <a:schemeClr val="tx1"/>
              </a:solidFill>
            </a:endParaRPr>
          </a:p>
          <a:p>
            <a:endParaRPr kumimoji="1" lang="en-US" altLang="zh-CN" dirty="0">
              <a:solidFill>
                <a:schemeClr val="tx1"/>
              </a:solidFill>
            </a:endParaRPr>
          </a:p>
          <a:p>
            <a:endParaRPr kumimoji="1" lang="en-US" altLang="zh-CN" dirty="0" smtClean="0">
              <a:solidFill>
                <a:schemeClr val="tx1"/>
              </a:solidFill>
            </a:endParaRPr>
          </a:p>
          <a:p>
            <a:endParaRPr kumimoji="1" lang="en-US" altLang="zh-CN" dirty="0">
              <a:solidFill>
                <a:schemeClr val="tx1"/>
              </a:solidFill>
            </a:endParaRPr>
          </a:p>
          <a:p>
            <a:endParaRPr kumimoji="1" lang="en-US" altLang="zh-CN" dirty="0" smtClean="0">
              <a:solidFill>
                <a:schemeClr val="tx1"/>
              </a:solidFill>
            </a:endParaRPr>
          </a:p>
          <a:p>
            <a:pPr marL="0" indent="0">
              <a:buNone/>
            </a:pPr>
            <a:endParaRPr kumimoji="1" lang="en-US" altLang="zh-CN" sz="1200" dirty="0" smtClean="0">
              <a:solidFill>
                <a:schemeClr val="tx1"/>
              </a:solidFill>
            </a:endParaRPr>
          </a:p>
          <a:p>
            <a:pPr marL="0" indent="0">
              <a:buNone/>
            </a:pPr>
            <a:endParaRPr kumimoji="1" lang="en-US" altLang="zh-CN" sz="1200" dirty="0">
              <a:solidFill>
                <a:schemeClr val="tx1"/>
              </a:solidFill>
            </a:endParaRPr>
          </a:p>
        </p:txBody>
      </p:sp>
      <p:grpSp>
        <p:nvGrpSpPr>
          <p:cNvPr id="4" name="组 3"/>
          <p:cNvGrpSpPr/>
          <p:nvPr/>
        </p:nvGrpSpPr>
        <p:grpSpPr>
          <a:xfrm>
            <a:off x="109744" y="862394"/>
            <a:ext cx="8857882" cy="548797"/>
            <a:chOff x="109744" y="862394"/>
            <a:chExt cx="8857882" cy="548797"/>
          </a:xfrm>
        </p:grpSpPr>
        <p:cxnSp>
          <p:nvCxnSpPr>
            <p:cNvPr id="5" name="直线连接符 4"/>
            <p:cNvCxnSpPr/>
            <p:nvPr/>
          </p:nvCxnSpPr>
          <p:spPr>
            <a:xfrm>
              <a:off x="109744" y="1270073"/>
              <a:ext cx="8857882" cy="0"/>
            </a:xfrm>
            <a:prstGeom prst="line">
              <a:avLst/>
            </a:prstGeom>
            <a:ln>
              <a:solidFill>
                <a:schemeClr val="accent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6" name="直线连接符 5"/>
            <p:cNvCxnSpPr/>
            <p:nvPr/>
          </p:nvCxnSpPr>
          <p:spPr>
            <a:xfrm>
              <a:off x="360586" y="862394"/>
              <a:ext cx="0" cy="548797"/>
            </a:xfrm>
            <a:prstGeom prst="line">
              <a:avLst/>
            </a:prstGeom>
            <a:ln>
              <a:solidFill>
                <a:srgbClr val="A3A3E0"/>
              </a:solidFill>
            </a:ln>
          </p:spPr>
          <p:style>
            <a:lnRef idx="2">
              <a:schemeClr val="accent1"/>
            </a:lnRef>
            <a:fillRef idx="0">
              <a:schemeClr val="accent1"/>
            </a:fillRef>
            <a:effectRef idx="1">
              <a:schemeClr val="accent1"/>
            </a:effectRef>
            <a:fontRef idx="minor">
              <a:schemeClr val="tx1"/>
            </a:fontRef>
          </p:style>
        </p:cxnSp>
      </p:grpSp>
      <p:sp>
        <p:nvSpPr>
          <p:cNvPr id="7" name="文本框 6"/>
          <p:cNvSpPr txBox="1"/>
          <p:nvPr/>
        </p:nvSpPr>
        <p:spPr>
          <a:xfrm>
            <a:off x="2703761" y="3845326"/>
            <a:ext cx="3709219" cy="276999"/>
          </a:xfrm>
          <a:prstGeom prst="rect">
            <a:avLst/>
          </a:prstGeom>
          <a:noFill/>
        </p:spPr>
        <p:txBody>
          <a:bodyPr wrap="none" rtlCol="0">
            <a:spAutoFit/>
          </a:bodyPr>
          <a:lstStyle/>
          <a:p>
            <a:r>
              <a:rPr kumimoji="1" lang="en-US" altLang="zh-CN" sz="1200" b="1" dirty="0" smtClean="0">
                <a:solidFill>
                  <a:srgbClr val="000000"/>
                </a:solidFill>
                <a:latin typeface="Candara"/>
                <a:cs typeface="Candara"/>
              </a:rPr>
              <a:t>Table-2 Auto-tuning classifier training set applications  </a:t>
            </a:r>
            <a:endParaRPr kumimoji="1" lang="zh-CN" altLang="en-US" sz="1200" b="1" dirty="0">
              <a:solidFill>
                <a:srgbClr val="000000"/>
              </a:solidFill>
              <a:latin typeface="Candara"/>
              <a:cs typeface="Candara"/>
            </a:endParaRPr>
          </a:p>
        </p:txBody>
      </p:sp>
      <p:graphicFrame>
        <p:nvGraphicFramePr>
          <p:cNvPr id="8" name="表格 7"/>
          <p:cNvGraphicFramePr>
            <a:graphicFrameLocks noGrp="1"/>
          </p:cNvGraphicFramePr>
          <p:nvPr>
            <p:extLst>
              <p:ext uri="{D42A27DB-BD31-4B8C-83A1-F6EECF244321}">
                <p14:modId xmlns:p14="http://schemas.microsoft.com/office/powerpoint/2010/main" val="223270060"/>
              </p:ext>
            </p:extLst>
          </p:nvPr>
        </p:nvGraphicFramePr>
        <p:xfrm>
          <a:off x="2142010" y="4144554"/>
          <a:ext cx="4926403" cy="2063417"/>
        </p:xfrm>
        <a:graphic>
          <a:graphicData uri="http://schemas.openxmlformats.org/drawingml/2006/table">
            <a:tbl>
              <a:tblPr firstRow="1" bandRow="1">
                <a:tableStyleId>{72833802-FEF1-4C79-8D5D-14CF1EAF98D9}</a:tableStyleId>
              </a:tblPr>
              <a:tblGrid>
                <a:gridCol w="2820563"/>
                <a:gridCol w="2105840"/>
              </a:tblGrid>
              <a:tr h="293870">
                <a:tc>
                  <a:txBody>
                    <a:bodyPr/>
                    <a:lstStyle/>
                    <a:p>
                      <a:pPr algn="ctr"/>
                      <a:r>
                        <a:rPr lang="en-US" altLang="zh-CN" sz="1600" dirty="0" smtClean="0">
                          <a:solidFill>
                            <a:schemeClr val="bg1"/>
                          </a:solidFill>
                          <a:latin typeface="Candara"/>
                          <a:cs typeface="Candara"/>
                        </a:rPr>
                        <a:t>Training Apps.</a:t>
                      </a:r>
                      <a:endParaRPr lang="zh-CN" altLang="en-US" sz="1600" dirty="0">
                        <a:solidFill>
                          <a:schemeClr val="bg1"/>
                        </a:solidFill>
                        <a:latin typeface="Candara"/>
                        <a:cs typeface="Candara"/>
                      </a:endParaRPr>
                    </a:p>
                  </a:txBody>
                  <a:tcPr>
                    <a:lnL w="12700" cap="flat" cmpd="sng" algn="ctr">
                      <a:solidFill>
                        <a:srgbClr val="333399">
                          <a:lumMod val="40000"/>
                          <a:lumOff val="60000"/>
                        </a:srgbClr>
                      </a:solidFill>
                      <a:prstDash val="solid"/>
                      <a:round/>
                      <a:headEnd type="none" w="med" len="med"/>
                      <a:tailEnd type="none" w="med" len="med"/>
                    </a:lnL>
                    <a:lnR w="12700" cap="flat" cmpd="sng" algn="ctr">
                      <a:solidFill>
                        <a:srgbClr val="333399">
                          <a:lumMod val="40000"/>
                          <a:lumOff val="60000"/>
                        </a:srgbClr>
                      </a:solidFill>
                      <a:prstDash val="solid"/>
                      <a:round/>
                      <a:headEnd type="none" w="med" len="med"/>
                      <a:tailEnd type="none" w="med" len="med"/>
                    </a:lnR>
                  </a:tcPr>
                </a:tc>
                <a:tc>
                  <a:txBody>
                    <a:bodyPr/>
                    <a:lstStyle/>
                    <a:p>
                      <a:pPr algn="ctr"/>
                      <a:r>
                        <a:rPr lang="en-US" altLang="zh-CN" sz="1600" dirty="0" smtClean="0">
                          <a:solidFill>
                            <a:schemeClr val="bg1"/>
                          </a:solidFill>
                          <a:latin typeface="Candara"/>
                          <a:cs typeface="Candara"/>
                        </a:rPr>
                        <a:t>Pattern</a:t>
                      </a:r>
                      <a:r>
                        <a:rPr lang="en-US" altLang="zh-CN" sz="1600" baseline="0" dirty="0" smtClean="0">
                          <a:solidFill>
                            <a:schemeClr val="bg1"/>
                          </a:solidFill>
                          <a:latin typeface="Candara"/>
                          <a:cs typeface="Candara"/>
                        </a:rPr>
                        <a:t> Type</a:t>
                      </a:r>
                      <a:endParaRPr lang="zh-CN" altLang="en-US" sz="1600" dirty="0">
                        <a:solidFill>
                          <a:schemeClr val="bg1"/>
                        </a:solidFill>
                        <a:latin typeface="Candara"/>
                        <a:cs typeface="Candara"/>
                      </a:endParaRPr>
                    </a:p>
                  </a:txBody>
                  <a:tcPr>
                    <a:lnL w="12700" cap="flat" cmpd="sng" algn="ctr">
                      <a:solidFill>
                        <a:srgbClr val="333399">
                          <a:lumMod val="40000"/>
                          <a:lumOff val="60000"/>
                        </a:srgbClr>
                      </a:solidFill>
                      <a:prstDash val="solid"/>
                      <a:round/>
                      <a:headEnd type="none" w="med" len="med"/>
                      <a:tailEnd type="none" w="med" len="med"/>
                    </a:lnL>
                  </a:tcPr>
                </a:tc>
              </a:tr>
              <a:tr h="335894">
                <a:tc>
                  <a:txBody>
                    <a:bodyPr/>
                    <a:lstStyle/>
                    <a:p>
                      <a:pPr algn="ctr"/>
                      <a:r>
                        <a:rPr lang="en-US" altLang="zh-CN" sz="1400" dirty="0" smtClean="0">
                          <a:solidFill>
                            <a:srgbClr val="000000"/>
                          </a:solidFill>
                          <a:latin typeface="Candara"/>
                          <a:cs typeface="Candara"/>
                        </a:rPr>
                        <a:t>RGB to HSI</a:t>
                      </a:r>
                      <a:r>
                        <a:rPr lang="en-US" altLang="zh-CN" sz="1400" baseline="0" dirty="0" smtClean="0">
                          <a:solidFill>
                            <a:srgbClr val="000000"/>
                          </a:solidFill>
                          <a:latin typeface="Candara"/>
                          <a:cs typeface="Candara"/>
                        </a:rPr>
                        <a:t> transformation</a:t>
                      </a:r>
                      <a:endParaRPr lang="zh-CN" altLang="en-US" sz="1400" dirty="0">
                        <a:solidFill>
                          <a:srgbClr val="000000"/>
                        </a:solidFill>
                        <a:latin typeface="Candara"/>
                        <a:cs typeface="Candara"/>
                      </a:endParaRPr>
                    </a:p>
                  </a:txBody>
                  <a:tcPr>
                    <a:lnL w="12700" cap="flat" cmpd="sng" algn="ctr">
                      <a:solidFill>
                        <a:srgbClr val="333399">
                          <a:lumMod val="40000"/>
                          <a:lumOff val="60000"/>
                        </a:srgbClr>
                      </a:solidFill>
                      <a:prstDash val="solid"/>
                      <a:round/>
                      <a:headEnd type="none" w="med" len="med"/>
                      <a:tailEnd type="none" w="med" len="med"/>
                    </a:lnL>
                    <a:lnR w="12700" cap="flat" cmpd="sng" algn="ctr">
                      <a:solidFill>
                        <a:srgbClr val="333399">
                          <a:lumMod val="40000"/>
                          <a:lumOff val="60000"/>
                        </a:srgbClr>
                      </a:solidFill>
                      <a:prstDash val="solid"/>
                      <a:round/>
                      <a:headEnd type="none" w="med" len="med"/>
                      <a:tailEnd type="none" w="med" len="med"/>
                    </a:lnR>
                  </a:tcPr>
                </a:tc>
                <a:tc>
                  <a:txBody>
                    <a:bodyPr/>
                    <a:lstStyle/>
                    <a:p>
                      <a:pPr algn="ctr"/>
                      <a:r>
                        <a:rPr lang="en-US" altLang="zh-CN" sz="1400" b="1" i="0" dirty="0" smtClean="0">
                          <a:solidFill>
                            <a:srgbClr val="000000"/>
                          </a:solidFill>
                          <a:latin typeface="Candara"/>
                          <a:cs typeface="Candara"/>
                        </a:rPr>
                        <a:t>M</a:t>
                      </a:r>
                      <a:endParaRPr lang="zh-CN" altLang="en-US" sz="1400" b="1" i="0" dirty="0">
                        <a:solidFill>
                          <a:srgbClr val="000000"/>
                        </a:solidFill>
                        <a:latin typeface="Candara"/>
                        <a:cs typeface="Candara"/>
                      </a:endParaRPr>
                    </a:p>
                  </a:txBody>
                  <a:tcPr>
                    <a:lnL w="12700" cap="flat" cmpd="sng" algn="ctr">
                      <a:solidFill>
                        <a:srgbClr val="333399">
                          <a:lumMod val="40000"/>
                          <a:lumOff val="60000"/>
                        </a:srgbClr>
                      </a:solidFill>
                      <a:prstDash val="solid"/>
                      <a:round/>
                      <a:headEnd type="none" w="med" len="med"/>
                      <a:tailEnd type="none" w="med" len="med"/>
                    </a:lnL>
                  </a:tcPr>
                </a:tc>
              </a:tr>
              <a:tr h="366189">
                <a:tc>
                  <a:txBody>
                    <a:bodyPr/>
                    <a:lstStyle/>
                    <a:p>
                      <a:pPr algn="ctr"/>
                      <a:r>
                        <a:rPr lang="en-US" altLang="zh-CN" sz="1400" dirty="0" smtClean="0">
                          <a:solidFill>
                            <a:srgbClr val="000000"/>
                          </a:solidFill>
                          <a:latin typeface="Candara"/>
                          <a:cs typeface="Candara"/>
                        </a:rPr>
                        <a:t>Gradient Computation</a:t>
                      </a:r>
                      <a:endParaRPr lang="zh-CN" altLang="en-US" sz="1400" dirty="0">
                        <a:solidFill>
                          <a:srgbClr val="000000"/>
                        </a:solidFill>
                        <a:latin typeface="Candara"/>
                        <a:cs typeface="Candara"/>
                      </a:endParaRPr>
                    </a:p>
                  </a:txBody>
                  <a:tcPr>
                    <a:lnL w="12700" cap="flat" cmpd="sng" algn="ctr">
                      <a:solidFill>
                        <a:srgbClr val="333399">
                          <a:lumMod val="40000"/>
                          <a:lumOff val="60000"/>
                        </a:srgbClr>
                      </a:solidFill>
                      <a:prstDash val="solid"/>
                      <a:round/>
                      <a:headEnd type="none" w="med" len="med"/>
                      <a:tailEnd type="none" w="med" len="med"/>
                    </a:lnL>
                    <a:lnR w="12700" cap="flat" cmpd="sng" algn="ctr">
                      <a:solidFill>
                        <a:srgbClr val="333399">
                          <a:lumMod val="40000"/>
                          <a:lumOff val="60000"/>
                        </a:srgbClr>
                      </a:solidFill>
                      <a:prstDash val="solid"/>
                      <a:round/>
                      <a:headEnd type="none" w="med" len="med"/>
                      <a:tailEnd type="none" w="med" len="med"/>
                    </a:lnR>
                  </a:tcPr>
                </a:tc>
                <a:tc>
                  <a:txBody>
                    <a:bodyPr/>
                    <a:lstStyle/>
                    <a:p>
                      <a:pPr algn="ctr"/>
                      <a:r>
                        <a:rPr lang="en-US" altLang="zh-CN" sz="1400" b="1" i="0" dirty="0" smtClean="0">
                          <a:solidFill>
                            <a:srgbClr val="000000"/>
                          </a:solidFill>
                          <a:latin typeface="Candara"/>
                          <a:cs typeface="Candara"/>
                        </a:rPr>
                        <a:t>M</a:t>
                      </a:r>
                      <a:endParaRPr lang="zh-CN" altLang="en-US" sz="1400" b="1" i="0" dirty="0">
                        <a:solidFill>
                          <a:srgbClr val="000000"/>
                        </a:solidFill>
                        <a:latin typeface="Candara"/>
                        <a:cs typeface="Candara"/>
                      </a:endParaRPr>
                    </a:p>
                  </a:txBody>
                  <a:tcPr>
                    <a:lnL w="12700" cap="flat" cmpd="sng" algn="ctr">
                      <a:solidFill>
                        <a:srgbClr val="333399">
                          <a:lumMod val="40000"/>
                          <a:lumOff val="60000"/>
                        </a:srgbClr>
                      </a:solidFill>
                      <a:prstDash val="solid"/>
                      <a:round/>
                      <a:headEnd type="none" w="med" len="med"/>
                      <a:tailEnd type="none" w="med" len="med"/>
                    </a:lnL>
                  </a:tcPr>
                </a:tc>
              </a:tr>
              <a:tr h="345450">
                <a:tc>
                  <a:txBody>
                    <a:bodyPr/>
                    <a:lstStyle/>
                    <a:p>
                      <a:pPr algn="ctr"/>
                      <a:r>
                        <a:rPr lang="en-US" altLang="zh-CN" sz="1400" dirty="0" smtClean="0">
                          <a:solidFill>
                            <a:srgbClr val="000000"/>
                          </a:solidFill>
                          <a:latin typeface="Candara"/>
                          <a:cs typeface="Candara"/>
                        </a:rPr>
                        <a:t>Mean-value filtering</a:t>
                      </a:r>
                      <a:endParaRPr lang="zh-CN" altLang="en-US" sz="1400" dirty="0">
                        <a:solidFill>
                          <a:srgbClr val="000000"/>
                        </a:solidFill>
                        <a:latin typeface="Candara"/>
                        <a:cs typeface="Candara"/>
                      </a:endParaRPr>
                    </a:p>
                  </a:txBody>
                  <a:tcPr>
                    <a:lnL w="12700" cap="flat" cmpd="sng" algn="ctr">
                      <a:solidFill>
                        <a:srgbClr val="333399">
                          <a:lumMod val="40000"/>
                          <a:lumOff val="60000"/>
                        </a:srgbClr>
                      </a:solidFill>
                      <a:prstDash val="solid"/>
                      <a:round/>
                      <a:headEnd type="none" w="med" len="med"/>
                      <a:tailEnd type="none" w="med" len="med"/>
                    </a:lnL>
                    <a:lnR w="12700" cap="flat" cmpd="sng" algn="ctr">
                      <a:solidFill>
                        <a:srgbClr val="333399">
                          <a:lumMod val="40000"/>
                          <a:lumOff val="60000"/>
                        </a:srgbClr>
                      </a:solidFill>
                      <a:prstDash val="solid"/>
                      <a:round/>
                      <a:headEnd type="none" w="med" len="med"/>
                      <a:tailEnd type="none" w="med" len="med"/>
                    </a:lnR>
                  </a:tcPr>
                </a:tc>
                <a:tc>
                  <a:txBody>
                    <a:bodyPr/>
                    <a:lstStyle/>
                    <a:p>
                      <a:pPr algn="ctr"/>
                      <a:r>
                        <a:rPr lang="en-US" altLang="zh-CN" sz="1400" b="1" i="0" dirty="0" smtClean="0">
                          <a:solidFill>
                            <a:srgbClr val="000000"/>
                          </a:solidFill>
                          <a:latin typeface="Candara"/>
                          <a:cs typeface="Candara"/>
                        </a:rPr>
                        <a:t>S</a:t>
                      </a:r>
                      <a:endParaRPr lang="zh-CN" altLang="en-US" sz="1400" b="1" i="0" dirty="0">
                        <a:solidFill>
                          <a:srgbClr val="000000"/>
                        </a:solidFill>
                        <a:latin typeface="Candara"/>
                        <a:cs typeface="Candara"/>
                      </a:endParaRPr>
                    </a:p>
                  </a:txBody>
                  <a:tcPr>
                    <a:lnL w="12700" cap="flat" cmpd="sng" algn="ctr">
                      <a:solidFill>
                        <a:srgbClr val="333399">
                          <a:lumMod val="40000"/>
                          <a:lumOff val="60000"/>
                        </a:srgbClr>
                      </a:solidFill>
                      <a:prstDash val="solid"/>
                      <a:round/>
                      <a:headEnd type="none" w="med" len="med"/>
                      <a:tailEnd type="none" w="med" len="med"/>
                    </a:lnL>
                  </a:tcPr>
                </a:tc>
              </a:tr>
              <a:tr h="331942">
                <a:tc>
                  <a:txBody>
                    <a:bodyPr/>
                    <a:lstStyle/>
                    <a:p>
                      <a:pPr algn="ctr"/>
                      <a:r>
                        <a:rPr lang="en-US" altLang="zh-CN" sz="1400" dirty="0" smtClean="0">
                          <a:solidFill>
                            <a:srgbClr val="000000"/>
                          </a:solidFill>
                          <a:latin typeface="Candara"/>
                          <a:cs typeface="Candara"/>
                        </a:rPr>
                        <a:t>Gaussian filtering</a:t>
                      </a:r>
                      <a:endParaRPr lang="zh-CN" altLang="en-US" sz="1400" dirty="0">
                        <a:solidFill>
                          <a:srgbClr val="000000"/>
                        </a:solidFill>
                        <a:latin typeface="Candara"/>
                        <a:cs typeface="Candara"/>
                      </a:endParaRPr>
                    </a:p>
                  </a:txBody>
                  <a:tcPr>
                    <a:lnL w="12700" cap="flat" cmpd="sng" algn="ctr">
                      <a:solidFill>
                        <a:srgbClr val="333399">
                          <a:lumMod val="40000"/>
                          <a:lumOff val="60000"/>
                        </a:srgbClr>
                      </a:solidFill>
                      <a:prstDash val="solid"/>
                      <a:round/>
                      <a:headEnd type="none" w="med" len="med"/>
                      <a:tailEnd type="none" w="med" len="med"/>
                    </a:lnL>
                    <a:lnR w="12700" cap="flat" cmpd="sng" algn="ctr">
                      <a:solidFill>
                        <a:srgbClr val="333399">
                          <a:lumMod val="40000"/>
                          <a:lumOff val="60000"/>
                        </a:srgbClr>
                      </a:solidFill>
                      <a:prstDash val="solid"/>
                      <a:round/>
                      <a:headEnd type="none" w="med" len="med"/>
                      <a:tailEnd type="none" w="med" len="med"/>
                    </a:lnR>
                  </a:tcPr>
                </a:tc>
                <a:tc>
                  <a:txBody>
                    <a:bodyPr/>
                    <a:lstStyle/>
                    <a:p>
                      <a:pPr algn="ctr"/>
                      <a:r>
                        <a:rPr lang="en-US" altLang="zh-CN" sz="1400" b="1" i="0" dirty="0" smtClean="0">
                          <a:solidFill>
                            <a:srgbClr val="000000"/>
                          </a:solidFill>
                          <a:latin typeface="Candara"/>
                          <a:cs typeface="Candara"/>
                        </a:rPr>
                        <a:t>S</a:t>
                      </a:r>
                      <a:endParaRPr lang="zh-CN" altLang="en-US" sz="1400" b="1" i="0" dirty="0">
                        <a:solidFill>
                          <a:srgbClr val="000000"/>
                        </a:solidFill>
                        <a:latin typeface="Candara"/>
                        <a:cs typeface="Candara"/>
                      </a:endParaRPr>
                    </a:p>
                  </a:txBody>
                  <a:tcPr>
                    <a:lnL w="12700" cap="flat" cmpd="sng" algn="ctr">
                      <a:solidFill>
                        <a:srgbClr val="333399">
                          <a:lumMod val="40000"/>
                          <a:lumOff val="60000"/>
                        </a:srgbClr>
                      </a:solidFill>
                      <a:prstDash val="solid"/>
                      <a:round/>
                      <a:headEnd type="none" w="med" len="med"/>
                      <a:tailEnd type="none" w="med" len="med"/>
                    </a:lnL>
                  </a:tcPr>
                </a:tc>
              </a:tr>
              <a:tr h="348662">
                <a:tc>
                  <a:txBody>
                    <a:bodyPr/>
                    <a:lstStyle/>
                    <a:p>
                      <a:pPr algn="ctr"/>
                      <a:r>
                        <a:rPr lang="en-US" altLang="zh-CN" sz="1400" dirty="0" smtClean="0">
                          <a:solidFill>
                            <a:srgbClr val="000000"/>
                          </a:solidFill>
                          <a:latin typeface="Candara"/>
                          <a:cs typeface="Candara"/>
                        </a:rPr>
                        <a:t>Color histogram</a:t>
                      </a:r>
                      <a:r>
                        <a:rPr lang="en-US" altLang="zh-CN" sz="1400" baseline="0" dirty="0" smtClean="0">
                          <a:solidFill>
                            <a:srgbClr val="000000"/>
                          </a:solidFill>
                          <a:latin typeface="Candara"/>
                          <a:cs typeface="Candara"/>
                        </a:rPr>
                        <a:t> calculation</a:t>
                      </a:r>
                      <a:endParaRPr lang="zh-CN" altLang="en-US" sz="1400" dirty="0">
                        <a:solidFill>
                          <a:srgbClr val="000000"/>
                        </a:solidFill>
                        <a:latin typeface="Candara"/>
                        <a:cs typeface="Candara"/>
                      </a:endParaRPr>
                    </a:p>
                  </a:txBody>
                  <a:tcPr>
                    <a:lnL w="12700" cap="flat" cmpd="sng" algn="ctr">
                      <a:solidFill>
                        <a:srgbClr val="333399">
                          <a:lumMod val="40000"/>
                          <a:lumOff val="60000"/>
                        </a:srgbClr>
                      </a:solidFill>
                      <a:prstDash val="solid"/>
                      <a:round/>
                      <a:headEnd type="none" w="med" len="med"/>
                      <a:tailEnd type="none" w="med" len="med"/>
                    </a:lnL>
                    <a:lnR w="12700" cap="flat" cmpd="sng" algn="ctr">
                      <a:solidFill>
                        <a:srgbClr val="333399">
                          <a:lumMod val="40000"/>
                          <a:lumOff val="60000"/>
                        </a:srgbClr>
                      </a:solidFill>
                      <a:prstDash val="solid"/>
                      <a:round/>
                      <a:headEnd type="none" w="med" len="med"/>
                      <a:tailEnd type="none" w="med" len="med"/>
                    </a:lnR>
                  </a:tcPr>
                </a:tc>
                <a:tc>
                  <a:txBody>
                    <a:bodyPr/>
                    <a:lstStyle/>
                    <a:p>
                      <a:pPr algn="ctr"/>
                      <a:r>
                        <a:rPr lang="en-US" altLang="zh-CN" sz="1400" b="1" i="0" dirty="0" smtClean="0">
                          <a:solidFill>
                            <a:srgbClr val="000000"/>
                          </a:solidFill>
                          <a:latin typeface="Candara"/>
                          <a:cs typeface="Candara"/>
                        </a:rPr>
                        <a:t>MR</a:t>
                      </a:r>
                      <a:endParaRPr lang="zh-CN" altLang="en-US" sz="1400" b="1" i="0" dirty="0">
                        <a:solidFill>
                          <a:srgbClr val="000000"/>
                        </a:solidFill>
                        <a:latin typeface="Candara"/>
                        <a:cs typeface="Candara"/>
                      </a:endParaRPr>
                    </a:p>
                  </a:txBody>
                  <a:tcPr>
                    <a:lnL w="12700" cap="flat" cmpd="sng" algn="ctr">
                      <a:solidFill>
                        <a:srgbClr val="333399">
                          <a:lumMod val="40000"/>
                          <a:lumOff val="60000"/>
                        </a:srgbClr>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415867318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2466" y="558289"/>
            <a:ext cx="8229600" cy="808038"/>
          </a:xfrm>
        </p:spPr>
        <p:txBody>
          <a:bodyPr/>
          <a:lstStyle/>
          <a:p>
            <a:r>
              <a:rPr kumimoji="1" lang="en-US" altLang="zh-CN" dirty="0" err="1" smtClean="0"/>
              <a:t>HetroCV</a:t>
            </a:r>
            <a:r>
              <a:rPr kumimoji="1" lang="en-US" altLang="zh-CN" dirty="0" smtClean="0"/>
              <a:t> Runtime  </a:t>
            </a:r>
            <a:endParaRPr kumimoji="1" lang="zh-CN" altLang="en-US" dirty="0"/>
          </a:p>
        </p:txBody>
      </p:sp>
      <p:sp>
        <p:nvSpPr>
          <p:cNvPr id="3" name="内容占位符 2"/>
          <p:cNvSpPr>
            <a:spLocks noGrp="1"/>
          </p:cNvSpPr>
          <p:nvPr>
            <p:ph idx="1"/>
          </p:nvPr>
        </p:nvSpPr>
        <p:spPr/>
        <p:txBody>
          <a:bodyPr/>
          <a:lstStyle/>
          <a:p>
            <a:r>
              <a:rPr kumimoji="1" lang="en-US" altLang="zh-CN" dirty="0" smtClean="0">
                <a:solidFill>
                  <a:schemeClr val="tx1"/>
                </a:solidFill>
              </a:rPr>
              <a:t>Runtime</a:t>
            </a:r>
            <a:r>
              <a:rPr lang="en-US" altLang="zh-CN" dirty="0" smtClean="0">
                <a:solidFill>
                  <a:schemeClr val="tx1"/>
                </a:solidFill>
              </a:rPr>
              <a:t>: </a:t>
            </a:r>
          </a:p>
          <a:p>
            <a:pPr lvl="1"/>
            <a:r>
              <a:rPr lang="en-US" altLang="zh-CN" dirty="0">
                <a:solidFill>
                  <a:srgbClr val="0000FF"/>
                </a:solidFill>
              </a:rPr>
              <a:t>Offloading</a:t>
            </a:r>
            <a:r>
              <a:rPr lang="en-US" altLang="zh-CN" dirty="0">
                <a:solidFill>
                  <a:schemeClr val="tx1"/>
                </a:solidFill>
              </a:rPr>
              <a:t> is the most widely used mode for </a:t>
            </a:r>
            <a:r>
              <a:rPr lang="en-US" altLang="zh-CN" dirty="0" smtClean="0">
                <a:solidFill>
                  <a:schemeClr val="tx1"/>
                </a:solidFill>
              </a:rPr>
              <a:t>computing </a:t>
            </a:r>
            <a:r>
              <a:rPr lang="en-US" altLang="zh-CN" dirty="0">
                <a:solidFill>
                  <a:schemeClr val="tx1"/>
                </a:solidFill>
              </a:rPr>
              <a:t>on heterogeneous platforms composed of CPU(s) and coprocessor(s). </a:t>
            </a:r>
          </a:p>
          <a:p>
            <a:pPr lvl="1"/>
            <a:r>
              <a:rPr lang="en-US" altLang="zh-CN" dirty="0" smtClean="0">
                <a:solidFill>
                  <a:schemeClr val="tx1"/>
                </a:solidFill>
              </a:rPr>
              <a:t>In </a:t>
            </a:r>
            <a:r>
              <a:rPr lang="en-US" altLang="zh-CN" dirty="0">
                <a:solidFill>
                  <a:schemeClr val="tx1"/>
                </a:solidFill>
              </a:rPr>
              <a:t>some cases, </a:t>
            </a:r>
            <a:r>
              <a:rPr lang="en-US" altLang="zh-CN" dirty="0" smtClean="0">
                <a:solidFill>
                  <a:srgbClr val="0000FF"/>
                </a:solidFill>
              </a:rPr>
              <a:t>data transferring </a:t>
            </a:r>
            <a:r>
              <a:rPr lang="en-US" altLang="zh-CN" dirty="0">
                <a:solidFill>
                  <a:srgbClr val="0000FF"/>
                </a:solidFill>
              </a:rPr>
              <a:t>overhead </a:t>
            </a:r>
            <a:r>
              <a:rPr lang="en-US" altLang="zh-CN" dirty="0">
                <a:solidFill>
                  <a:schemeClr val="tx1"/>
                </a:solidFill>
              </a:rPr>
              <a:t>between CPU and </a:t>
            </a:r>
            <a:r>
              <a:rPr lang="en-US" altLang="zh-CN" dirty="0" smtClean="0">
                <a:solidFill>
                  <a:schemeClr val="tx1"/>
                </a:solidFill>
              </a:rPr>
              <a:t>coprocessor </a:t>
            </a:r>
            <a:r>
              <a:rPr lang="en-US" altLang="zh-CN" dirty="0">
                <a:solidFill>
                  <a:schemeClr val="tx1"/>
                </a:solidFill>
              </a:rPr>
              <a:t>becomes too large and deteriorates the overall </a:t>
            </a:r>
            <a:r>
              <a:rPr lang="en-US" altLang="zh-CN" dirty="0" smtClean="0">
                <a:solidFill>
                  <a:schemeClr val="tx1"/>
                </a:solidFill>
              </a:rPr>
              <a:t>performance</a:t>
            </a:r>
            <a:r>
              <a:rPr lang="en-US" altLang="zh-CN" dirty="0">
                <a:solidFill>
                  <a:schemeClr val="tx1"/>
                </a:solidFill>
              </a:rPr>
              <a:t>. </a:t>
            </a:r>
            <a:endParaRPr lang="en-US" altLang="zh-CN" dirty="0" smtClean="0">
              <a:solidFill>
                <a:schemeClr val="tx1"/>
              </a:solidFill>
            </a:endParaRPr>
          </a:p>
          <a:p>
            <a:pPr lvl="1"/>
            <a:r>
              <a:rPr lang="en-US" altLang="zh-CN" dirty="0" smtClean="0">
                <a:solidFill>
                  <a:schemeClr val="tx1"/>
                </a:solidFill>
              </a:rPr>
              <a:t>And </a:t>
            </a:r>
            <a:r>
              <a:rPr lang="en-US" altLang="zh-CN" dirty="0">
                <a:solidFill>
                  <a:schemeClr val="tx1"/>
                </a:solidFill>
              </a:rPr>
              <a:t>for a certain application, </a:t>
            </a:r>
            <a:r>
              <a:rPr lang="en-US" altLang="zh-CN" dirty="0">
                <a:solidFill>
                  <a:srgbClr val="0000FF"/>
                </a:solidFill>
              </a:rPr>
              <a:t>this balance often varies </a:t>
            </a:r>
            <a:r>
              <a:rPr lang="en-US" altLang="zh-CN" dirty="0">
                <a:solidFill>
                  <a:schemeClr val="tx1"/>
                </a:solidFill>
              </a:rPr>
              <a:t>based on the input data scale, which made hard- coded application using offloading not robust to input scale changes. </a:t>
            </a:r>
            <a:endParaRPr lang="en-US" altLang="zh-CN" dirty="0" smtClean="0">
              <a:solidFill>
                <a:schemeClr val="tx1"/>
              </a:solidFill>
            </a:endParaRPr>
          </a:p>
          <a:p>
            <a:pPr lvl="1"/>
            <a:r>
              <a:rPr lang="en-US" altLang="zh-CN" dirty="0" smtClean="0">
                <a:solidFill>
                  <a:schemeClr val="tx1"/>
                </a:solidFill>
              </a:rPr>
              <a:t>On </a:t>
            </a:r>
            <a:r>
              <a:rPr lang="en-US" altLang="zh-CN" dirty="0">
                <a:solidFill>
                  <a:schemeClr val="tx1"/>
                </a:solidFill>
              </a:rPr>
              <a:t>the other side, even for cases when the kernel speed-ups weren’t out-beat by the overheads, </a:t>
            </a:r>
            <a:r>
              <a:rPr lang="en-US" altLang="zh-CN" dirty="0">
                <a:solidFill>
                  <a:srgbClr val="0000FF"/>
                </a:solidFill>
              </a:rPr>
              <a:t>offloading often leaves the CPU(s) idle</a:t>
            </a:r>
            <a:r>
              <a:rPr lang="en-US" altLang="zh-CN" dirty="0">
                <a:solidFill>
                  <a:schemeClr val="tx1"/>
                </a:solidFill>
              </a:rPr>
              <a:t> and wait on the results from the </a:t>
            </a:r>
            <a:r>
              <a:rPr lang="en-US" altLang="zh-CN" dirty="0" err="1">
                <a:solidFill>
                  <a:schemeClr val="tx1"/>
                </a:solidFill>
              </a:rPr>
              <a:t>coprocessos</a:t>
            </a:r>
            <a:r>
              <a:rPr lang="en-US" altLang="zh-CN" dirty="0">
                <a:solidFill>
                  <a:schemeClr val="tx1"/>
                </a:solidFill>
              </a:rPr>
              <a:t>(s), which would to a waste of the CPU computing power. </a:t>
            </a:r>
          </a:p>
          <a:p>
            <a:pPr lvl="2"/>
            <a:endParaRPr lang="en-US" altLang="zh-CN" dirty="0" smtClean="0">
              <a:solidFill>
                <a:schemeClr val="tx1"/>
              </a:solidFill>
            </a:endParaRPr>
          </a:p>
          <a:p>
            <a:pPr lvl="2"/>
            <a:endParaRPr lang="en-US" altLang="zh-CN" dirty="0">
              <a:solidFill>
                <a:schemeClr val="tx1"/>
              </a:solidFill>
            </a:endParaRPr>
          </a:p>
          <a:p>
            <a:pPr lvl="1"/>
            <a:endParaRPr kumimoji="1" lang="en-US" altLang="zh-CN" dirty="0" smtClean="0">
              <a:solidFill>
                <a:schemeClr val="tx1"/>
              </a:solidFill>
            </a:endParaRPr>
          </a:p>
          <a:p>
            <a:pPr marL="0" indent="0">
              <a:buNone/>
            </a:pPr>
            <a:endParaRPr kumimoji="1" lang="en-US" altLang="zh-CN" dirty="0" smtClean="0">
              <a:solidFill>
                <a:schemeClr val="tx1"/>
              </a:solidFill>
            </a:endParaRPr>
          </a:p>
          <a:p>
            <a:endParaRPr kumimoji="1" lang="en-US" altLang="zh-CN" dirty="0">
              <a:solidFill>
                <a:schemeClr val="tx1"/>
              </a:solidFill>
            </a:endParaRPr>
          </a:p>
          <a:p>
            <a:endParaRPr kumimoji="1" lang="en-US" altLang="zh-CN" dirty="0" smtClean="0">
              <a:solidFill>
                <a:schemeClr val="tx1"/>
              </a:solidFill>
            </a:endParaRPr>
          </a:p>
          <a:p>
            <a:endParaRPr kumimoji="1" lang="en-US" altLang="zh-CN" dirty="0">
              <a:solidFill>
                <a:schemeClr val="tx1"/>
              </a:solidFill>
            </a:endParaRPr>
          </a:p>
          <a:p>
            <a:endParaRPr kumimoji="1" lang="en-US" altLang="zh-CN" dirty="0" smtClean="0">
              <a:solidFill>
                <a:schemeClr val="tx1"/>
              </a:solidFill>
            </a:endParaRPr>
          </a:p>
          <a:p>
            <a:pPr marL="0" indent="0">
              <a:buNone/>
            </a:pPr>
            <a:endParaRPr kumimoji="1" lang="en-US" altLang="zh-CN" sz="1200" dirty="0" smtClean="0">
              <a:solidFill>
                <a:schemeClr val="tx1"/>
              </a:solidFill>
            </a:endParaRPr>
          </a:p>
          <a:p>
            <a:pPr marL="0" indent="0">
              <a:buNone/>
            </a:pPr>
            <a:endParaRPr kumimoji="1" lang="en-US" altLang="zh-CN" sz="1200" dirty="0">
              <a:solidFill>
                <a:schemeClr val="tx1"/>
              </a:solidFill>
            </a:endParaRPr>
          </a:p>
        </p:txBody>
      </p:sp>
      <p:grpSp>
        <p:nvGrpSpPr>
          <p:cNvPr id="4" name="组 3"/>
          <p:cNvGrpSpPr/>
          <p:nvPr/>
        </p:nvGrpSpPr>
        <p:grpSpPr>
          <a:xfrm>
            <a:off x="109744" y="862394"/>
            <a:ext cx="8857882" cy="548797"/>
            <a:chOff x="109744" y="862394"/>
            <a:chExt cx="8857882" cy="548797"/>
          </a:xfrm>
        </p:grpSpPr>
        <p:cxnSp>
          <p:nvCxnSpPr>
            <p:cNvPr id="5" name="直线连接符 4"/>
            <p:cNvCxnSpPr/>
            <p:nvPr/>
          </p:nvCxnSpPr>
          <p:spPr>
            <a:xfrm>
              <a:off x="109744" y="1270073"/>
              <a:ext cx="8857882" cy="0"/>
            </a:xfrm>
            <a:prstGeom prst="line">
              <a:avLst/>
            </a:prstGeom>
            <a:ln>
              <a:solidFill>
                <a:schemeClr val="accent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6" name="直线连接符 5"/>
            <p:cNvCxnSpPr/>
            <p:nvPr/>
          </p:nvCxnSpPr>
          <p:spPr>
            <a:xfrm>
              <a:off x="360586" y="862394"/>
              <a:ext cx="0" cy="548797"/>
            </a:xfrm>
            <a:prstGeom prst="line">
              <a:avLst/>
            </a:prstGeom>
            <a:ln>
              <a:solidFill>
                <a:srgbClr val="A3A3E0"/>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29665482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b="1" dirty="0" smtClean="0"/>
              <a:t>OUTLINE</a:t>
            </a:r>
            <a:endParaRPr kumimoji="1" lang="zh-CN" altLang="en-US" b="1" dirty="0"/>
          </a:p>
        </p:txBody>
      </p:sp>
      <p:sp>
        <p:nvSpPr>
          <p:cNvPr id="3" name="内容占位符 2"/>
          <p:cNvSpPr>
            <a:spLocks noGrp="1"/>
          </p:cNvSpPr>
          <p:nvPr>
            <p:ph idx="1"/>
          </p:nvPr>
        </p:nvSpPr>
        <p:spPr/>
        <p:txBody>
          <a:bodyPr/>
          <a:lstStyle/>
          <a:p>
            <a:r>
              <a:rPr kumimoji="1" lang="en-US" altLang="zh-CN" dirty="0" smtClean="0"/>
              <a:t>Introduction and Background </a:t>
            </a:r>
          </a:p>
          <a:p>
            <a:pPr lvl="1"/>
            <a:r>
              <a:rPr kumimoji="1" lang="en-US" altLang="zh-CN" dirty="0" smtClean="0"/>
              <a:t>Problem </a:t>
            </a:r>
            <a:r>
              <a:rPr kumimoji="1" lang="en-US" altLang="zh-CN" dirty="0"/>
              <a:t>s</a:t>
            </a:r>
            <a:r>
              <a:rPr kumimoji="1" lang="en-US" altLang="zh-CN" dirty="0" smtClean="0"/>
              <a:t>tatement </a:t>
            </a:r>
          </a:p>
          <a:p>
            <a:pPr lvl="1"/>
            <a:r>
              <a:rPr kumimoji="1" lang="en-US" altLang="zh-CN" dirty="0" smtClean="0"/>
              <a:t>Related work </a:t>
            </a:r>
          </a:p>
          <a:p>
            <a:pPr lvl="1"/>
            <a:r>
              <a:rPr kumimoji="1" lang="en-US" altLang="zh-CN" dirty="0" smtClean="0"/>
              <a:t>Main contributions </a:t>
            </a:r>
          </a:p>
          <a:p>
            <a:r>
              <a:rPr kumimoji="1" lang="en-US" altLang="zh-CN" dirty="0" smtClean="0"/>
              <a:t>Characterize Image-processing Computation </a:t>
            </a:r>
          </a:p>
          <a:p>
            <a:pPr lvl="1"/>
            <a:r>
              <a:rPr kumimoji="1" lang="en-US" altLang="zh-CN" dirty="0" smtClean="0"/>
              <a:t>Patterns in image-processing pipelines </a:t>
            </a:r>
          </a:p>
          <a:p>
            <a:pPr lvl="1"/>
            <a:r>
              <a:rPr kumimoji="1" lang="en-US" altLang="zh-CN" dirty="0"/>
              <a:t>Pattern-units </a:t>
            </a:r>
            <a:r>
              <a:rPr kumimoji="1" lang="en-US" altLang="zh-CN" dirty="0" smtClean="0"/>
              <a:t>performance </a:t>
            </a:r>
            <a:r>
              <a:rPr kumimoji="1" lang="en-US" altLang="zh-CN" dirty="0"/>
              <a:t>optimization  </a:t>
            </a:r>
            <a:endParaRPr kumimoji="1" lang="en-US" altLang="zh-CN" dirty="0" smtClean="0"/>
          </a:p>
          <a:p>
            <a:r>
              <a:rPr kumimoji="1" lang="en-US" altLang="zh-CN" dirty="0" err="1" smtClean="0"/>
              <a:t>HetroCV</a:t>
            </a:r>
            <a:r>
              <a:rPr kumimoji="1" lang="en-US" altLang="zh-CN" dirty="0" smtClean="0"/>
              <a:t> Auto-tuning Framework and Runtime </a:t>
            </a:r>
          </a:p>
          <a:p>
            <a:pPr lvl="1"/>
            <a:r>
              <a:rPr kumimoji="1" lang="en-US" altLang="zh-CN" dirty="0" smtClean="0"/>
              <a:t>Overview </a:t>
            </a:r>
          </a:p>
          <a:p>
            <a:pPr lvl="1"/>
            <a:r>
              <a:rPr kumimoji="1" lang="en-US" altLang="zh-CN" dirty="0" err="1" smtClean="0"/>
              <a:t>HetroCV</a:t>
            </a:r>
            <a:r>
              <a:rPr kumimoji="1" lang="en-US" altLang="zh-CN" dirty="0" smtClean="0"/>
              <a:t> auto-tuning framework</a:t>
            </a:r>
          </a:p>
          <a:p>
            <a:pPr lvl="1"/>
            <a:r>
              <a:rPr kumimoji="1" lang="en-US" altLang="zh-CN" dirty="0" err="1" smtClean="0"/>
              <a:t>HertoCV</a:t>
            </a:r>
            <a:r>
              <a:rPr kumimoji="1" lang="en-US" altLang="zh-CN" dirty="0" smtClean="0"/>
              <a:t> runtime </a:t>
            </a:r>
          </a:p>
          <a:p>
            <a:r>
              <a:rPr kumimoji="1" lang="en-US" altLang="zh-CN" dirty="0"/>
              <a:t>Experimental </a:t>
            </a:r>
            <a:r>
              <a:rPr kumimoji="1" lang="en-US" altLang="zh-CN" dirty="0" smtClean="0"/>
              <a:t>Evaluation</a:t>
            </a:r>
          </a:p>
          <a:p>
            <a:r>
              <a:rPr kumimoji="1" lang="en-US" altLang="zh-CN" dirty="0" smtClean="0"/>
              <a:t>Conclusion and Future </a:t>
            </a:r>
            <a:r>
              <a:rPr kumimoji="1" lang="en-US" altLang="zh-CN" dirty="0"/>
              <a:t>W</a:t>
            </a:r>
            <a:r>
              <a:rPr kumimoji="1" lang="en-US" altLang="zh-CN" dirty="0" smtClean="0"/>
              <a:t>ork </a:t>
            </a:r>
          </a:p>
        </p:txBody>
      </p:sp>
      <p:grpSp>
        <p:nvGrpSpPr>
          <p:cNvPr id="4" name="组 3"/>
          <p:cNvGrpSpPr/>
          <p:nvPr/>
        </p:nvGrpSpPr>
        <p:grpSpPr>
          <a:xfrm>
            <a:off x="109744" y="862394"/>
            <a:ext cx="8857882" cy="548797"/>
            <a:chOff x="109744" y="862394"/>
            <a:chExt cx="8857882" cy="548797"/>
          </a:xfrm>
        </p:grpSpPr>
        <p:cxnSp>
          <p:nvCxnSpPr>
            <p:cNvPr id="5" name="直线连接符 4"/>
            <p:cNvCxnSpPr/>
            <p:nvPr/>
          </p:nvCxnSpPr>
          <p:spPr>
            <a:xfrm>
              <a:off x="109744" y="1270073"/>
              <a:ext cx="8857882" cy="0"/>
            </a:xfrm>
            <a:prstGeom prst="line">
              <a:avLst/>
            </a:prstGeom>
            <a:ln>
              <a:solidFill>
                <a:schemeClr val="accent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6" name="直线连接符 5"/>
            <p:cNvCxnSpPr/>
            <p:nvPr/>
          </p:nvCxnSpPr>
          <p:spPr>
            <a:xfrm>
              <a:off x="360586" y="862394"/>
              <a:ext cx="0" cy="548797"/>
            </a:xfrm>
            <a:prstGeom prst="line">
              <a:avLst/>
            </a:prstGeom>
            <a:ln>
              <a:solidFill>
                <a:srgbClr val="A3A3E0"/>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05677447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2466" y="558289"/>
            <a:ext cx="8229600" cy="808038"/>
          </a:xfrm>
        </p:spPr>
        <p:txBody>
          <a:bodyPr/>
          <a:lstStyle/>
          <a:p>
            <a:r>
              <a:rPr kumimoji="1" lang="en-US" altLang="zh-CN" dirty="0" err="1" smtClean="0"/>
              <a:t>HetroCV</a:t>
            </a:r>
            <a:r>
              <a:rPr kumimoji="1" lang="en-US" altLang="zh-CN" dirty="0" smtClean="0"/>
              <a:t> Runtime  </a:t>
            </a:r>
            <a:endParaRPr kumimoji="1" lang="zh-CN" altLang="en-US" dirty="0"/>
          </a:p>
        </p:txBody>
      </p:sp>
      <p:sp>
        <p:nvSpPr>
          <p:cNvPr id="3" name="内容占位符 2"/>
          <p:cNvSpPr>
            <a:spLocks noGrp="1"/>
          </p:cNvSpPr>
          <p:nvPr>
            <p:ph idx="1"/>
          </p:nvPr>
        </p:nvSpPr>
        <p:spPr/>
        <p:txBody>
          <a:bodyPr/>
          <a:lstStyle/>
          <a:p>
            <a:r>
              <a:rPr kumimoji="1" lang="en-US" altLang="zh-CN" dirty="0" smtClean="0">
                <a:solidFill>
                  <a:srgbClr val="000000"/>
                </a:solidFill>
              </a:rPr>
              <a:t>Performance model and performance prediction</a:t>
            </a:r>
            <a:r>
              <a:rPr lang="en-US" altLang="zh-CN" dirty="0" smtClean="0">
                <a:solidFill>
                  <a:srgbClr val="000000"/>
                </a:solidFill>
              </a:rPr>
              <a:t>: </a:t>
            </a:r>
            <a:endParaRPr lang="en-US" altLang="zh-CN" dirty="0">
              <a:solidFill>
                <a:srgbClr val="000000"/>
              </a:solidFill>
            </a:endParaRPr>
          </a:p>
          <a:p>
            <a:pPr lvl="1"/>
            <a:r>
              <a:rPr lang="en-US" altLang="zh-CN" dirty="0" smtClean="0">
                <a:solidFill>
                  <a:srgbClr val="000000"/>
                </a:solidFill>
              </a:rPr>
              <a:t>Overall computation Time = P / C computation time + Data transfer time </a:t>
            </a:r>
          </a:p>
          <a:p>
            <a:pPr lvl="1"/>
            <a:r>
              <a:rPr lang="en-US" altLang="zh-CN" i="1" dirty="0" smtClean="0">
                <a:solidFill>
                  <a:srgbClr val="000000"/>
                </a:solidFill>
              </a:rPr>
              <a:t>Computation model CPU / MIC</a:t>
            </a:r>
            <a:r>
              <a:rPr lang="en-US" altLang="zh-CN" dirty="0" smtClean="0">
                <a:solidFill>
                  <a:srgbClr val="000000"/>
                </a:solidFill>
              </a:rPr>
              <a:t> </a:t>
            </a:r>
          </a:p>
          <a:p>
            <a:pPr lvl="2"/>
            <a:endParaRPr lang="en-US" altLang="zh-CN" dirty="0" smtClean="0">
              <a:solidFill>
                <a:srgbClr val="000000"/>
              </a:solidFill>
            </a:endParaRPr>
          </a:p>
          <a:p>
            <a:pPr lvl="2"/>
            <a:endParaRPr lang="en-US" altLang="zh-CN" dirty="0" smtClean="0">
              <a:solidFill>
                <a:srgbClr val="000000"/>
              </a:solidFill>
            </a:endParaRPr>
          </a:p>
          <a:p>
            <a:pPr lvl="1"/>
            <a:endParaRPr lang="en-US" altLang="zh-CN" i="1" dirty="0" smtClean="0">
              <a:solidFill>
                <a:srgbClr val="000000"/>
              </a:solidFill>
            </a:endParaRPr>
          </a:p>
          <a:p>
            <a:pPr lvl="1"/>
            <a:endParaRPr lang="en-US" altLang="zh-CN" i="1" dirty="0" smtClean="0">
              <a:solidFill>
                <a:srgbClr val="000000"/>
              </a:solidFill>
            </a:endParaRPr>
          </a:p>
          <a:p>
            <a:pPr lvl="1"/>
            <a:endParaRPr lang="en-US" altLang="zh-CN" i="1" dirty="0">
              <a:solidFill>
                <a:srgbClr val="000000"/>
              </a:solidFill>
            </a:endParaRPr>
          </a:p>
          <a:p>
            <a:pPr lvl="1"/>
            <a:r>
              <a:rPr lang="en-US" altLang="zh-CN" dirty="0" smtClean="0">
                <a:solidFill>
                  <a:srgbClr val="000000"/>
                </a:solidFill>
              </a:rPr>
              <a:t>Data-transfer model: </a:t>
            </a:r>
            <a:endParaRPr lang="en-US" altLang="zh-CN" dirty="0">
              <a:solidFill>
                <a:srgbClr val="000000"/>
              </a:solidFill>
            </a:endParaRPr>
          </a:p>
          <a:p>
            <a:pPr marL="914400" lvl="2" indent="0">
              <a:buNone/>
            </a:pPr>
            <a:endParaRPr lang="en-US" altLang="zh-CN" dirty="0" smtClean="0">
              <a:solidFill>
                <a:srgbClr val="000000"/>
              </a:solidFill>
            </a:endParaRPr>
          </a:p>
          <a:p>
            <a:pPr lvl="2"/>
            <a:endParaRPr lang="en-US" altLang="zh-CN" dirty="0" smtClean="0">
              <a:solidFill>
                <a:srgbClr val="000000"/>
              </a:solidFill>
            </a:endParaRPr>
          </a:p>
          <a:p>
            <a:pPr lvl="2"/>
            <a:endParaRPr lang="en-US" altLang="zh-CN" dirty="0">
              <a:solidFill>
                <a:srgbClr val="000000"/>
              </a:solidFill>
            </a:endParaRPr>
          </a:p>
          <a:p>
            <a:pPr lvl="1"/>
            <a:endParaRPr kumimoji="1" lang="en-US" altLang="zh-CN" dirty="0" smtClean="0">
              <a:solidFill>
                <a:srgbClr val="000000"/>
              </a:solidFill>
            </a:endParaRPr>
          </a:p>
          <a:p>
            <a:pPr marL="0" indent="0">
              <a:buNone/>
            </a:pPr>
            <a:endParaRPr kumimoji="1" lang="en-US" altLang="zh-CN" dirty="0" smtClean="0">
              <a:solidFill>
                <a:srgbClr val="000000"/>
              </a:solidFill>
            </a:endParaRPr>
          </a:p>
          <a:p>
            <a:endParaRPr kumimoji="1" lang="en-US" altLang="zh-CN" dirty="0">
              <a:solidFill>
                <a:srgbClr val="000000"/>
              </a:solidFill>
            </a:endParaRPr>
          </a:p>
          <a:p>
            <a:endParaRPr kumimoji="1" lang="en-US" altLang="zh-CN" dirty="0" smtClean="0">
              <a:solidFill>
                <a:srgbClr val="000000"/>
              </a:solidFill>
            </a:endParaRPr>
          </a:p>
          <a:p>
            <a:endParaRPr kumimoji="1" lang="en-US" altLang="zh-CN" dirty="0">
              <a:solidFill>
                <a:srgbClr val="000000"/>
              </a:solidFill>
            </a:endParaRPr>
          </a:p>
          <a:p>
            <a:endParaRPr kumimoji="1" lang="en-US" altLang="zh-CN" dirty="0" smtClean="0">
              <a:solidFill>
                <a:srgbClr val="000000"/>
              </a:solidFill>
            </a:endParaRPr>
          </a:p>
          <a:p>
            <a:pPr marL="0" indent="0">
              <a:buNone/>
            </a:pPr>
            <a:endParaRPr kumimoji="1" lang="en-US" altLang="zh-CN" sz="1200" dirty="0" smtClean="0">
              <a:solidFill>
                <a:srgbClr val="000000"/>
              </a:solidFill>
            </a:endParaRPr>
          </a:p>
          <a:p>
            <a:pPr marL="0" indent="0">
              <a:buNone/>
            </a:pPr>
            <a:endParaRPr kumimoji="1" lang="en-US" altLang="zh-CN" sz="1200" dirty="0">
              <a:solidFill>
                <a:srgbClr val="000000"/>
              </a:solidFill>
            </a:endParaRPr>
          </a:p>
        </p:txBody>
      </p:sp>
      <p:grpSp>
        <p:nvGrpSpPr>
          <p:cNvPr id="4" name="组 3"/>
          <p:cNvGrpSpPr/>
          <p:nvPr/>
        </p:nvGrpSpPr>
        <p:grpSpPr>
          <a:xfrm>
            <a:off x="109744" y="862394"/>
            <a:ext cx="8857882" cy="548797"/>
            <a:chOff x="109744" y="862394"/>
            <a:chExt cx="8857882" cy="548797"/>
          </a:xfrm>
        </p:grpSpPr>
        <p:cxnSp>
          <p:nvCxnSpPr>
            <p:cNvPr id="5" name="直线连接符 4"/>
            <p:cNvCxnSpPr/>
            <p:nvPr/>
          </p:nvCxnSpPr>
          <p:spPr>
            <a:xfrm>
              <a:off x="109744" y="1270073"/>
              <a:ext cx="8857882" cy="0"/>
            </a:xfrm>
            <a:prstGeom prst="line">
              <a:avLst/>
            </a:prstGeom>
            <a:ln>
              <a:solidFill>
                <a:schemeClr val="accent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6" name="直线连接符 5"/>
            <p:cNvCxnSpPr/>
            <p:nvPr/>
          </p:nvCxnSpPr>
          <p:spPr>
            <a:xfrm>
              <a:off x="360586" y="862394"/>
              <a:ext cx="0" cy="548797"/>
            </a:xfrm>
            <a:prstGeom prst="line">
              <a:avLst/>
            </a:prstGeom>
            <a:ln>
              <a:solidFill>
                <a:srgbClr val="A3A3E0"/>
              </a:solidFill>
            </a:ln>
          </p:spPr>
          <p:style>
            <a:lnRef idx="2">
              <a:schemeClr val="accent1"/>
            </a:lnRef>
            <a:fillRef idx="0">
              <a:schemeClr val="accent1"/>
            </a:fillRef>
            <a:effectRef idx="1">
              <a:schemeClr val="accent1"/>
            </a:effectRef>
            <a:fontRef idx="minor">
              <a:schemeClr val="tx1"/>
            </a:fontRef>
          </p:style>
        </p:cxnSp>
      </p:grpSp>
      <p:grpSp>
        <p:nvGrpSpPr>
          <p:cNvPr id="10" name="组 9"/>
          <p:cNvGrpSpPr/>
          <p:nvPr/>
        </p:nvGrpSpPr>
        <p:grpSpPr>
          <a:xfrm>
            <a:off x="2392285" y="2590318"/>
            <a:ext cx="2400300" cy="1560142"/>
            <a:chOff x="2392285" y="2272790"/>
            <a:chExt cx="2400300" cy="1560142"/>
          </a:xfrm>
        </p:grpSpPr>
        <p:pic>
          <p:nvPicPr>
            <p:cNvPr id="7" name="图片 6" descr="Screen Shot 2015-09-01 at 7.55.0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2285" y="2272790"/>
              <a:ext cx="2400300" cy="635000"/>
            </a:xfrm>
            <a:prstGeom prst="rect">
              <a:avLst/>
            </a:prstGeom>
          </p:spPr>
        </p:pic>
        <p:pic>
          <p:nvPicPr>
            <p:cNvPr id="8" name="图片 7" descr="Screen Shot 2015-09-01 at 7.55.1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0026" y="2918532"/>
              <a:ext cx="2311400" cy="914400"/>
            </a:xfrm>
            <a:prstGeom prst="rect">
              <a:avLst/>
            </a:prstGeom>
          </p:spPr>
        </p:pic>
      </p:grpSp>
      <p:pic>
        <p:nvPicPr>
          <p:cNvPr id="9" name="图片 8" descr="Screen Shot 2015-09-01 at 7.55.32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3302" y="4461663"/>
            <a:ext cx="2552700" cy="368300"/>
          </a:xfrm>
          <a:prstGeom prst="rect">
            <a:avLst/>
          </a:prstGeom>
        </p:spPr>
      </p:pic>
    </p:spTree>
    <p:extLst>
      <p:ext uri="{BB962C8B-B14F-4D97-AF65-F5344CB8AC3E}">
        <p14:creationId xmlns:p14="http://schemas.microsoft.com/office/powerpoint/2010/main" val="352805604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2466" y="558289"/>
            <a:ext cx="8229600" cy="808038"/>
          </a:xfrm>
        </p:spPr>
        <p:txBody>
          <a:bodyPr/>
          <a:lstStyle/>
          <a:p>
            <a:r>
              <a:rPr kumimoji="1" lang="en-US" altLang="zh-CN" dirty="0" err="1" smtClean="0">
                <a:solidFill>
                  <a:srgbClr val="000000"/>
                </a:solidFill>
              </a:rPr>
              <a:t>HetroCV</a:t>
            </a:r>
            <a:r>
              <a:rPr kumimoji="1" lang="en-US" altLang="zh-CN" dirty="0" smtClean="0">
                <a:solidFill>
                  <a:srgbClr val="000000"/>
                </a:solidFill>
              </a:rPr>
              <a:t> Runtime  </a:t>
            </a:r>
            <a:endParaRPr kumimoji="1" lang="zh-CN" altLang="en-US" dirty="0">
              <a:solidFill>
                <a:srgbClr val="000000"/>
              </a:solidFill>
            </a:endParaRPr>
          </a:p>
        </p:txBody>
      </p:sp>
      <p:sp>
        <p:nvSpPr>
          <p:cNvPr id="3" name="内容占位符 2"/>
          <p:cNvSpPr>
            <a:spLocks noGrp="1"/>
          </p:cNvSpPr>
          <p:nvPr>
            <p:ph idx="1"/>
          </p:nvPr>
        </p:nvSpPr>
        <p:spPr/>
        <p:txBody>
          <a:bodyPr/>
          <a:lstStyle/>
          <a:p>
            <a:r>
              <a:rPr kumimoji="1" lang="en-US" altLang="zh-CN" dirty="0">
                <a:solidFill>
                  <a:srgbClr val="000000"/>
                </a:solidFill>
              </a:rPr>
              <a:t>C</a:t>
            </a:r>
            <a:r>
              <a:rPr kumimoji="1" lang="en-US" altLang="zh-CN" dirty="0" smtClean="0">
                <a:solidFill>
                  <a:srgbClr val="000000"/>
                </a:solidFill>
              </a:rPr>
              <a:t>omputation unit scheduling</a:t>
            </a:r>
            <a:r>
              <a:rPr lang="en-US" altLang="zh-CN" dirty="0" smtClean="0">
                <a:solidFill>
                  <a:srgbClr val="000000"/>
                </a:solidFill>
              </a:rPr>
              <a:t>: </a:t>
            </a:r>
          </a:p>
          <a:p>
            <a:pPr lvl="1"/>
            <a:r>
              <a:rPr lang="en-US" altLang="zh-CN" dirty="0" err="1"/>
              <a:t>HetroCV</a:t>
            </a:r>
            <a:r>
              <a:rPr lang="en-US" altLang="zh-CN" dirty="0"/>
              <a:t> runtime keeps 2 queues for efficient </a:t>
            </a:r>
            <a:r>
              <a:rPr lang="en-US" altLang="zh-CN" dirty="0" smtClean="0"/>
              <a:t>pattern</a:t>
            </a:r>
            <a:r>
              <a:rPr lang="en-US" altLang="zh-CN" dirty="0"/>
              <a:t>-unit mapping, one for processor and the other for coprocessor. </a:t>
            </a:r>
            <a:endParaRPr lang="en-US" altLang="zh-CN" dirty="0" smtClean="0"/>
          </a:p>
          <a:p>
            <a:pPr lvl="1"/>
            <a:r>
              <a:rPr lang="en-US" altLang="zh-CN" dirty="0" smtClean="0">
                <a:solidFill>
                  <a:srgbClr val="000000"/>
                </a:solidFill>
              </a:rPr>
              <a:t>Based on scheduling strategy, each </a:t>
            </a:r>
            <a:r>
              <a:rPr lang="en-US" altLang="zh-CN" b="1" dirty="0" smtClean="0">
                <a:solidFill>
                  <a:srgbClr val="000000"/>
                </a:solidFill>
              </a:rPr>
              <a:t>CU</a:t>
            </a:r>
            <a:r>
              <a:rPr lang="en-US" altLang="zh-CN" dirty="0" smtClean="0">
                <a:solidFill>
                  <a:srgbClr val="000000"/>
                </a:solidFill>
              </a:rPr>
              <a:t> will be mapped to the P/C queue.</a:t>
            </a:r>
          </a:p>
          <a:p>
            <a:pPr lvl="1"/>
            <a:r>
              <a:rPr lang="en-US" altLang="zh-CN" i="1" dirty="0" smtClean="0">
                <a:solidFill>
                  <a:srgbClr val="000000"/>
                </a:solidFill>
              </a:rPr>
              <a:t>Maximum-throughput mapping strategy</a:t>
            </a:r>
            <a:r>
              <a:rPr lang="en-US" altLang="zh-CN" dirty="0" smtClean="0">
                <a:solidFill>
                  <a:srgbClr val="000000"/>
                </a:solidFill>
              </a:rPr>
              <a:t>:  </a:t>
            </a:r>
          </a:p>
          <a:p>
            <a:pPr lvl="2"/>
            <a:r>
              <a:rPr lang="en-US" altLang="zh-CN" dirty="0" smtClean="0">
                <a:solidFill>
                  <a:srgbClr val="000000"/>
                </a:solidFill>
              </a:rPr>
              <a:t>a computation unit </a:t>
            </a:r>
            <a:r>
              <a:rPr lang="en-US" altLang="zh-CN" dirty="0" err="1" smtClean="0">
                <a:solidFill>
                  <a:srgbClr val="000000"/>
                </a:solidFill>
              </a:rPr>
              <a:t>CU</a:t>
            </a:r>
            <a:r>
              <a:rPr lang="en-US" altLang="zh-CN" baseline="-25000" dirty="0" err="1" smtClean="0">
                <a:solidFill>
                  <a:srgbClr val="000000"/>
                </a:solidFill>
              </a:rPr>
              <a:t>i</a:t>
            </a:r>
            <a:r>
              <a:rPr lang="en-US" altLang="zh-CN" dirty="0" smtClean="0">
                <a:solidFill>
                  <a:srgbClr val="000000"/>
                </a:solidFill>
              </a:rPr>
              <a:t> will be given a </a:t>
            </a:r>
            <a:r>
              <a:rPr lang="en-US" altLang="zh-CN" dirty="0" err="1" smtClean="0">
                <a:solidFill>
                  <a:srgbClr val="000000"/>
                </a:solidFill>
              </a:rPr>
              <a:t>queu</a:t>
            </a:r>
            <a:endParaRPr lang="en-US" altLang="zh-CN" baseline="-25000" dirty="0" smtClean="0">
              <a:solidFill>
                <a:srgbClr val="000000"/>
              </a:solidFill>
            </a:endParaRPr>
          </a:p>
          <a:p>
            <a:pPr lvl="2"/>
            <a:endParaRPr lang="en-US" altLang="zh-CN" dirty="0" smtClean="0">
              <a:solidFill>
                <a:srgbClr val="000000"/>
              </a:solidFill>
            </a:endParaRPr>
          </a:p>
          <a:p>
            <a:pPr marL="914400" lvl="2" indent="0">
              <a:buNone/>
            </a:pPr>
            <a:endParaRPr lang="en-US" altLang="zh-CN" dirty="0" smtClean="0">
              <a:solidFill>
                <a:srgbClr val="000000"/>
              </a:solidFill>
            </a:endParaRPr>
          </a:p>
          <a:p>
            <a:pPr lvl="1"/>
            <a:r>
              <a:rPr lang="en-US" altLang="zh-CN" dirty="0" smtClean="0">
                <a:solidFill>
                  <a:srgbClr val="000000"/>
                </a:solidFill>
              </a:rPr>
              <a:t>In which, </a:t>
            </a:r>
          </a:p>
          <a:p>
            <a:pPr lvl="2"/>
            <a:endParaRPr lang="en-US" altLang="zh-CN" dirty="0">
              <a:solidFill>
                <a:srgbClr val="000000"/>
              </a:solidFill>
            </a:endParaRPr>
          </a:p>
          <a:p>
            <a:pPr lvl="1"/>
            <a:endParaRPr kumimoji="1" lang="en-US" altLang="zh-CN" dirty="0" smtClean="0">
              <a:solidFill>
                <a:srgbClr val="000000"/>
              </a:solidFill>
            </a:endParaRPr>
          </a:p>
          <a:p>
            <a:pPr marL="0" indent="0">
              <a:buNone/>
            </a:pPr>
            <a:endParaRPr kumimoji="1" lang="en-US" altLang="zh-CN" dirty="0" smtClean="0">
              <a:solidFill>
                <a:srgbClr val="000000"/>
              </a:solidFill>
            </a:endParaRPr>
          </a:p>
          <a:p>
            <a:endParaRPr kumimoji="1" lang="en-US" altLang="zh-CN" dirty="0">
              <a:solidFill>
                <a:srgbClr val="000000"/>
              </a:solidFill>
            </a:endParaRPr>
          </a:p>
          <a:p>
            <a:endParaRPr kumimoji="1" lang="en-US" altLang="zh-CN" dirty="0" smtClean="0">
              <a:solidFill>
                <a:srgbClr val="000000"/>
              </a:solidFill>
            </a:endParaRPr>
          </a:p>
          <a:p>
            <a:endParaRPr kumimoji="1" lang="en-US" altLang="zh-CN" dirty="0">
              <a:solidFill>
                <a:srgbClr val="000000"/>
              </a:solidFill>
            </a:endParaRPr>
          </a:p>
          <a:p>
            <a:endParaRPr kumimoji="1" lang="en-US" altLang="zh-CN" dirty="0" smtClean="0">
              <a:solidFill>
                <a:srgbClr val="000000"/>
              </a:solidFill>
            </a:endParaRPr>
          </a:p>
          <a:p>
            <a:pPr marL="0" indent="0">
              <a:buNone/>
            </a:pPr>
            <a:endParaRPr kumimoji="1" lang="en-US" altLang="zh-CN" sz="1200" dirty="0" smtClean="0">
              <a:solidFill>
                <a:srgbClr val="000000"/>
              </a:solidFill>
            </a:endParaRPr>
          </a:p>
          <a:p>
            <a:pPr marL="0" indent="0">
              <a:buNone/>
            </a:pPr>
            <a:endParaRPr kumimoji="1" lang="en-US" altLang="zh-CN" sz="1200" dirty="0">
              <a:solidFill>
                <a:srgbClr val="000000"/>
              </a:solidFill>
            </a:endParaRPr>
          </a:p>
        </p:txBody>
      </p:sp>
      <p:grpSp>
        <p:nvGrpSpPr>
          <p:cNvPr id="4" name="组 3"/>
          <p:cNvGrpSpPr/>
          <p:nvPr/>
        </p:nvGrpSpPr>
        <p:grpSpPr>
          <a:xfrm>
            <a:off x="109744" y="862394"/>
            <a:ext cx="8857882" cy="548797"/>
            <a:chOff x="109744" y="862394"/>
            <a:chExt cx="8857882" cy="548797"/>
          </a:xfrm>
        </p:grpSpPr>
        <p:cxnSp>
          <p:nvCxnSpPr>
            <p:cNvPr id="5" name="直线连接符 4"/>
            <p:cNvCxnSpPr/>
            <p:nvPr/>
          </p:nvCxnSpPr>
          <p:spPr>
            <a:xfrm>
              <a:off x="109744" y="1270073"/>
              <a:ext cx="8857882" cy="0"/>
            </a:xfrm>
            <a:prstGeom prst="line">
              <a:avLst/>
            </a:prstGeom>
            <a:ln>
              <a:solidFill>
                <a:schemeClr val="accent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6" name="直线连接符 5"/>
            <p:cNvCxnSpPr/>
            <p:nvPr/>
          </p:nvCxnSpPr>
          <p:spPr>
            <a:xfrm>
              <a:off x="360586" y="862394"/>
              <a:ext cx="0" cy="548797"/>
            </a:xfrm>
            <a:prstGeom prst="line">
              <a:avLst/>
            </a:prstGeom>
            <a:ln>
              <a:solidFill>
                <a:srgbClr val="A3A3E0"/>
              </a:solidFill>
            </a:ln>
          </p:spPr>
          <p:style>
            <a:lnRef idx="2">
              <a:schemeClr val="accent1"/>
            </a:lnRef>
            <a:fillRef idx="0">
              <a:schemeClr val="accent1"/>
            </a:fillRef>
            <a:effectRef idx="1">
              <a:schemeClr val="accent1"/>
            </a:effectRef>
            <a:fontRef idx="minor">
              <a:schemeClr val="tx1"/>
            </a:fontRef>
          </p:style>
        </p:cxnSp>
      </p:grpSp>
      <p:pic>
        <p:nvPicPr>
          <p:cNvPr id="7" name="图片 6" descr="Screen Shot 2015-09-01 at 7.54.5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3561" y="3455329"/>
            <a:ext cx="3314700" cy="609600"/>
          </a:xfrm>
          <a:prstGeom prst="rect">
            <a:avLst/>
          </a:prstGeom>
        </p:spPr>
      </p:pic>
      <p:pic>
        <p:nvPicPr>
          <p:cNvPr id="8" name="图片 7" descr="Screen Shot 2015-09-01 at 7.55.0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536" y="4361118"/>
            <a:ext cx="2616200" cy="1371600"/>
          </a:xfrm>
          <a:prstGeom prst="rect">
            <a:avLst/>
          </a:prstGeom>
        </p:spPr>
      </p:pic>
    </p:spTree>
    <p:extLst>
      <p:ext uri="{BB962C8B-B14F-4D97-AF65-F5344CB8AC3E}">
        <p14:creationId xmlns:p14="http://schemas.microsoft.com/office/powerpoint/2010/main" val="346523002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525997" y="3753976"/>
            <a:ext cx="8415943" cy="749829"/>
          </a:xfrm>
        </p:spPr>
        <p:txBody>
          <a:bodyPr/>
          <a:lstStyle/>
          <a:p>
            <a:r>
              <a:rPr kumimoji="1" lang="en-US" altLang="zh-CN" sz="2800" dirty="0"/>
              <a:t>4</a:t>
            </a:r>
            <a:r>
              <a:rPr kumimoji="1" lang="en-US" altLang="zh-CN" sz="2800" dirty="0" smtClean="0"/>
              <a:t>. </a:t>
            </a:r>
            <a:r>
              <a:rPr kumimoji="1" lang="en-US" altLang="zh-CN" sz="2800" dirty="0"/>
              <a:t>Experimental evaluation</a:t>
            </a:r>
            <a:endParaRPr kumimoji="1" lang="zh-CN" altLang="en-US" sz="2800" dirty="0"/>
          </a:p>
        </p:txBody>
      </p:sp>
      <p:sp>
        <p:nvSpPr>
          <p:cNvPr id="5" name="文本占位符 2"/>
          <p:cNvSpPr>
            <a:spLocks noGrp="1"/>
          </p:cNvSpPr>
          <p:nvPr>
            <p:ph type="body" idx="1"/>
          </p:nvPr>
        </p:nvSpPr>
        <p:spPr>
          <a:xfrm>
            <a:off x="1950036" y="4310094"/>
            <a:ext cx="6660139" cy="1135411"/>
          </a:xfrm>
        </p:spPr>
        <p:txBody>
          <a:bodyPr/>
          <a:lstStyle/>
          <a:p>
            <a:pPr marL="457200" indent="-457200">
              <a:buFont typeface="Arial"/>
              <a:buChar char="•"/>
            </a:pPr>
            <a:r>
              <a:rPr kumimoji="1" lang="en-US" altLang="zh-CN" dirty="0" smtClean="0">
                <a:solidFill>
                  <a:schemeClr val="tx1"/>
                </a:solidFill>
              </a:rPr>
              <a:t>Experiment </a:t>
            </a:r>
            <a:r>
              <a:rPr kumimoji="1" lang="en-US" altLang="zh-CN" dirty="0" err="1" smtClean="0">
                <a:solidFill>
                  <a:schemeClr val="tx1"/>
                </a:solidFill>
              </a:rPr>
              <a:t>Testbed</a:t>
            </a:r>
            <a:r>
              <a:rPr kumimoji="1" lang="en-US" altLang="zh-CN" dirty="0" smtClean="0">
                <a:solidFill>
                  <a:schemeClr val="tx1"/>
                </a:solidFill>
              </a:rPr>
              <a:t> and Applications  </a:t>
            </a:r>
          </a:p>
          <a:p>
            <a:pPr marL="457200" indent="-457200">
              <a:buFont typeface="Arial"/>
              <a:buChar char="•"/>
            </a:pPr>
            <a:r>
              <a:rPr kumimoji="1" lang="en-US" altLang="zh-CN" dirty="0" err="1" smtClean="0"/>
              <a:t>HetroCV</a:t>
            </a:r>
            <a:r>
              <a:rPr kumimoji="1" lang="en-US" altLang="zh-CN" dirty="0" smtClean="0"/>
              <a:t> Auto-tuner Evaluation </a:t>
            </a:r>
            <a:endParaRPr kumimoji="1" lang="en-US" altLang="zh-CN" dirty="0" smtClean="0">
              <a:solidFill>
                <a:schemeClr val="tx1"/>
              </a:solidFill>
            </a:endParaRPr>
          </a:p>
          <a:p>
            <a:pPr marL="457200" indent="-457200">
              <a:buFont typeface="Arial"/>
              <a:buChar char="•"/>
            </a:pPr>
            <a:r>
              <a:rPr kumimoji="1" lang="en-US" altLang="zh-CN" dirty="0" err="1" smtClean="0"/>
              <a:t>HetroCV</a:t>
            </a:r>
            <a:r>
              <a:rPr kumimoji="1" lang="en-US" altLang="zh-CN" dirty="0" smtClean="0"/>
              <a:t> Runtime Evaluation </a:t>
            </a:r>
          </a:p>
        </p:txBody>
      </p:sp>
    </p:spTree>
    <p:extLst>
      <p:ext uri="{BB962C8B-B14F-4D97-AF65-F5344CB8AC3E}">
        <p14:creationId xmlns:p14="http://schemas.microsoft.com/office/powerpoint/2010/main" val="383801826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Experiment </a:t>
            </a:r>
            <a:r>
              <a:rPr kumimoji="1" lang="en-US" altLang="zh-CN" dirty="0" err="1" smtClean="0"/>
              <a:t>Testbed</a:t>
            </a:r>
            <a:r>
              <a:rPr kumimoji="1" lang="en-US" altLang="zh-CN" dirty="0" smtClean="0"/>
              <a:t> and Applications </a:t>
            </a:r>
            <a:endParaRPr kumimoji="1" lang="zh-CN" altLang="en-US" dirty="0"/>
          </a:p>
        </p:txBody>
      </p:sp>
      <p:sp>
        <p:nvSpPr>
          <p:cNvPr id="3" name="内容占位符 2"/>
          <p:cNvSpPr>
            <a:spLocks noGrp="1"/>
          </p:cNvSpPr>
          <p:nvPr>
            <p:ph idx="1"/>
          </p:nvPr>
        </p:nvSpPr>
        <p:spPr/>
        <p:txBody>
          <a:bodyPr/>
          <a:lstStyle/>
          <a:p>
            <a:r>
              <a:rPr lang="en-US" altLang="zh-CN" dirty="0" smtClean="0">
                <a:solidFill>
                  <a:srgbClr val="000000"/>
                </a:solidFill>
              </a:rPr>
              <a:t>Stampede @ Texas Advanced Computing Center (TACC). </a:t>
            </a:r>
          </a:p>
          <a:p>
            <a:r>
              <a:rPr lang="en-US" altLang="zh-CN" dirty="0" smtClean="0">
                <a:solidFill>
                  <a:srgbClr val="000000"/>
                </a:solidFill>
              </a:rPr>
              <a:t>Each </a:t>
            </a:r>
            <a:r>
              <a:rPr lang="en-US" altLang="zh-CN" dirty="0">
                <a:solidFill>
                  <a:srgbClr val="000000"/>
                </a:solidFill>
              </a:rPr>
              <a:t>compute </a:t>
            </a:r>
            <a:r>
              <a:rPr lang="en-US" altLang="zh-CN" dirty="0" smtClean="0">
                <a:solidFill>
                  <a:srgbClr val="000000"/>
                </a:solidFill>
              </a:rPr>
              <a:t>nodes on Stampede </a:t>
            </a:r>
          </a:p>
          <a:p>
            <a:pPr lvl="1"/>
            <a:r>
              <a:rPr lang="en-US" altLang="zh-CN" dirty="0" smtClean="0">
                <a:solidFill>
                  <a:srgbClr val="000000"/>
                </a:solidFill>
              </a:rPr>
              <a:t>2 </a:t>
            </a:r>
            <a:r>
              <a:rPr lang="en-US" altLang="zh-CN" dirty="0">
                <a:solidFill>
                  <a:srgbClr val="000000"/>
                </a:solidFill>
              </a:rPr>
              <a:t>Xeon E5-2680 </a:t>
            </a:r>
            <a:r>
              <a:rPr lang="en-US" altLang="zh-CN" dirty="0" smtClean="0">
                <a:solidFill>
                  <a:srgbClr val="000000"/>
                </a:solidFill>
              </a:rPr>
              <a:t>processors </a:t>
            </a:r>
          </a:p>
          <a:p>
            <a:pPr lvl="1"/>
            <a:r>
              <a:rPr lang="en-US" altLang="zh-CN" dirty="0" smtClean="0">
                <a:solidFill>
                  <a:srgbClr val="000000"/>
                </a:solidFill>
              </a:rPr>
              <a:t>1 </a:t>
            </a:r>
            <a:r>
              <a:rPr lang="en-US" altLang="zh-CN" dirty="0">
                <a:solidFill>
                  <a:srgbClr val="000000"/>
                </a:solidFill>
              </a:rPr>
              <a:t>Intel Xeon Phi SE10P </a:t>
            </a:r>
            <a:r>
              <a:rPr lang="en-US" altLang="zh-CN" dirty="0" smtClean="0">
                <a:solidFill>
                  <a:srgbClr val="000000"/>
                </a:solidFill>
              </a:rPr>
              <a:t>coprocessor </a:t>
            </a:r>
          </a:p>
          <a:p>
            <a:pPr lvl="1"/>
            <a:r>
              <a:rPr lang="en-US" altLang="zh-CN" dirty="0" smtClean="0">
                <a:solidFill>
                  <a:srgbClr val="000000"/>
                </a:solidFill>
              </a:rPr>
              <a:t>Processor/co-processor connected </a:t>
            </a:r>
            <a:r>
              <a:rPr lang="en-US" altLang="zh-CN" dirty="0">
                <a:solidFill>
                  <a:srgbClr val="000000"/>
                </a:solidFill>
              </a:rPr>
              <a:t>through </a:t>
            </a:r>
            <a:r>
              <a:rPr lang="en-US" altLang="zh-CN" dirty="0" err="1">
                <a:solidFill>
                  <a:srgbClr val="000000"/>
                </a:solidFill>
              </a:rPr>
              <a:t>PCIe</a:t>
            </a:r>
            <a:r>
              <a:rPr lang="en-US" altLang="zh-CN" dirty="0">
                <a:solidFill>
                  <a:srgbClr val="000000"/>
                </a:solidFill>
              </a:rPr>
              <a:t> express interface. </a:t>
            </a:r>
          </a:p>
          <a:p>
            <a:endParaRPr kumimoji="1" lang="zh-CN" altLang="en-US" dirty="0">
              <a:solidFill>
                <a:srgbClr val="000000"/>
              </a:solidFill>
            </a:endParaRPr>
          </a:p>
          <a:p>
            <a:r>
              <a:rPr kumimoji="1" lang="en-US" altLang="zh-CN" dirty="0" smtClean="0">
                <a:solidFill>
                  <a:srgbClr val="000000"/>
                </a:solidFill>
              </a:rPr>
              <a:t>Testing applications: </a:t>
            </a:r>
          </a:p>
          <a:p>
            <a:pPr lvl="1"/>
            <a:r>
              <a:rPr lang="en-US" altLang="zh-CN" dirty="0">
                <a:solidFill>
                  <a:srgbClr val="000000"/>
                </a:solidFill>
              </a:rPr>
              <a:t>C</a:t>
            </a:r>
            <a:r>
              <a:rPr lang="en-US" altLang="zh-CN" dirty="0" smtClean="0">
                <a:solidFill>
                  <a:srgbClr val="000000"/>
                </a:solidFill>
              </a:rPr>
              <a:t>ontent</a:t>
            </a:r>
            <a:r>
              <a:rPr lang="en-US" altLang="zh-CN" dirty="0">
                <a:solidFill>
                  <a:srgbClr val="000000"/>
                </a:solidFill>
              </a:rPr>
              <a:t>-based image retrieval </a:t>
            </a:r>
            <a:r>
              <a:rPr lang="en-US" altLang="zh-CN" dirty="0" smtClean="0">
                <a:solidFill>
                  <a:srgbClr val="000000"/>
                </a:solidFill>
              </a:rPr>
              <a:t>(</a:t>
            </a:r>
            <a:r>
              <a:rPr lang="en-US" altLang="zh-CN" b="1" dirty="0" smtClean="0">
                <a:solidFill>
                  <a:srgbClr val="000000"/>
                </a:solidFill>
              </a:rPr>
              <a:t>CBIR</a:t>
            </a:r>
            <a:r>
              <a:rPr lang="en-US" altLang="zh-CN" dirty="0" smtClean="0">
                <a:solidFill>
                  <a:srgbClr val="000000"/>
                </a:solidFill>
              </a:rPr>
              <a:t>)</a:t>
            </a:r>
          </a:p>
          <a:p>
            <a:pPr lvl="2"/>
            <a:r>
              <a:rPr lang="en-US" altLang="zh-CN" dirty="0">
                <a:solidFill>
                  <a:srgbClr val="000000"/>
                </a:solidFill>
              </a:rPr>
              <a:t>works to retrieve image patches that shares resemblance to the input query image from the dataset images </a:t>
            </a:r>
          </a:p>
          <a:p>
            <a:pPr lvl="1"/>
            <a:r>
              <a:rPr lang="en-US" altLang="zh-CN" dirty="0" smtClean="0">
                <a:solidFill>
                  <a:srgbClr val="000000"/>
                </a:solidFill>
              </a:rPr>
              <a:t>Histopathology </a:t>
            </a:r>
            <a:r>
              <a:rPr lang="en-US" altLang="zh-CN" dirty="0">
                <a:solidFill>
                  <a:srgbClr val="000000"/>
                </a:solidFill>
              </a:rPr>
              <a:t>cell detection </a:t>
            </a:r>
            <a:r>
              <a:rPr lang="en-US" altLang="zh-CN" dirty="0" smtClean="0">
                <a:solidFill>
                  <a:srgbClr val="000000"/>
                </a:solidFill>
              </a:rPr>
              <a:t>(</a:t>
            </a:r>
            <a:r>
              <a:rPr lang="en-US" altLang="zh-CN" b="1" dirty="0" smtClean="0">
                <a:solidFill>
                  <a:srgbClr val="000000"/>
                </a:solidFill>
              </a:rPr>
              <a:t>CD</a:t>
            </a:r>
            <a:r>
              <a:rPr lang="en-US" altLang="zh-CN" dirty="0" smtClean="0">
                <a:solidFill>
                  <a:srgbClr val="000000"/>
                </a:solidFill>
              </a:rPr>
              <a:t>)</a:t>
            </a:r>
          </a:p>
          <a:p>
            <a:pPr lvl="2"/>
            <a:r>
              <a:rPr lang="en-US" altLang="zh-CN" dirty="0">
                <a:solidFill>
                  <a:srgbClr val="000000"/>
                </a:solidFill>
              </a:rPr>
              <a:t>detects the center of all the cells in the image according to the gray-level information </a:t>
            </a:r>
          </a:p>
          <a:p>
            <a:pPr lvl="1"/>
            <a:endParaRPr kumimoji="1" lang="zh-CN" altLang="en-US" dirty="0">
              <a:solidFill>
                <a:srgbClr val="000000"/>
              </a:solidFill>
            </a:endParaRPr>
          </a:p>
        </p:txBody>
      </p:sp>
      <p:grpSp>
        <p:nvGrpSpPr>
          <p:cNvPr id="4" name="组 3"/>
          <p:cNvGrpSpPr/>
          <p:nvPr/>
        </p:nvGrpSpPr>
        <p:grpSpPr>
          <a:xfrm>
            <a:off x="109744" y="862394"/>
            <a:ext cx="8857882" cy="548797"/>
            <a:chOff x="109744" y="862394"/>
            <a:chExt cx="8857882" cy="548797"/>
          </a:xfrm>
        </p:grpSpPr>
        <p:cxnSp>
          <p:nvCxnSpPr>
            <p:cNvPr id="5" name="直线连接符 4"/>
            <p:cNvCxnSpPr/>
            <p:nvPr/>
          </p:nvCxnSpPr>
          <p:spPr>
            <a:xfrm>
              <a:off x="109744" y="1270073"/>
              <a:ext cx="8857882" cy="0"/>
            </a:xfrm>
            <a:prstGeom prst="line">
              <a:avLst/>
            </a:prstGeom>
            <a:ln>
              <a:solidFill>
                <a:schemeClr val="accent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6" name="直线连接符 5"/>
            <p:cNvCxnSpPr/>
            <p:nvPr/>
          </p:nvCxnSpPr>
          <p:spPr>
            <a:xfrm>
              <a:off x="360586" y="862394"/>
              <a:ext cx="0" cy="548797"/>
            </a:xfrm>
            <a:prstGeom prst="line">
              <a:avLst/>
            </a:prstGeom>
            <a:ln>
              <a:solidFill>
                <a:srgbClr val="A3A3E0"/>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6167516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Testing Applications</a:t>
            </a:r>
            <a:endParaRPr kumimoji="1" lang="zh-CN" altLang="en-US" dirty="0"/>
          </a:p>
        </p:txBody>
      </p:sp>
      <p:graphicFrame>
        <p:nvGraphicFramePr>
          <p:cNvPr id="4" name="表格 3"/>
          <p:cNvGraphicFramePr>
            <a:graphicFrameLocks noGrp="1"/>
          </p:cNvGraphicFramePr>
          <p:nvPr>
            <p:extLst>
              <p:ext uri="{D42A27DB-BD31-4B8C-83A1-F6EECF244321}">
                <p14:modId xmlns:p14="http://schemas.microsoft.com/office/powerpoint/2010/main" val="2848374928"/>
              </p:ext>
            </p:extLst>
          </p:nvPr>
        </p:nvGraphicFramePr>
        <p:xfrm>
          <a:off x="1687608" y="3335974"/>
          <a:ext cx="5313462" cy="3271519"/>
        </p:xfrm>
        <a:graphic>
          <a:graphicData uri="http://schemas.openxmlformats.org/drawingml/2006/table">
            <a:tbl>
              <a:tblPr firstRow="1" bandRow="1">
                <a:tableStyleId>{72833802-FEF1-4C79-8D5D-14CF1EAF98D9}</a:tableStyleId>
              </a:tblPr>
              <a:tblGrid>
                <a:gridCol w="2656731"/>
                <a:gridCol w="2656731"/>
              </a:tblGrid>
              <a:tr h="370840">
                <a:tc>
                  <a:txBody>
                    <a:bodyPr/>
                    <a:lstStyle/>
                    <a:p>
                      <a:pPr algn="ctr"/>
                      <a:r>
                        <a:rPr lang="en-US" altLang="zh-CN" sz="1600" dirty="0" smtClean="0"/>
                        <a:t>PU</a:t>
                      </a:r>
                      <a:r>
                        <a:rPr lang="en-US" altLang="zh-CN" sz="1600" baseline="0" dirty="0" smtClean="0"/>
                        <a:t> Name</a:t>
                      </a:r>
                      <a:endParaRPr lang="zh-CN" altLang="en-US" sz="1600" dirty="0"/>
                    </a:p>
                  </a:txBody>
                  <a:tcPr>
                    <a:lnR w="12700" cap="flat" cmpd="sng" algn="ctr">
                      <a:solidFill>
                        <a:srgbClr val="A3A3E0"/>
                      </a:solidFill>
                      <a:prstDash val="solid"/>
                      <a:round/>
                      <a:headEnd type="none" w="med" len="med"/>
                      <a:tailEnd type="none" w="med" len="med"/>
                    </a:lnR>
                  </a:tcPr>
                </a:tc>
                <a:tc>
                  <a:txBody>
                    <a:bodyPr/>
                    <a:lstStyle/>
                    <a:p>
                      <a:pPr algn="ctr"/>
                      <a:r>
                        <a:rPr lang="en-US" altLang="zh-CN" sz="1600" dirty="0" smtClean="0"/>
                        <a:t>Pattern Type</a:t>
                      </a:r>
                      <a:endParaRPr lang="zh-CN" altLang="en-US" sz="1600" dirty="0"/>
                    </a:p>
                  </a:txBody>
                  <a:tcPr>
                    <a:lnL w="12700" cap="flat" cmpd="sng" algn="ctr">
                      <a:solidFill>
                        <a:srgbClr val="A3A3E0"/>
                      </a:solidFill>
                      <a:prstDash val="solid"/>
                      <a:round/>
                      <a:headEnd type="none" w="med" len="med"/>
                      <a:tailEnd type="none" w="med" len="med"/>
                    </a:lnL>
                    <a:lnR w="12700" cap="flat" cmpd="sng" algn="ctr">
                      <a:solidFill>
                        <a:srgbClr val="A3A3E0"/>
                      </a:solidFill>
                      <a:prstDash val="solid"/>
                      <a:round/>
                      <a:headEnd type="none" w="med" len="med"/>
                      <a:tailEnd type="none" w="med" len="med"/>
                    </a:lnR>
                  </a:tcPr>
                </a:tc>
              </a:tr>
              <a:tr h="270534">
                <a:tc>
                  <a:txBody>
                    <a:bodyPr/>
                    <a:lstStyle/>
                    <a:p>
                      <a:pPr algn="ctr"/>
                      <a:r>
                        <a:rPr lang="en-US" altLang="zh-CN" sz="1400" dirty="0" err="1" smtClean="0"/>
                        <a:t>HAH+Dis</a:t>
                      </a:r>
                      <a:r>
                        <a:rPr lang="en-US" altLang="zh-CN" sz="1400" baseline="0" dirty="0" smtClean="0"/>
                        <a:t> (CBIR)</a:t>
                      </a:r>
                      <a:endParaRPr lang="zh-CN" altLang="en-US" sz="1400" dirty="0"/>
                    </a:p>
                  </a:txBody>
                  <a:tcPr>
                    <a:lnR w="12700" cap="flat" cmpd="sng" algn="ctr">
                      <a:solidFill>
                        <a:srgbClr val="A3A3E0"/>
                      </a:solidFill>
                      <a:prstDash val="solid"/>
                      <a:round/>
                      <a:headEnd type="none" w="med" len="med"/>
                      <a:tailEnd type="none" w="med" len="med"/>
                    </a:lnR>
                  </a:tcPr>
                </a:tc>
                <a:tc>
                  <a:txBody>
                    <a:bodyPr/>
                    <a:lstStyle/>
                    <a:p>
                      <a:pPr algn="ctr"/>
                      <a:r>
                        <a:rPr lang="en-US" altLang="zh-CN" sz="1400" dirty="0" smtClean="0"/>
                        <a:t>M</a:t>
                      </a:r>
                      <a:endParaRPr lang="zh-CN" altLang="en-US" sz="1400" dirty="0"/>
                    </a:p>
                  </a:txBody>
                  <a:tcPr>
                    <a:lnL w="12700" cap="flat" cmpd="sng" algn="ctr">
                      <a:solidFill>
                        <a:srgbClr val="A3A3E0"/>
                      </a:solidFill>
                      <a:prstDash val="solid"/>
                      <a:round/>
                      <a:headEnd type="none" w="med" len="med"/>
                      <a:tailEnd type="none" w="med" len="med"/>
                    </a:lnL>
                    <a:lnR w="12700" cap="flat" cmpd="sng" algn="ctr">
                      <a:solidFill>
                        <a:srgbClr val="A3A3E0"/>
                      </a:solidFill>
                      <a:prstDash val="solid"/>
                      <a:round/>
                      <a:headEnd type="none" w="med" len="med"/>
                      <a:tailEnd type="none" w="med" len="med"/>
                    </a:lnR>
                  </a:tcPr>
                </a:tc>
              </a:tr>
              <a:tr h="370840">
                <a:tc>
                  <a:txBody>
                    <a:bodyPr/>
                    <a:lstStyle/>
                    <a:p>
                      <a:pPr algn="ctr"/>
                      <a:r>
                        <a:rPr lang="en-US" altLang="zh-CN" sz="1400" dirty="0" err="1" smtClean="0"/>
                        <a:t>Grad_x</a:t>
                      </a:r>
                      <a:r>
                        <a:rPr lang="en-US" altLang="zh-CN" sz="1400" dirty="0" smtClean="0"/>
                        <a:t> (CD)</a:t>
                      </a:r>
                      <a:endParaRPr lang="zh-CN" altLang="en-US" sz="1400" dirty="0"/>
                    </a:p>
                  </a:txBody>
                  <a:tcPr>
                    <a:lnR w="12700" cap="flat" cmpd="sng" algn="ctr">
                      <a:solidFill>
                        <a:srgbClr val="A3A3E0"/>
                      </a:solidFill>
                      <a:prstDash val="solid"/>
                      <a:round/>
                      <a:headEnd type="none" w="med" len="med"/>
                      <a:tailEnd type="none" w="med" len="med"/>
                    </a:lnR>
                  </a:tcPr>
                </a:tc>
                <a:tc>
                  <a:txBody>
                    <a:bodyPr/>
                    <a:lstStyle/>
                    <a:p>
                      <a:pPr algn="ctr"/>
                      <a:r>
                        <a:rPr lang="en-US" altLang="zh-CN" sz="1400" dirty="0" smtClean="0"/>
                        <a:t>M</a:t>
                      </a:r>
                      <a:endParaRPr lang="zh-CN" altLang="en-US" sz="1400" dirty="0"/>
                    </a:p>
                  </a:txBody>
                  <a:tcPr>
                    <a:lnL w="12700" cap="flat" cmpd="sng" algn="ctr">
                      <a:solidFill>
                        <a:srgbClr val="A3A3E0"/>
                      </a:solidFill>
                      <a:prstDash val="solid"/>
                      <a:round/>
                      <a:headEnd type="none" w="med" len="med"/>
                      <a:tailEnd type="none" w="med" len="med"/>
                    </a:lnL>
                    <a:lnR w="12700" cap="flat" cmpd="sng" algn="ctr">
                      <a:solidFill>
                        <a:srgbClr val="A3A3E0"/>
                      </a:solidFill>
                      <a:prstDash val="solid"/>
                      <a:round/>
                      <a:headEnd type="none" w="med" len="med"/>
                      <a:tailEnd type="none" w="med" len="med"/>
                    </a:lnR>
                  </a:tcPr>
                </a:tc>
              </a:tr>
              <a:tr h="370840">
                <a:tc>
                  <a:txBody>
                    <a:bodyPr/>
                    <a:lstStyle/>
                    <a:p>
                      <a:pPr algn="ctr"/>
                      <a:r>
                        <a:rPr lang="en-US" altLang="zh-CN" sz="1400" dirty="0" err="1" smtClean="0"/>
                        <a:t>Grad_y</a:t>
                      </a:r>
                      <a:r>
                        <a:rPr lang="en-US" altLang="zh-CN" sz="1400" baseline="0" dirty="0" smtClean="0"/>
                        <a:t> (CD)</a:t>
                      </a:r>
                      <a:endParaRPr lang="zh-CN" altLang="en-US" sz="1400" dirty="0"/>
                    </a:p>
                  </a:txBody>
                  <a:tcPr>
                    <a:lnR w="12700" cap="flat" cmpd="sng" algn="ctr">
                      <a:solidFill>
                        <a:srgbClr val="A3A3E0"/>
                      </a:solidFill>
                      <a:prstDash val="solid"/>
                      <a:round/>
                      <a:headEnd type="none" w="med" len="med"/>
                      <a:tailEnd type="none" w="med" len="med"/>
                    </a:lnR>
                  </a:tcPr>
                </a:tc>
                <a:tc>
                  <a:txBody>
                    <a:bodyPr/>
                    <a:lstStyle/>
                    <a:p>
                      <a:pPr algn="ctr"/>
                      <a:r>
                        <a:rPr lang="en-US" altLang="zh-CN" sz="1400" dirty="0" smtClean="0"/>
                        <a:t>M</a:t>
                      </a:r>
                      <a:endParaRPr lang="zh-CN" altLang="en-US" sz="1400" dirty="0"/>
                    </a:p>
                  </a:txBody>
                  <a:tcPr>
                    <a:lnL w="12700" cap="flat" cmpd="sng" algn="ctr">
                      <a:solidFill>
                        <a:srgbClr val="A3A3E0"/>
                      </a:solidFill>
                      <a:prstDash val="solid"/>
                      <a:round/>
                      <a:headEnd type="none" w="med" len="med"/>
                      <a:tailEnd type="none" w="med" len="med"/>
                    </a:lnL>
                    <a:lnR w="12700" cap="flat" cmpd="sng" algn="ctr">
                      <a:solidFill>
                        <a:srgbClr val="A3A3E0"/>
                      </a:solidFill>
                      <a:prstDash val="solid"/>
                      <a:round/>
                      <a:headEnd type="none" w="med" len="med"/>
                      <a:tailEnd type="none" w="med" len="med"/>
                    </a:lnR>
                  </a:tcPr>
                </a:tc>
              </a:tr>
              <a:tr h="370840">
                <a:tc>
                  <a:txBody>
                    <a:bodyPr/>
                    <a:lstStyle/>
                    <a:p>
                      <a:pPr algn="ctr"/>
                      <a:r>
                        <a:rPr lang="en-US" altLang="zh-CN" sz="1400" dirty="0" smtClean="0"/>
                        <a:t>Mag (CD)</a:t>
                      </a:r>
                      <a:endParaRPr lang="zh-CN" altLang="en-US" sz="1400" dirty="0"/>
                    </a:p>
                  </a:txBody>
                  <a:tcPr>
                    <a:lnR w="12700" cap="flat" cmpd="sng" algn="ctr">
                      <a:solidFill>
                        <a:srgbClr val="A3A3E0"/>
                      </a:solidFill>
                      <a:prstDash val="solid"/>
                      <a:round/>
                      <a:headEnd type="none" w="med" len="med"/>
                      <a:tailEnd type="none" w="med" len="med"/>
                    </a:lnR>
                  </a:tcPr>
                </a:tc>
                <a:tc>
                  <a:txBody>
                    <a:bodyPr/>
                    <a:lstStyle/>
                    <a:p>
                      <a:pPr algn="ctr"/>
                      <a:r>
                        <a:rPr lang="en-US" altLang="zh-CN" sz="1400" dirty="0" smtClean="0"/>
                        <a:t>M</a:t>
                      </a:r>
                      <a:endParaRPr lang="zh-CN" altLang="en-US" sz="1400" dirty="0"/>
                    </a:p>
                  </a:txBody>
                  <a:tcPr>
                    <a:lnL w="12700" cap="flat" cmpd="sng" algn="ctr">
                      <a:solidFill>
                        <a:srgbClr val="A3A3E0"/>
                      </a:solidFill>
                      <a:prstDash val="solid"/>
                      <a:round/>
                      <a:headEnd type="none" w="med" len="med"/>
                      <a:tailEnd type="none" w="med" len="med"/>
                    </a:lnL>
                    <a:lnR w="12700" cap="flat" cmpd="sng" algn="ctr">
                      <a:solidFill>
                        <a:srgbClr val="A3A3E0"/>
                      </a:solidFill>
                      <a:prstDash val="solid"/>
                      <a:round/>
                      <a:headEnd type="none" w="med" len="med"/>
                      <a:tailEnd type="none" w="med" len="med"/>
                    </a:lnR>
                  </a:tcPr>
                </a:tc>
              </a:tr>
              <a:tr h="370840">
                <a:tc>
                  <a:txBody>
                    <a:bodyPr/>
                    <a:lstStyle/>
                    <a:p>
                      <a:pPr algn="ctr"/>
                      <a:r>
                        <a:rPr lang="en-US" altLang="zh-CN" sz="1400" dirty="0" err="1" smtClean="0"/>
                        <a:t>Ang</a:t>
                      </a:r>
                      <a:r>
                        <a:rPr lang="en-US" altLang="zh-CN" sz="1400" baseline="0" dirty="0" smtClean="0"/>
                        <a:t> (CD)</a:t>
                      </a:r>
                      <a:endParaRPr lang="zh-CN" altLang="en-US" sz="1400" dirty="0"/>
                    </a:p>
                  </a:txBody>
                  <a:tcPr>
                    <a:lnR w="12700" cap="flat" cmpd="sng" algn="ctr">
                      <a:solidFill>
                        <a:srgbClr val="A3A3E0"/>
                      </a:solidFill>
                      <a:prstDash val="solid"/>
                      <a:round/>
                      <a:headEnd type="none" w="med" len="med"/>
                      <a:tailEnd type="none" w="med" len="med"/>
                    </a:lnR>
                  </a:tcPr>
                </a:tc>
                <a:tc>
                  <a:txBody>
                    <a:bodyPr/>
                    <a:lstStyle/>
                    <a:p>
                      <a:pPr algn="ctr"/>
                      <a:r>
                        <a:rPr lang="en-US" altLang="zh-CN" sz="1400" dirty="0" smtClean="0"/>
                        <a:t>M</a:t>
                      </a:r>
                      <a:endParaRPr lang="zh-CN" altLang="en-US" sz="1400" dirty="0"/>
                    </a:p>
                  </a:txBody>
                  <a:tcPr>
                    <a:lnL w="12700" cap="flat" cmpd="sng" algn="ctr">
                      <a:solidFill>
                        <a:srgbClr val="A3A3E0"/>
                      </a:solidFill>
                      <a:prstDash val="solid"/>
                      <a:round/>
                      <a:headEnd type="none" w="med" len="med"/>
                      <a:tailEnd type="none" w="med" len="med"/>
                    </a:lnL>
                    <a:lnR w="12700" cap="flat" cmpd="sng" algn="ctr">
                      <a:solidFill>
                        <a:srgbClr val="A3A3E0"/>
                      </a:solidFill>
                      <a:prstDash val="solid"/>
                      <a:round/>
                      <a:headEnd type="none" w="med" len="med"/>
                      <a:tailEnd type="none" w="med" len="med"/>
                    </a:lnR>
                  </a:tcPr>
                </a:tc>
              </a:tr>
              <a:tr h="370840">
                <a:tc>
                  <a:txBody>
                    <a:bodyPr/>
                    <a:lstStyle/>
                    <a:p>
                      <a:pPr algn="ctr"/>
                      <a:r>
                        <a:rPr lang="en-US" altLang="zh-CN" sz="1400" dirty="0" err="1" smtClean="0"/>
                        <a:t>mFilter</a:t>
                      </a:r>
                      <a:r>
                        <a:rPr lang="en-US" altLang="zh-CN" sz="1400" dirty="0" smtClean="0"/>
                        <a:t> (CD)</a:t>
                      </a:r>
                      <a:endParaRPr lang="zh-CN" altLang="en-US" sz="1400" dirty="0"/>
                    </a:p>
                  </a:txBody>
                  <a:tcPr>
                    <a:lnR w="12700" cap="flat" cmpd="sng" algn="ctr">
                      <a:solidFill>
                        <a:srgbClr val="A3A3E0"/>
                      </a:solidFill>
                      <a:prstDash val="solid"/>
                      <a:round/>
                      <a:headEnd type="none" w="med" len="med"/>
                      <a:tailEnd type="none" w="med" len="med"/>
                    </a:lnR>
                  </a:tcPr>
                </a:tc>
                <a:tc>
                  <a:txBody>
                    <a:bodyPr/>
                    <a:lstStyle/>
                    <a:p>
                      <a:pPr algn="ctr"/>
                      <a:r>
                        <a:rPr lang="en-US" altLang="zh-CN" sz="1400" dirty="0" smtClean="0"/>
                        <a:t>S</a:t>
                      </a:r>
                      <a:endParaRPr lang="zh-CN" altLang="en-US" sz="1400" dirty="0"/>
                    </a:p>
                  </a:txBody>
                  <a:tcPr>
                    <a:lnL w="12700" cap="flat" cmpd="sng" algn="ctr">
                      <a:solidFill>
                        <a:srgbClr val="A3A3E0"/>
                      </a:solidFill>
                      <a:prstDash val="solid"/>
                      <a:round/>
                      <a:headEnd type="none" w="med" len="med"/>
                      <a:tailEnd type="none" w="med" len="med"/>
                    </a:lnL>
                    <a:lnR w="12700" cap="flat" cmpd="sng" algn="ctr">
                      <a:solidFill>
                        <a:srgbClr val="A3A3E0"/>
                      </a:solidFill>
                      <a:prstDash val="solid"/>
                      <a:round/>
                      <a:headEnd type="none" w="med" len="med"/>
                      <a:tailEnd type="none" w="med" len="med"/>
                    </a:lnR>
                  </a:tcPr>
                </a:tc>
              </a:tr>
              <a:tr h="370840">
                <a:tc>
                  <a:txBody>
                    <a:bodyPr/>
                    <a:lstStyle/>
                    <a:p>
                      <a:pPr algn="ctr"/>
                      <a:r>
                        <a:rPr lang="en-US" altLang="zh-CN" sz="1400" dirty="0" err="1" smtClean="0"/>
                        <a:t>aFilter</a:t>
                      </a:r>
                      <a:r>
                        <a:rPr lang="en-US" altLang="zh-CN" sz="1400" dirty="0" smtClean="0"/>
                        <a:t> (CD)</a:t>
                      </a:r>
                      <a:endParaRPr lang="zh-CN" altLang="en-US" sz="1400" dirty="0"/>
                    </a:p>
                  </a:txBody>
                  <a:tcPr>
                    <a:lnR w="12700" cap="flat" cmpd="sng" algn="ctr">
                      <a:solidFill>
                        <a:srgbClr val="A3A3E0"/>
                      </a:solidFill>
                      <a:prstDash val="solid"/>
                      <a:round/>
                      <a:headEnd type="none" w="med" len="med"/>
                      <a:tailEnd type="none" w="med" len="med"/>
                    </a:lnR>
                  </a:tcPr>
                </a:tc>
                <a:tc>
                  <a:txBody>
                    <a:bodyPr/>
                    <a:lstStyle/>
                    <a:p>
                      <a:pPr algn="ctr"/>
                      <a:r>
                        <a:rPr lang="en-US" altLang="zh-CN" sz="1400" dirty="0" smtClean="0"/>
                        <a:t>M</a:t>
                      </a:r>
                      <a:endParaRPr lang="zh-CN" altLang="en-US" sz="1400" dirty="0"/>
                    </a:p>
                  </a:txBody>
                  <a:tcPr>
                    <a:lnL w="12700" cap="flat" cmpd="sng" algn="ctr">
                      <a:solidFill>
                        <a:srgbClr val="A3A3E0"/>
                      </a:solidFill>
                      <a:prstDash val="solid"/>
                      <a:round/>
                      <a:headEnd type="none" w="med" len="med"/>
                      <a:tailEnd type="none" w="med" len="med"/>
                    </a:lnL>
                    <a:lnR w="12700" cap="flat" cmpd="sng" algn="ctr">
                      <a:solidFill>
                        <a:srgbClr val="A3A3E0"/>
                      </a:solidFill>
                      <a:prstDash val="solid"/>
                      <a:round/>
                      <a:headEnd type="none" w="med" len="med"/>
                      <a:tailEnd type="none" w="med" len="med"/>
                    </a:lnR>
                  </a:tcPr>
                </a:tc>
              </a:tr>
              <a:tr h="370840">
                <a:tc>
                  <a:txBody>
                    <a:bodyPr/>
                    <a:lstStyle/>
                    <a:p>
                      <a:pPr algn="ctr"/>
                      <a:r>
                        <a:rPr lang="en-US" altLang="zh-CN" sz="1400" dirty="0" smtClean="0"/>
                        <a:t>Voting</a:t>
                      </a:r>
                      <a:r>
                        <a:rPr lang="en-US" altLang="zh-CN" sz="1400" baseline="0" dirty="0" smtClean="0"/>
                        <a:t> (CD)</a:t>
                      </a:r>
                      <a:endParaRPr lang="zh-CN" altLang="en-US" sz="1400" dirty="0"/>
                    </a:p>
                  </a:txBody>
                  <a:tcPr>
                    <a:lnR w="12700" cap="flat" cmpd="sng" algn="ctr">
                      <a:solidFill>
                        <a:srgbClr val="A3A3E0"/>
                      </a:solidFill>
                      <a:prstDash val="solid"/>
                      <a:round/>
                      <a:headEnd type="none" w="med" len="med"/>
                      <a:tailEnd type="none" w="med" len="med"/>
                    </a:lnR>
                  </a:tcPr>
                </a:tc>
                <a:tc>
                  <a:txBody>
                    <a:bodyPr/>
                    <a:lstStyle/>
                    <a:p>
                      <a:pPr algn="ctr"/>
                      <a:r>
                        <a:rPr lang="en-US" altLang="zh-CN" sz="1400" dirty="0" smtClean="0"/>
                        <a:t>MR</a:t>
                      </a:r>
                      <a:endParaRPr lang="zh-CN" altLang="en-US" sz="1400" dirty="0"/>
                    </a:p>
                  </a:txBody>
                  <a:tcPr>
                    <a:lnL w="12700" cap="flat" cmpd="sng" algn="ctr">
                      <a:solidFill>
                        <a:srgbClr val="A3A3E0"/>
                      </a:solidFill>
                      <a:prstDash val="solid"/>
                      <a:round/>
                      <a:headEnd type="none" w="med" len="med"/>
                      <a:tailEnd type="none" w="med" len="med"/>
                    </a:lnL>
                    <a:lnR w="12700" cap="flat" cmpd="sng" algn="ctr">
                      <a:solidFill>
                        <a:srgbClr val="A3A3E0"/>
                      </a:solidFill>
                      <a:prstDash val="solid"/>
                      <a:round/>
                      <a:headEnd type="none" w="med" len="med"/>
                      <a:tailEnd type="none" w="med" len="med"/>
                    </a:lnR>
                  </a:tcPr>
                </a:tc>
              </a:tr>
            </a:tbl>
          </a:graphicData>
        </a:graphic>
      </p:graphicFrame>
      <p:sp>
        <p:nvSpPr>
          <p:cNvPr id="5" name="文本框 4"/>
          <p:cNvSpPr txBox="1"/>
          <p:nvPr/>
        </p:nvSpPr>
        <p:spPr>
          <a:xfrm>
            <a:off x="2225350" y="3037915"/>
            <a:ext cx="4399011" cy="276999"/>
          </a:xfrm>
          <a:prstGeom prst="rect">
            <a:avLst/>
          </a:prstGeom>
          <a:noFill/>
        </p:spPr>
        <p:txBody>
          <a:bodyPr wrap="none" rtlCol="0">
            <a:spAutoFit/>
          </a:bodyPr>
          <a:lstStyle/>
          <a:p>
            <a:r>
              <a:rPr lang="en-US" altLang="zh-CN" sz="1200" b="1" dirty="0" smtClean="0">
                <a:solidFill>
                  <a:srgbClr val="000000"/>
                </a:solidFill>
                <a:latin typeface="Candara"/>
                <a:cs typeface="Candara"/>
              </a:rPr>
              <a:t>Table-3 Element pattern-unit summary from testing applications</a:t>
            </a:r>
            <a:endParaRPr lang="en-US" altLang="zh-CN" sz="1200" b="1" dirty="0">
              <a:solidFill>
                <a:srgbClr val="000000"/>
              </a:solidFill>
              <a:latin typeface="Candara"/>
              <a:cs typeface="Candara"/>
            </a:endParaRPr>
          </a:p>
        </p:txBody>
      </p:sp>
      <p:grpSp>
        <p:nvGrpSpPr>
          <p:cNvPr id="6" name="组 5"/>
          <p:cNvGrpSpPr/>
          <p:nvPr/>
        </p:nvGrpSpPr>
        <p:grpSpPr>
          <a:xfrm>
            <a:off x="109744" y="862394"/>
            <a:ext cx="8857882" cy="548797"/>
            <a:chOff x="109744" y="862394"/>
            <a:chExt cx="8857882" cy="548797"/>
          </a:xfrm>
        </p:grpSpPr>
        <p:cxnSp>
          <p:nvCxnSpPr>
            <p:cNvPr id="7" name="直线连接符 6"/>
            <p:cNvCxnSpPr/>
            <p:nvPr/>
          </p:nvCxnSpPr>
          <p:spPr>
            <a:xfrm>
              <a:off x="109744" y="1270073"/>
              <a:ext cx="8857882" cy="0"/>
            </a:xfrm>
            <a:prstGeom prst="line">
              <a:avLst/>
            </a:prstGeom>
            <a:ln>
              <a:solidFill>
                <a:schemeClr val="accent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8" name="直线连接符 7"/>
            <p:cNvCxnSpPr/>
            <p:nvPr/>
          </p:nvCxnSpPr>
          <p:spPr>
            <a:xfrm>
              <a:off x="360586" y="862394"/>
              <a:ext cx="0" cy="548797"/>
            </a:xfrm>
            <a:prstGeom prst="line">
              <a:avLst/>
            </a:prstGeom>
            <a:ln>
              <a:solidFill>
                <a:srgbClr val="A3A3E0"/>
              </a:solidFill>
            </a:ln>
          </p:spPr>
          <p:style>
            <a:lnRef idx="2">
              <a:schemeClr val="accent1"/>
            </a:lnRef>
            <a:fillRef idx="0">
              <a:schemeClr val="accent1"/>
            </a:fillRef>
            <a:effectRef idx="1">
              <a:schemeClr val="accent1"/>
            </a:effectRef>
            <a:fontRef idx="minor">
              <a:schemeClr val="tx1"/>
            </a:fontRef>
          </p:style>
        </p:cxnSp>
      </p:grpSp>
      <p:pic>
        <p:nvPicPr>
          <p:cNvPr id="11" name="图片 10" descr="workFlow2_f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781" y="1453152"/>
            <a:ext cx="3282645" cy="1067044"/>
          </a:xfrm>
          <a:prstGeom prst="rect">
            <a:avLst/>
          </a:prstGeom>
        </p:spPr>
      </p:pic>
      <p:sp>
        <p:nvSpPr>
          <p:cNvPr id="12" name="文本框 11"/>
          <p:cNvSpPr txBox="1"/>
          <p:nvPr/>
        </p:nvSpPr>
        <p:spPr>
          <a:xfrm>
            <a:off x="957694" y="2502427"/>
            <a:ext cx="2831800" cy="276999"/>
          </a:xfrm>
          <a:prstGeom prst="rect">
            <a:avLst/>
          </a:prstGeom>
          <a:noFill/>
        </p:spPr>
        <p:txBody>
          <a:bodyPr wrap="none" rtlCol="0">
            <a:spAutoFit/>
          </a:bodyPr>
          <a:lstStyle/>
          <a:p>
            <a:r>
              <a:rPr lang="en-US" altLang="zh-CN" sz="1200" dirty="0" smtClean="0">
                <a:solidFill>
                  <a:srgbClr val="000000"/>
                </a:solidFill>
                <a:latin typeface="Candara"/>
                <a:cs typeface="Candara"/>
              </a:rPr>
              <a:t>(a) IP pipeline of testing application CBIR</a:t>
            </a:r>
            <a:endParaRPr lang="en-US" altLang="zh-CN" sz="1200" dirty="0">
              <a:solidFill>
                <a:srgbClr val="000000"/>
              </a:solidFill>
              <a:latin typeface="Candara"/>
              <a:cs typeface="Candara"/>
            </a:endParaRPr>
          </a:p>
        </p:txBody>
      </p:sp>
      <p:pic>
        <p:nvPicPr>
          <p:cNvPr id="14" name="图片 13" descr="workFlow1_f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4754" y="1453152"/>
            <a:ext cx="5006699" cy="1067044"/>
          </a:xfrm>
          <a:prstGeom prst="rect">
            <a:avLst/>
          </a:prstGeom>
        </p:spPr>
      </p:pic>
      <p:sp>
        <p:nvSpPr>
          <p:cNvPr id="15" name="文本框 14"/>
          <p:cNvSpPr txBox="1"/>
          <p:nvPr/>
        </p:nvSpPr>
        <p:spPr>
          <a:xfrm>
            <a:off x="5185897" y="2502427"/>
            <a:ext cx="2706089" cy="276999"/>
          </a:xfrm>
          <a:prstGeom prst="rect">
            <a:avLst/>
          </a:prstGeom>
          <a:noFill/>
        </p:spPr>
        <p:txBody>
          <a:bodyPr wrap="none" rtlCol="0">
            <a:spAutoFit/>
          </a:bodyPr>
          <a:lstStyle/>
          <a:p>
            <a:r>
              <a:rPr lang="en-US" altLang="zh-CN" sz="1200" dirty="0" smtClean="0">
                <a:solidFill>
                  <a:srgbClr val="000000"/>
                </a:solidFill>
                <a:latin typeface="Candara"/>
                <a:cs typeface="Candara"/>
              </a:rPr>
              <a:t>(b) </a:t>
            </a:r>
            <a:r>
              <a:rPr lang="en-US" altLang="zh-CN" sz="1200" dirty="0">
                <a:solidFill>
                  <a:srgbClr val="000000"/>
                </a:solidFill>
                <a:latin typeface="Candara"/>
                <a:cs typeface="Candara"/>
              </a:rPr>
              <a:t>IP pipeline of testing application </a:t>
            </a:r>
            <a:r>
              <a:rPr lang="en-US" altLang="zh-CN" sz="1200" dirty="0" smtClean="0">
                <a:solidFill>
                  <a:srgbClr val="000000"/>
                </a:solidFill>
                <a:latin typeface="Candara"/>
                <a:cs typeface="Candara"/>
              </a:rPr>
              <a:t>CD </a:t>
            </a:r>
            <a:endParaRPr lang="en-US" altLang="zh-CN" sz="1200" dirty="0">
              <a:solidFill>
                <a:srgbClr val="000000"/>
              </a:solidFill>
              <a:latin typeface="Candara"/>
              <a:cs typeface="Candara"/>
            </a:endParaRPr>
          </a:p>
        </p:txBody>
      </p:sp>
      <p:sp>
        <p:nvSpPr>
          <p:cNvPr id="16" name="文本框 15"/>
          <p:cNvSpPr txBox="1"/>
          <p:nvPr/>
        </p:nvSpPr>
        <p:spPr>
          <a:xfrm>
            <a:off x="2634547" y="2737925"/>
            <a:ext cx="3082895" cy="276999"/>
          </a:xfrm>
          <a:prstGeom prst="rect">
            <a:avLst/>
          </a:prstGeom>
          <a:noFill/>
        </p:spPr>
        <p:txBody>
          <a:bodyPr wrap="none" rtlCol="0">
            <a:spAutoFit/>
          </a:bodyPr>
          <a:lstStyle/>
          <a:p>
            <a:r>
              <a:rPr kumimoji="1" lang="en-US" altLang="zh-CN" sz="1200" dirty="0" smtClean="0">
                <a:solidFill>
                  <a:srgbClr val="000000"/>
                </a:solidFill>
                <a:latin typeface="Candara"/>
                <a:cs typeface="Candara"/>
              </a:rPr>
              <a:t>Fig-4 Examples of image-processing pipelines </a:t>
            </a:r>
            <a:endParaRPr kumimoji="1" lang="zh-CN" altLang="en-US" sz="1200" dirty="0">
              <a:solidFill>
                <a:srgbClr val="000000"/>
              </a:solidFill>
              <a:latin typeface="Candara"/>
              <a:cs typeface="Candara"/>
            </a:endParaRPr>
          </a:p>
        </p:txBody>
      </p:sp>
    </p:spTree>
    <p:extLst>
      <p:ext uri="{BB962C8B-B14F-4D97-AF65-F5344CB8AC3E}">
        <p14:creationId xmlns:p14="http://schemas.microsoft.com/office/powerpoint/2010/main" val="1247948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err="1" smtClean="0">
                <a:solidFill>
                  <a:srgbClr val="000000"/>
                </a:solidFill>
              </a:rPr>
              <a:t>HetroCV</a:t>
            </a:r>
            <a:r>
              <a:rPr kumimoji="1" lang="en-US" altLang="zh-CN" dirty="0" smtClean="0">
                <a:solidFill>
                  <a:srgbClr val="000000"/>
                </a:solidFill>
              </a:rPr>
              <a:t> Auto-tuner Evaluation</a:t>
            </a:r>
            <a:endParaRPr kumimoji="1" lang="zh-CN" altLang="en-US" dirty="0">
              <a:solidFill>
                <a:srgbClr val="000000"/>
              </a:solidFill>
            </a:endParaRPr>
          </a:p>
        </p:txBody>
      </p:sp>
      <p:sp>
        <p:nvSpPr>
          <p:cNvPr id="3" name="内容占位符 2"/>
          <p:cNvSpPr>
            <a:spLocks noGrp="1"/>
          </p:cNvSpPr>
          <p:nvPr>
            <p:ph idx="1"/>
          </p:nvPr>
        </p:nvSpPr>
        <p:spPr/>
        <p:txBody>
          <a:bodyPr/>
          <a:lstStyle/>
          <a:p>
            <a:r>
              <a:rPr kumimoji="1" lang="en-US" altLang="zh-CN" b="1" i="1" u="sng" dirty="0" err="1" smtClean="0">
                <a:solidFill>
                  <a:schemeClr val="tx1"/>
                </a:solidFill>
              </a:rPr>
              <a:t>Exp</a:t>
            </a:r>
            <a:r>
              <a:rPr kumimoji="1" lang="en-US" altLang="zh-CN" b="1" i="1" u="sng" dirty="0" smtClean="0">
                <a:solidFill>
                  <a:schemeClr val="tx1"/>
                </a:solidFill>
              </a:rPr>
              <a:t> 1-1</a:t>
            </a:r>
            <a:r>
              <a:rPr kumimoji="1" lang="en-US" altLang="zh-CN" b="1" u="sng" dirty="0" smtClean="0">
                <a:solidFill>
                  <a:schemeClr val="tx1"/>
                </a:solidFill>
              </a:rPr>
              <a:t>:</a:t>
            </a:r>
            <a:r>
              <a:rPr kumimoji="1" lang="en-US" altLang="zh-CN" u="sng" dirty="0" smtClean="0">
                <a:solidFill>
                  <a:schemeClr val="tx1"/>
                </a:solidFill>
              </a:rPr>
              <a:t> </a:t>
            </a:r>
            <a:r>
              <a:rPr kumimoji="1" lang="en-US" altLang="zh-CN" u="sng" dirty="0" err="1" smtClean="0">
                <a:solidFill>
                  <a:schemeClr val="tx1"/>
                </a:solidFill>
              </a:rPr>
              <a:t>HetroCV</a:t>
            </a:r>
            <a:r>
              <a:rPr kumimoji="1" lang="en-US" altLang="zh-CN" u="sng" dirty="0" smtClean="0">
                <a:solidFill>
                  <a:schemeClr val="tx1"/>
                </a:solidFill>
              </a:rPr>
              <a:t> auto-tuner </a:t>
            </a:r>
            <a:r>
              <a:rPr kumimoji="1" lang="en-US" altLang="zh-CN" i="1" u="sng" dirty="0" err="1" smtClean="0">
                <a:solidFill>
                  <a:schemeClr val="tx1"/>
                </a:solidFill>
              </a:rPr>
              <a:t>v.s</a:t>
            </a:r>
            <a:r>
              <a:rPr kumimoji="1" lang="en-US" altLang="zh-CN" i="1" u="sng" dirty="0" smtClean="0">
                <a:solidFill>
                  <a:schemeClr val="tx1"/>
                </a:solidFill>
              </a:rPr>
              <a:t>.</a:t>
            </a:r>
            <a:r>
              <a:rPr kumimoji="1" lang="en-US" altLang="zh-CN" u="sng" dirty="0" smtClean="0">
                <a:solidFill>
                  <a:schemeClr val="tx1"/>
                </a:solidFill>
              </a:rPr>
              <a:t> naïve </a:t>
            </a:r>
            <a:r>
              <a:rPr kumimoji="1" lang="en-US" altLang="zh-CN" u="sng" dirty="0" err="1" smtClean="0">
                <a:solidFill>
                  <a:schemeClr val="tx1"/>
                </a:solidFill>
              </a:rPr>
              <a:t>OpenMP</a:t>
            </a:r>
            <a:r>
              <a:rPr kumimoji="1" lang="en-US" altLang="zh-CN" u="sng" dirty="0" smtClean="0">
                <a:solidFill>
                  <a:schemeClr val="tx1"/>
                </a:solidFill>
              </a:rPr>
              <a:t> tuning </a:t>
            </a:r>
          </a:p>
          <a:p>
            <a:pPr lvl="1"/>
            <a:r>
              <a:rPr lang="en-US" altLang="zh-CN" dirty="0" smtClean="0">
                <a:solidFill>
                  <a:schemeClr val="tx1"/>
                </a:solidFill>
              </a:rPr>
              <a:t>Pattern</a:t>
            </a:r>
            <a:r>
              <a:rPr lang="en-US" altLang="zh-CN" dirty="0">
                <a:solidFill>
                  <a:schemeClr val="tx1"/>
                </a:solidFill>
              </a:rPr>
              <a:t>-units </a:t>
            </a:r>
            <a:r>
              <a:rPr lang="en-US" altLang="zh-CN" dirty="0" smtClean="0">
                <a:solidFill>
                  <a:schemeClr val="tx1"/>
                </a:solidFill>
              </a:rPr>
              <a:t>performances comparison</a:t>
            </a:r>
            <a:endParaRPr lang="en-US" altLang="zh-CN" dirty="0">
              <a:solidFill>
                <a:schemeClr val="tx1"/>
              </a:solidFill>
            </a:endParaRPr>
          </a:p>
          <a:p>
            <a:pPr lvl="1"/>
            <a:r>
              <a:rPr lang="en-US" altLang="zh-CN" dirty="0" err="1" smtClean="0">
                <a:solidFill>
                  <a:schemeClr val="tx1"/>
                </a:solidFill>
              </a:rPr>
              <a:t>HetroCV</a:t>
            </a:r>
            <a:r>
              <a:rPr lang="en-US" altLang="zh-CN" dirty="0" smtClean="0">
                <a:solidFill>
                  <a:schemeClr val="tx1"/>
                </a:solidFill>
              </a:rPr>
              <a:t> </a:t>
            </a:r>
            <a:r>
              <a:rPr lang="en-US" altLang="zh-CN" dirty="0">
                <a:solidFill>
                  <a:schemeClr val="tx1"/>
                </a:solidFill>
              </a:rPr>
              <a:t>auto-tuner </a:t>
            </a:r>
            <a:r>
              <a:rPr lang="en-US" altLang="zh-CN" dirty="0" err="1" smtClean="0">
                <a:solidFill>
                  <a:schemeClr val="tx1"/>
                </a:solidFill>
              </a:rPr>
              <a:t>v.s</a:t>
            </a:r>
            <a:r>
              <a:rPr lang="en-US" altLang="zh-CN" dirty="0" smtClean="0">
                <a:solidFill>
                  <a:schemeClr val="tx1"/>
                </a:solidFill>
              </a:rPr>
              <a:t>. </a:t>
            </a:r>
            <a:r>
              <a:rPr lang="en-US" altLang="zh-CN" dirty="0" err="1" smtClean="0">
                <a:solidFill>
                  <a:schemeClr val="tx1"/>
                </a:solidFill>
              </a:rPr>
              <a:t>OpenMP</a:t>
            </a:r>
            <a:r>
              <a:rPr lang="en-US" altLang="zh-CN" dirty="0" smtClean="0">
                <a:solidFill>
                  <a:schemeClr val="tx1"/>
                </a:solidFill>
              </a:rPr>
              <a:t> thread number</a:t>
            </a:r>
            <a:r>
              <a:rPr lang="en-US" altLang="zh-CN" dirty="0">
                <a:solidFill>
                  <a:schemeClr val="tx1"/>
                </a:solidFill>
              </a:rPr>
              <a:t> naive </a:t>
            </a:r>
            <a:r>
              <a:rPr lang="en-US" altLang="zh-CN" dirty="0" smtClean="0">
                <a:solidFill>
                  <a:schemeClr val="tx1"/>
                </a:solidFill>
              </a:rPr>
              <a:t>tuning</a:t>
            </a:r>
            <a:endParaRPr lang="en-US" altLang="zh-CN" dirty="0">
              <a:solidFill>
                <a:schemeClr val="tx1"/>
              </a:solidFill>
            </a:endParaRPr>
          </a:p>
        </p:txBody>
      </p:sp>
      <p:sp>
        <p:nvSpPr>
          <p:cNvPr id="6" name="文本框 5"/>
          <p:cNvSpPr txBox="1"/>
          <p:nvPr/>
        </p:nvSpPr>
        <p:spPr>
          <a:xfrm>
            <a:off x="1439211" y="5866493"/>
            <a:ext cx="6621750" cy="276999"/>
          </a:xfrm>
          <a:prstGeom prst="rect">
            <a:avLst/>
          </a:prstGeom>
          <a:noFill/>
        </p:spPr>
        <p:txBody>
          <a:bodyPr wrap="none" rtlCol="0">
            <a:spAutoFit/>
          </a:bodyPr>
          <a:lstStyle/>
          <a:p>
            <a:r>
              <a:rPr lang="en-US" altLang="zh-CN" sz="1200" dirty="0" smtClean="0">
                <a:solidFill>
                  <a:srgbClr val="000000"/>
                </a:solidFill>
                <a:latin typeface="Candara"/>
                <a:cs typeface="Candara"/>
              </a:rPr>
              <a:t>Fig-</a:t>
            </a:r>
            <a:r>
              <a:rPr lang="en-US" altLang="zh-CN" sz="1200" dirty="0">
                <a:solidFill>
                  <a:srgbClr val="000000"/>
                </a:solidFill>
                <a:latin typeface="Candara"/>
                <a:cs typeface="Candara"/>
              </a:rPr>
              <a:t>5 </a:t>
            </a:r>
            <a:r>
              <a:rPr lang="en-US" altLang="zh-CN" sz="1200" dirty="0" smtClean="0">
                <a:solidFill>
                  <a:srgbClr val="000000"/>
                </a:solidFill>
                <a:latin typeface="Candara"/>
                <a:cs typeface="Candara"/>
              </a:rPr>
              <a:t>Performance comparison between naïve </a:t>
            </a:r>
            <a:r>
              <a:rPr lang="en-US" altLang="zh-CN" sz="1200" dirty="0" err="1" smtClean="0">
                <a:solidFill>
                  <a:srgbClr val="000000"/>
                </a:solidFill>
                <a:latin typeface="Candara"/>
                <a:cs typeface="Candara"/>
              </a:rPr>
              <a:t>OpenMP</a:t>
            </a:r>
            <a:r>
              <a:rPr lang="en-US" altLang="zh-CN" sz="1200" dirty="0" smtClean="0">
                <a:solidFill>
                  <a:srgbClr val="000000"/>
                </a:solidFill>
                <a:latin typeface="Candara"/>
                <a:cs typeface="Candara"/>
              </a:rPr>
              <a:t> and </a:t>
            </a:r>
            <a:r>
              <a:rPr lang="en-US" altLang="zh-CN" sz="1200" dirty="0" err="1" smtClean="0">
                <a:solidFill>
                  <a:srgbClr val="000000"/>
                </a:solidFill>
                <a:latin typeface="Candara"/>
                <a:cs typeface="Candara"/>
              </a:rPr>
              <a:t>HetroCV</a:t>
            </a:r>
            <a:r>
              <a:rPr lang="en-US" altLang="zh-CN" sz="1200" dirty="0" smtClean="0">
                <a:solidFill>
                  <a:srgbClr val="000000"/>
                </a:solidFill>
                <a:latin typeface="Candara"/>
                <a:cs typeface="Candara"/>
              </a:rPr>
              <a:t> of the CBIR testing application.  </a:t>
            </a:r>
          </a:p>
        </p:txBody>
      </p:sp>
      <p:grpSp>
        <p:nvGrpSpPr>
          <p:cNvPr id="7" name="组 6"/>
          <p:cNvGrpSpPr/>
          <p:nvPr/>
        </p:nvGrpSpPr>
        <p:grpSpPr>
          <a:xfrm>
            <a:off x="109744" y="862394"/>
            <a:ext cx="8857882" cy="548797"/>
            <a:chOff x="109744" y="862394"/>
            <a:chExt cx="8857882" cy="548797"/>
          </a:xfrm>
        </p:grpSpPr>
        <p:cxnSp>
          <p:nvCxnSpPr>
            <p:cNvPr id="8" name="直线连接符 7"/>
            <p:cNvCxnSpPr/>
            <p:nvPr/>
          </p:nvCxnSpPr>
          <p:spPr>
            <a:xfrm>
              <a:off x="109744" y="1270073"/>
              <a:ext cx="8857882" cy="0"/>
            </a:xfrm>
            <a:prstGeom prst="line">
              <a:avLst/>
            </a:prstGeom>
            <a:ln>
              <a:solidFill>
                <a:schemeClr val="accent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9" name="直线连接符 8"/>
            <p:cNvCxnSpPr/>
            <p:nvPr/>
          </p:nvCxnSpPr>
          <p:spPr>
            <a:xfrm>
              <a:off x="360586" y="862394"/>
              <a:ext cx="0" cy="548797"/>
            </a:xfrm>
            <a:prstGeom prst="line">
              <a:avLst/>
            </a:prstGeom>
            <a:ln>
              <a:solidFill>
                <a:srgbClr val="A3A3E0"/>
              </a:solidFill>
            </a:ln>
          </p:spPr>
          <p:style>
            <a:lnRef idx="2">
              <a:schemeClr val="accent1"/>
            </a:lnRef>
            <a:fillRef idx="0">
              <a:schemeClr val="accent1"/>
            </a:fillRef>
            <a:effectRef idx="1">
              <a:schemeClr val="accent1"/>
            </a:effectRef>
            <a:fontRef idx="minor">
              <a:schemeClr val="tx1"/>
            </a:fontRef>
          </p:style>
        </p:cxnSp>
      </p:grpSp>
      <p:pic>
        <p:nvPicPr>
          <p:cNvPr id="10" name="图片 9" descr="T_rS-all_CPU_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561" y="2879527"/>
            <a:ext cx="3657600" cy="2743200"/>
          </a:xfrm>
          <a:prstGeom prst="rect">
            <a:avLst/>
          </a:prstGeom>
        </p:spPr>
      </p:pic>
      <p:pic>
        <p:nvPicPr>
          <p:cNvPr id="11" name="图片 10" descr="T_rS-all_MIC_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5958" y="2840794"/>
            <a:ext cx="3657600" cy="2743200"/>
          </a:xfrm>
          <a:prstGeom prst="rect">
            <a:avLst/>
          </a:prstGeom>
        </p:spPr>
      </p:pic>
      <p:sp>
        <p:nvSpPr>
          <p:cNvPr id="12" name="文本框 11"/>
          <p:cNvSpPr txBox="1"/>
          <p:nvPr/>
        </p:nvSpPr>
        <p:spPr>
          <a:xfrm>
            <a:off x="735993" y="5627508"/>
            <a:ext cx="3282494" cy="276999"/>
          </a:xfrm>
          <a:prstGeom prst="rect">
            <a:avLst/>
          </a:prstGeom>
          <a:noFill/>
        </p:spPr>
        <p:txBody>
          <a:bodyPr wrap="none" rtlCol="0">
            <a:spAutoFit/>
          </a:bodyPr>
          <a:lstStyle/>
          <a:p>
            <a:r>
              <a:rPr lang="en-US" altLang="zh-CN" sz="1200" dirty="0" smtClean="0">
                <a:solidFill>
                  <a:srgbClr val="000000"/>
                </a:solidFill>
                <a:latin typeface="Candara"/>
                <a:cs typeface="Candara"/>
              </a:rPr>
              <a:t>(a)  performance comparison on multi-core CPU</a:t>
            </a:r>
            <a:endParaRPr lang="en-US" altLang="zh-CN" sz="1200" dirty="0">
              <a:solidFill>
                <a:srgbClr val="000000"/>
              </a:solidFill>
              <a:latin typeface="Candara"/>
              <a:cs typeface="Candara"/>
            </a:endParaRPr>
          </a:p>
        </p:txBody>
      </p:sp>
      <p:sp>
        <p:nvSpPr>
          <p:cNvPr id="13" name="文本框 12"/>
          <p:cNvSpPr txBox="1"/>
          <p:nvPr/>
        </p:nvSpPr>
        <p:spPr>
          <a:xfrm>
            <a:off x="5032225" y="5629500"/>
            <a:ext cx="3693139" cy="276999"/>
          </a:xfrm>
          <a:prstGeom prst="rect">
            <a:avLst/>
          </a:prstGeom>
          <a:noFill/>
        </p:spPr>
        <p:txBody>
          <a:bodyPr wrap="none" rtlCol="0">
            <a:spAutoFit/>
          </a:bodyPr>
          <a:lstStyle/>
          <a:p>
            <a:r>
              <a:rPr lang="en-US" altLang="zh-CN" sz="1200" dirty="0" smtClean="0">
                <a:solidFill>
                  <a:srgbClr val="000000"/>
                </a:solidFill>
                <a:latin typeface="Candara"/>
                <a:cs typeface="Candara"/>
              </a:rPr>
              <a:t>(b) performance comparison on Xeon Phi coprocessor </a:t>
            </a:r>
            <a:endParaRPr lang="en-US" altLang="zh-CN" sz="1200" dirty="0">
              <a:solidFill>
                <a:srgbClr val="000000"/>
              </a:solidFill>
              <a:latin typeface="Candara"/>
              <a:cs typeface="Candara"/>
            </a:endParaRPr>
          </a:p>
        </p:txBody>
      </p:sp>
    </p:spTree>
    <p:extLst>
      <p:ext uri="{BB962C8B-B14F-4D97-AF65-F5344CB8AC3E}">
        <p14:creationId xmlns:p14="http://schemas.microsoft.com/office/powerpoint/2010/main" val="289481060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err="1">
                <a:solidFill>
                  <a:srgbClr val="000000"/>
                </a:solidFill>
              </a:rPr>
              <a:t>HetroCV</a:t>
            </a:r>
            <a:r>
              <a:rPr kumimoji="1" lang="en-US" altLang="zh-CN" dirty="0">
                <a:solidFill>
                  <a:srgbClr val="000000"/>
                </a:solidFill>
              </a:rPr>
              <a:t> Auto-tuner Evaluation</a:t>
            </a:r>
            <a:endParaRPr kumimoji="1" lang="zh-CN" altLang="en-US" dirty="0">
              <a:solidFill>
                <a:srgbClr val="000000"/>
              </a:solidFill>
            </a:endParaRPr>
          </a:p>
        </p:txBody>
      </p:sp>
      <p:sp>
        <p:nvSpPr>
          <p:cNvPr id="3" name="内容占位符 2"/>
          <p:cNvSpPr>
            <a:spLocks noGrp="1"/>
          </p:cNvSpPr>
          <p:nvPr>
            <p:ph idx="1"/>
          </p:nvPr>
        </p:nvSpPr>
        <p:spPr/>
        <p:txBody>
          <a:bodyPr/>
          <a:lstStyle/>
          <a:p>
            <a:r>
              <a:rPr kumimoji="1" lang="en-US" altLang="zh-CN" b="1" i="1" u="sng" dirty="0" err="1" smtClean="0">
                <a:solidFill>
                  <a:srgbClr val="000000"/>
                </a:solidFill>
              </a:rPr>
              <a:t>Exp</a:t>
            </a:r>
            <a:r>
              <a:rPr kumimoji="1" lang="en-US" altLang="zh-CN" b="1" i="1" u="sng" dirty="0" smtClean="0">
                <a:solidFill>
                  <a:srgbClr val="000000"/>
                </a:solidFill>
              </a:rPr>
              <a:t> 1-2:</a:t>
            </a:r>
            <a:r>
              <a:rPr kumimoji="1" lang="en-US" altLang="zh-CN" u="sng" dirty="0" smtClean="0">
                <a:solidFill>
                  <a:srgbClr val="000000"/>
                </a:solidFill>
              </a:rPr>
              <a:t>  </a:t>
            </a:r>
            <a:r>
              <a:rPr kumimoji="1" lang="en-US" altLang="zh-CN" u="sng" dirty="0" err="1" smtClean="0">
                <a:solidFill>
                  <a:srgbClr val="000000"/>
                </a:solidFill>
              </a:rPr>
              <a:t>HetroCV</a:t>
            </a:r>
            <a:r>
              <a:rPr kumimoji="1" lang="en-US" altLang="zh-CN" u="sng" dirty="0" smtClean="0">
                <a:solidFill>
                  <a:srgbClr val="000000"/>
                </a:solidFill>
              </a:rPr>
              <a:t> </a:t>
            </a:r>
            <a:r>
              <a:rPr kumimoji="1" lang="en-US" altLang="zh-CN" u="sng" dirty="0">
                <a:solidFill>
                  <a:srgbClr val="000000"/>
                </a:solidFill>
              </a:rPr>
              <a:t>auto-tuner </a:t>
            </a:r>
            <a:r>
              <a:rPr kumimoji="1" lang="en-US" altLang="zh-CN" i="1" u="sng" dirty="0" err="1">
                <a:solidFill>
                  <a:srgbClr val="000000"/>
                </a:solidFill>
              </a:rPr>
              <a:t>v.s</a:t>
            </a:r>
            <a:r>
              <a:rPr kumimoji="1" lang="en-US" altLang="zh-CN" i="1" u="sng" dirty="0">
                <a:solidFill>
                  <a:srgbClr val="000000"/>
                </a:solidFill>
              </a:rPr>
              <a:t>.</a:t>
            </a:r>
            <a:r>
              <a:rPr kumimoji="1" lang="en-US" altLang="zh-CN" u="sng" dirty="0">
                <a:solidFill>
                  <a:srgbClr val="000000"/>
                </a:solidFill>
              </a:rPr>
              <a:t> </a:t>
            </a:r>
            <a:r>
              <a:rPr kumimoji="1" lang="en-US" altLang="zh-CN" u="sng" dirty="0" smtClean="0">
                <a:solidFill>
                  <a:srgbClr val="000000"/>
                </a:solidFill>
              </a:rPr>
              <a:t>heuristic searching</a:t>
            </a:r>
            <a:r>
              <a:rPr kumimoji="1" lang="en-US" altLang="zh-CN" dirty="0" smtClean="0">
                <a:solidFill>
                  <a:srgbClr val="000000"/>
                </a:solidFill>
              </a:rPr>
              <a:t>  </a:t>
            </a:r>
          </a:p>
          <a:p>
            <a:pPr lvl="1"/>
            <a:r>
              <a:rPr lang="en-US" altLang="zh-CN" dirty="0" smtClean="0">
                <a:solidFill>
                  <a:schemeClr val="tx1"/>
                </a:solidFill>
              </a:rPr>
              <a:t>Pattern</a:t>
            </a:r>
            <a:r>
              <a:rPr lang="en-US" altLang="zh-CN" dirty="0">
                <a:solidFill>
                  <a:schemeClr val="tx1"/>
                </a:solidFill>
              </a:rPr>
              <a:t>-units performances comparison</a:t>
            </a:r>
          </a:p>
          <a:p>
            <a:pPr lvl="1"/>
            <a:r>
              <a:rPr lang="en-US" altLang="zh-CN" dirty="0" err="1">
                <a:solidFill>
                  <a:schemeClr val="tx1"/>
                </a:solidFill>
              </a:rPr>
              <a:t>HetroCV</a:t>
            </a:r>
            <a:r>
              <a:rPr lang="en-US" altLang="zh-CN" dirty="0">
                <a:solidFill>
                  <a:schemeClr val="tx1"/>
                </a:solidFill>
              </a:rPr>
              <a:t> auto-tuner </a:t>
            </a:r>
            <a:r>
              <a:rPr lang="en-US" altLang="zh-CN" dirty="0" err="1">
                <a:solidFill>
                  <a:schemeClr val="tx1"/>
                </a:solidFill>
              </a:rPr>
              <a:t>v.s</a:t>
            </a:r>
            <a:r>
              <a:rPr lang="en-US" altLang="zh-CN" dirty="0">
                <a:solidFill>
                  <a:schemeClr val="tx1"/>
                </a:solidFill>
              </a:rPr>
              <a:t>. </a:t>
            </a:r>
            <a:r>
              <a:rPr lang="en-US" altLang="zh-CN" dirty="0" smtClean="0"/>
              <a:t>GA</a:t>
            </a:r>
            <a:r>
              <a:rPr lang="en-US" altLang="zh-CN" dirty="0"/>
              <a:t>-based tuning </a:t>
            </a:r>
          </a:p>
          <a:p>
            <a:pPr lvl="1"/>
            <a:r>
              <a:rPr lang="en-US" altLang="zh-CN" dirty="0" smtClean="0">
                <a:solidFill>
                  <a:srgbClr val="0000FF"/>
                </a:solidFill>
              </a:rPr>
              <a:t>CD </a:t>
            </a:r>
            <a:r>
              <a:rPr lang="en-US" altLang="zh-CN" dirty="0">
                <a:solidFill>
                  <a:srgbClr val="0000FF"/>
                </a:solidFill>
              </a:rPr>
              <a:t>testing application, CPU </a:t>
            </a:r>
            <a:endParaRPr kumimoji="1" lang="zh-CN" altLang="en-US" dirty="0">
              <a:solidFill>
                <a:srgbClr val="FF0000"/>
              </a:solidFill>
            </a:endParaRPr>
          </a:p>
        </p:txBody>
      </p:sp>
      <p:sp>
        <p:nvSpPr>
          <p:cNvPr id="6" name="文本框 5"/>
          <p:cNvSpPr txBox="1"/>
          <p:nvPr/>
        </p:nvSpPr>
        <p:spPr>
          <a:xfrm>
            <a:off x="1100547" y="5883205"/>
            <a:ext cx="7747058" cy="276999"/>
          </a:xfrm>
          <a:prstGeom prst="rect">
            <a:avLst/>
          </a:prstGeom>
          <a:noFill/>
        </p:spPr>
        <p:txBody>
          <a:bodyPr wrap="none" rtlCol="0">
            <a:spAutoFit/>
          </a:bodyPr>
          <a:lstStyle/>
          <a:p>
            <a:r>
              <a:rPr lang="en-US" altLang="zh-CN" sz="1200" dirty="0" smtClean="0">
                <a:solidFill>
                  <a:srgbClr val="000000"/>
                </a:solidFill>
                <a:latin typeface="Candara"/>
                <a:cs typeface="Candara"/>
              </a:rPr>
              <a:t>Fig-6 </a:t>
            </a:r>
            <a:r>
              <a:rPr lang="en-US" altLang="zh-CN" sz="1200" dirty="0">
                <a:solidFill>
                  <a:srgbClr val="000000"/>
                </a:solidFill>
                <a:latin typeface="Candara"/>
                <a:cs typeface="Candara"/>
              </a:rPr>
              <a:t>Performance comparison between naïve </a:t>
            </a:r>
            <a:r>
              <a:rPr lang="en-US" altLang="zh-CN" sz="1200" dirty="0" err="1">
                <a:solidFill>
                  <a:srgbClr val="000000"/>
                </a:solidFill>
                <a:latin typeface="Candara"/>
                <a:cs typeface="Candara"/>
              </a:rPr>
              <a:t>OpenMP</a:t>
            </a:r>
            <a:r>
              <a:rPr lang="en-US" altLang="zh-CN" sz="1200" dirty="0">
                <a:solidFill>
                  <a:srgbClr val="000000"/>
                </a:solidFill>
                <a:latin typeface="Candara"/>
                <a:cs typeface="Candara"/>
              </a:rPr>
              <a:t> and </a:t>
            </a:r>
            <a:r>
              <a:rPr lang="en-US" altLang="zh-CN" sz="1200" dirty="0" err="1">
                <a:solidFill>
                  <a:srgbClr val="000000"/>
                </a:solidFill>
                <a:latin typeface="Candara"/>
                <a:cs typeface="Candara"/>
              </a:rPr>
              <a:t>HetroCV</a:t>
            </a:r>
            <a:r>
              <a:rPr lang="en-US" altLang="zh-CN" sz="1200" dirty="0">
                <a:solidFill>
                  <a:srgbClr val="000000"/>
                </a:solidFill>
                <a:latin typeface="Candara"/>
                <a:cs typeface="Candara"/>
              </a:rPr>
              <a:t> of the </a:t>
            </a:r>
            <a:r>
              <a:rPr lang="en-US" altLang="zh-CN" sz="1200" dirty="0" smtClean="0">
                <a:solidFill>
                  <a:srgbClr val="000000"/>
                </a:solidFill>
                <a:latin typeface="Candara"/>
                <a:cs typeface="Candara"/>
              </a:rPr>
              <a:t>CD </a:t>
            </a:r>
            <a:r>
              <a:rPr lang="en-US" altLang="zh-CN" sz="1200" dirty="0">
                <a:solidFill>
                  <a:srgbClr val="000000"/>
                </a:solidFill>
                <a:latin typeface="Candara"/>
                <a:cs typeface="Candara"/>
              </a:rPr>
              <a:t>testing </a:t>
            </a:r>
            <a:r>
              <a:rPr lang="en-US" altLang="zh-CN" sz="1200" dirty="0" smtClean="0">
                <a:solidFill>
                  <a:srgbClr val="000000"/>
                </a:solidFill>
                <a:latin typeface="Candara"/>
                <a:cs typeface="Candara"/>
              </a:rPr>
              <a:t>application on multi-core CPU. </a:t>
            </a:r>
          </a:p>
        </p:txBody>
      </p:sp>
      <p:grpSp>
        <p:nvGrpSpPr>
          <p:cNvPr id="7" name="组 6"/>
          <p:cNvGrpSpPr/>
          <p:nvPr/>
        </p:nvGrpSpPr>
        <p:grpSpPr>
          <a:xfrm>
            <a:off x="109744" y="862394"/>
            <a:ext cx="8857882" cy="548797"/>
            <a:chOff x="109744" y="862394"/>
            <a:chExt cx="8857882" cy="548797"/>
          </a:xfrm>
        </p:grpSpPr>
        <p:cxnSp>
          <p:nvCxnSpPr>
            <p:cNvPr id="8" name="直线连接符 7"/>
            <p:cNvCxnSpPr/>
            <p:nvPr/>
          </p:nvCxnSpPr>
          <p:spPr>
            <a:xfrm>
              <a:off x="109744" y="1270073"/>
              <a:ext cx="8857882" cy="0"/>
            </a:xfrm>
            <a:prstGeom prst="line">
              <a:avLst/>
            </a:prstGeom>
            <a:ln>
              <a:solidFill>
                <a:schemeClr val="accent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9" name="直线连接符 8"/>
            <p:cNvCxnSpPr/>
            <p:nvPr/>
          </p:nvCxnSpPr>
          <p:spPr>
            <a:xfrm>
              <a:off x="360586" y="862394"/>
              <a:ext cx="0" cy="548797"/>
            </a:xfrm>
            <a:prstGeom prst="line">
              <a:avLst/>
            </a:prstGeom>
            <a:ln>
              <a:solidFill>
                <a:srgbClr val="A3A3E0"/>
              </a:solidFill>
            </a:ln>
          </p:spPr>
          <p:style>
            <a:lnRef idx="2">
              <a:schemeClr val="accent1"/>
            </a:lnRef>
            <a:fillRef idx="0">
              <a:schemeClr val="accent1"/>
            </a:fillRef>
            <a:effectRef idx="1">
              <a:schemeClr val="accent1"/>
            </a:effectRef>
            <a:fontRef idx="minor">
              <a:schemeClr val="tx1"/>
            </a:fontRef>
          </p:style>
        </p:cxnSp>
      </p:grpSp>
      <p:pic>
        <p:nvPicPr>
          <p:cNvPr id="10" name="图片 9" descr="PLOT_seedC_time_MAP_gx_CPU.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540" y="2952076"/>
            <a:ext cx="1828800" cy="1371600"/>
          </a:xfrm>
          <a:prstGeom prst="rect">
            <a:avLst/>
          </a:prstGeom>
        </p:spPr>
      </p:pic>
      <p:pic>
        <p:nvPicPr>
          <p:cNvPr id="11" name="图片 10" descr="PLOT_seedC_time_MAP_gy_CPU.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0751" y="2952076"/>
            <a:ext cx="1828800" cy="1371600"/>
          </a:xfrm>
          <a:prstGeom prst="rect">
            <a:avLst/>
          </a:prstGeom>
        </p:spPr>
      </p:pic>
      <p:pic>
        <p:nvPicPr>
          <p:cNvPr id="12" name="图片 11" descr="PLOT_seedC_time_MAP_mag_CPU.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8614" y="2952076"/>
            <a:ext cx="1828800" cy="1371600"/>
          </a:xfrm>
          <a:prstGeom prst="rect">
            <a:avLst/>
          </a:prstGeom>
        </p:spPr>
      </p:pic>
      <p:pic>
        <p:nvPicPr>
          <p:cNvPr id="13" name="图片 12" descr="PLOT_seedC_time_MAP_ang_CPU.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2932" y="2952076"/>
            <a:ext cx="1828800" cy="1371600"/>
          </a:xfrm>
          <a:prstGeom prst="rect">
            <a:avLst/>
          </a:prstGeom>
        </p:spPr>
      </p:pic>
      <p:pic>
        <p:nvPicPr>
          <p:cNvPr id="14" name="图片 13" descr="seedC_CPU_magf_f16.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4020" y="4286343"/>
            <a:ext cx="1828800" cy="1371600"/>
          </a:xfrm>
          <a:prstGeom prst="rect">
            <a:avLst/>
          </a:prstGeom>
        </p:spPr>
      </p:pic>
      <p:pic>
        <p:nvPicPr>
          <p:cNvPr id="15" name="图片 14" descr="PLOT_seedC_time_MAP_angf_CPU.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55047" y="4286343"/>
            <a:ext cx="1828800" cy="1371600"/>
          </a:xfrm>
          <a:prstGeom prst="rect">
            <a:avLst/>
          </a:prstGeom>
        </p:spPr>
      </p:pic>
      <p:pic>
        <p:nvPicPr>
          <p:cNvPr id="16" name="图片 15" descr="PLOT_seedC_time_MR_votingf-map_CPU.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42910" y="4286343"/>
            <a:ext cx="1828800" cy="1371600"/>
          </a:xfrm>
          <a:prstGeom prst="rect">
            <a:avLst/>
          </a:prstGeom>
        </p:spPr>
      </p:pic>
      <p:pic>
        <p:nvPicPr>
          <p:cNvPr id="17" name="图片 16" descr="PLOT_seedC_time_MR_votingf-reduce_CPU.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63937" y="4286343"/>
            <a:ext cx="1828800" cy="1371600"/>
          </a:xfrm>
          <a:prstGeom prst="rect">
            <a:avLst/>
          </a:prstGeom>
        </p:spPr>
      </p:pic>
      <p:pic>
        <p:nvPicPr>
          <p:cNvPr id="18" name="图片 17" descr="PLOT_seedC_time_MR_votingf-all_CPU.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101673" y="4286343"/>
            <a:ext cx="1828800" cy="1371600"/>
          </a:xfrm>
          <a:prstGeom prst="rect">
            <a:avLst/>
          </a:prstGeom>
        </p:spPr>
      </p:pic>
    </p:spTree>
    <p:extLst>
      <p:ext uri="{BB962C8B-B14F-4D97-AF65-F5344CB8AC3E}">
        <p14:creationId xmlns:p14="http://schemas.microsoft.com/office/powerpoint/2010/main" val="256225834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err="1">
                <a:solidFill>
                  <a:srgbClr val="000000"/>
                </a:solidFill>
              </a:rPr>
              <a:t>HetroCV</a:t>
            </a:r>
            <a:r>
              <a:rPr kumimoji="1" lang="en-US" altLang="zh-CN" dirty="0">
                <a:solidFill>
                  <a:srgbClr val="000000"/>
                </a:solidFill>
              </a:rPr>
              <a:t> Auto-tuner Evaluation</a:t>
            </a:r>
            <a:endParaRPr kumimoji="1" lang="zh-CN" altLang="en-US" dirty="0">
              <a:solidFill>
                <a:srgbClr val="000000"/>
              </a:solidFill>
            </a:endParaRPr>
          </a:p>
        </p:txBody>
      </p:sp>
      <p:sp>
        <p:nvSpPr>
          <p:cNvPr id="3" name="内容占位符 2"/>
          <p:cNvSpPr>
            <a:spLocks noGrp="1"/>
          </p:cNvSpPr>
          <p:nvPr>
            <p:ph idx="1"/>
          </p:nvPr>
        </p:nvSpPr>
        <p:spPr/>
        <p:txBody>
          <a:bodyPr/>
          <a:lstStyle/>
          <a:p>
            <a:r>
              <a:rPr kumimoji="1" lang="en-US" altLang="zh-CN" b="1" i="1" u="sng" dirty="0" err="1" smtClean="0">
                <a:solidFill>
                  <a:srgbClr val="000000"/>
                </a:solidFill>
              </a:rPr>
              <a:t>Exp</a:t>
            </a:r>
            <a:r>
              <a:rPr kumimoji="1" lang="en-US" altLang="zh-CN" b="1" i="1" u="sng" dirty="0" smtClean="0">
                <a:solidFill>
                  <a:srgbClr val="000000"/>
                </a:solidFill>
              </a:rPr>
              <a:t> 1-2:</a:t>
            </a:r>
            <a:r>
              <a:rPr kumimoji="1" lang="en-US" altLang="zh-CN" u="sng" dirty="0" smtClean="0">
                <a:solidFill>
                  <a:srgbClr val="000000"/>
                </a:solidFill>
              </a:rPr>
              <a:t>  </a:t>
            </a:r>
            <a:r>
              <a:rPr kumimoji="1" lang="en-US" altLang="zh-CN" u="sng" dirty="0" err="1" smtClean="0">
                <a:solidFill>
                  <a:srgbClr val="000000"/>
                </a:solidFill>
              </a:rPr>
              <a:t>HetroCV</a:t>
            </a:r>
            <a:r>
              <a:rPr kumimoji="1" lang="en-US" altLang="zh-CN" u="sng" dirty="0" smtClean="0">
                <a:solidFill>
                  <a:srgbClr val="000000"/>
                </a:solidFill>
              </a:rPr>
              <a:t> </a:t>
            </a:r>
            <a:r>
              <a:rPr kumimoji="1" lang="en-US" altLang="zh-CN" u="sng" dirty="0">
                <a:solidFill>
                  <a:srgbClr val="000000"/>
                </a:solidFill>
              </a:rPr>
              <a:t>auto-tuner </a:t>
            </a:r>
            <a:r>
              <a:rPr kumimoji="1" lang="en-US" altLang="zh-CN" i="1" u="sng" dirty="0" err="1">
                <a:solidFill>
                  <a:srgbClr val="000000"/>
                </a:solidFill>
              </a:rPr>
              <a:t>v.s</a:t>
            </a:r>
            <a:r>
              <a:rPr kumimoji="1" lang="en-US" altLang="zh-CN" i="1" u="sng" dirty="0">
                <a:solidFill>
                  <a:srgbClr val="000000"/>
                </a:solidFill>
              </a:rPr>
              <a:t>.</a:t>
            </a:r>
            <a:r>
              <a:rPr kumimoji="1" lang="en-US" altLang="zh-CN" u="sng" dirty="0">
                <a:solidFill>
                  <a:srgbClr val="000000"/>
                </a:solidFill>
              </a:rPr>
              <a:t> </a:t>
            </a:r>
            <a:r>
              <a:rPr kumimoji="1" lang="en-US" altLang="zh-CN" u="sng" dirty="0" smtClean="0">
                <a:solidFill>
                  <a:srgbClr val="000000"/>
                </a:solidFill>
              </a:rPr>
              <a:t>heuristic searching</a:t>
            </a:r>
            <a:r>
              <a:rPr kumimoji="1" lang="en-US" altLang="zh-CN" dirty="0" smtClean="0">
                <a:solidFill>
                  <a:srgbClr val="000000"/>
                </a:solidFill>
              </a:rPr>
              <a:t>  </a:t>
            </a:r>
          </a:p>
          <a:p>
            <a:pPr lvl="1"/>
            <a:r>
              <a:rPr lang="en-US" altLang="zh-CN" dirty="0" smtClean="0">
                <a:solidFill>
                  <a:schemeClr val="tx1"/>
                </a:solidFill>
              </a:rPr>
              <a:t>Pattern</a:t>
            </a:r>
            <a:r>
              <a:rPr lang="en-US" altLang="zh-CN" dirty="0">
                <a:solidFill>
                  <a:schemeClr val="tx1"/>
                </a:solidFill>
              </a:rPr>
              <a:t>-units performances comparison</a:t>
            </a:r>
          </a:p>
          <a:p>
            <a:pPr lvl="1"/>
            <a:r>
              <a:rPr lang="en-US" altLang="zh-CN" dirty="0" err="1">
                <a:solidFill>
                  <a:schemeClr val="tx1"/>
                </a:solidFill>
              </a:rPr>
              <a:t>HetroCV</a:t>
            </a:r>
            <a:r>
              <a:rPr lang="en-US" altLang="zh-CN" dirty="0">
                <a:solidFill>
                  <a:schemeClr val="tx1"/>
                </a:solidFill>
              </a:rPr>
              <a:t> auto-tuner </a:t>
            </a:r>
            <a:r>
              <a:rPr lang="en-US" altLang="zh-CN" dirty="0" err="1">
                <a:solidFill>
                  <a:schemeClr val="tx1"/>
                </a:solidFill>
              </a:rPr>
              <a:t>v.s</a:t>
            </a:r>
            <a:r>
              <a:rPr lang="en-US" altLang="zh-CN" dirty="0">
                <a:solidFill>
                  <a:schemeClr val="tx1"/>
                </a:solidFill>
              </a:rPr>
              <a:t>. </a:t>
            </a:r>
            <a:r>
              <a:rPr lang="en-US" altLang="zh-CN" dirty="0" smtClean="0"/>
              <a:t>GA</a:t>
            </a:r>
            <a:r>
              <a:rPr lang="en-US" altLang="zh-CN" dirty="0"/>
              <a:t>-based tuning </a:t>
            </a:r>
          </a:p>
          <a:p>
            <a:pPr lvl="1"/>
            <a:r>
              <a:rPr lang="en-US" altLang="zh-CN" dirty="0" smtClean="0">
                <a:solidFill>
                  <a:srgbClr val="0000FF"/>
                </a:solidFill>
              </a:rPr>
              <a:t>CD </a:t>
            </a:r>
            <a:r>
              <a:rPr lang="en-US" altLang="zh-CN" dirty="0">
                <a:solidFill>
                  <a:srgbClr val="0000FF"/>
                </a:solidFill>
              </a:rPr>
              <a:t>testing application, </a:t>
            </a:r>
            <a:r>
              <a:rPr lang="en-US" altLang="zh-CN" dirty="0" smtClean="0">
                <a:solidFill>
                  <a:srgbClr val="0000FF"/>
                </a:solidFill>
              </a:rPr>
              <a:t>MIC</a:t>
            </a:r>
            <a:endParaRPr kumimoji="1" lang="zh-CN" altLang="en-US" dirty="0">
              <a:solidFill>
                <a:srgbClr val="FF0000"/>
              </a:solidFill>
            </a:endParaRPr>
          </a:p>
        </p:txBody>
      </p:sp>
      <p:sp>
        <p:nvSpPr>
          <p:cNvPr id="6" name="文本框 5"/>
          <p:cNvSpPr txBox="1"/>
          <p:nvPr/>
        </p:nvSpPr>
        <p:spPr>
          <a:xfrm>
            <a:off x="804216" y="5883205"/>
            <a:ext cx="8036725" cy="276999"/>
          </a:xfrm>
          <a:prstGeom prst="rect">
            <a:avLst/>
          </a:prstGeom>
          <a:noFill/>
        </p:spPr>
        <p:txBody>
          <a:bodyPr wrap="none" rtlCol="0">
            <a:spAutoFit/>
          </a:bodyPr>
          <a:lstStyle/>
          <a:p>
            <a:r>
              <a:rPr lang="en-US" altLang="zh-CN" sz="1200" dirty="0" smtClean="0">
                <a:solidFill>
                  <a:srgbClr val="000000"/>
                </a:solidFill>
                <a:latin typeface="Candara"/>
                <a:cs typeface="Candara"/>
              </a:rPr>
              <a:t>Fig-7 </a:t>
            </a:r>
            <a:r>
              <a:rPr lang="en-US" altLang="zh-CN" sz="1200" dirty="0">
                <a:solidFill>
                  <a:srgbClr val="000000"/>
                </a:solidFill>
                <a:latin typeface="Candara"/>
                <a:cs typeface="Candara"/>
              </a:rPr>
              <a:t>Performance comparison between naïve </a:t>
            </a:r>
            <a:r>
              <a:rPr lang="en-US" altLang="zh-CN" sz="1200" dirty="0" err="1">
                <a:solidFill>
                  <a:srgbClr val="000000"/>
                </a:solidFill>
                <a:latin typeface="Candara"/>
                <a:cs typeface="Candara"/>
              </a:rPr>
              <a:t>OpenMP</a:t>
            </a:r>
            <a:r>
              <a:rPr lang="en-US" altLang="zh-CN" sz="1200" dirty="0">
                <a:solidFill>
                  <a:srgbClr val="000000"/>
                </a:solidFill>
                <a:latin typeface="Candara"/>
                <a:cs typeface="Candara"/>
              </a:rPr>
              <a:t> and </a:t>
            </a:r>
            <a:r>
              <a:rPr lang="en-US" altLang="zh-CN" sz="1200" dirty="0" err="1">
                <a:solidFill>
                  <a:srgbClr val="000000"/>
                </a:solidFill>
                <a:latin typeface="Candara"/>
                <a:cs typeface="Candara"/>
              </a:rPr>
              <a:t>HetroCV</a:t>
            </a:r>
            <a:r>
              <a:rPr lang="en-US" altLang="zh-CN" sz="1200" dirty="0">
                <a:solidFill>
                  <a:srgbClr val="000000"/>
                </a:solidFill>
                <a:latin typeface="Candara"/>
                <a:cs typeface="Candara"/>
              </a:rPr>
              <a:t> of the CD testing application on </a:t>
            </a:r>
            <a:r>
              <a:rPr lang="en-US" altLang="zh-CN" sz="1200" dirty="0" smtClean="0">
                <a:solidFill>
                  <a:srgbClr val="000000"/>
                </a:solidFill>
                <a:latin typeface="Candara"/>
                <a:cs typeface="Candara"/>
              </a:rPr>
              <a:t>Intel Phi coprocessor</a:t>
            </a:r>
          </a:p>
        </p:txBody>
      </p:sp>
      <p:grpSp>
        <p:nvGrpSpPr>
          <p:cNvPr id="7" name="组 6"/>
          <p:cNvGrpSpPr/>
          <p:nvPr/>
        </p:nvGrpSpPr>
        <p:grpSpPr>
          <a:xfrm>
            <a:off x="109744" y="862394"/>
            <a:ext cx="8857882" cy="548797"/>
            <a:chOff x="109744" y="862394"/>
            <a:chExt cx="8857882" cy="548797"/>
          </a:xfrm>
        </p:grpSpPr>
        <p:cxnSp>
          <p:nvCxnSpPr>
            <p:cNvPr id="8" name="直线连接符 7"/>
            <p:cNvCxnSpPr/>
            <p:nvPr/>
          </p:nvCxnSpPr>
          <p:spPr>
            <a:xfrm>
              <a:off x="109744" y="1270073"/>
              <a:ext cx="8857882" cy="0"/>
            </a:xfrm>
            <a:prstGeom prst="line">
              <a:avLst/>
            </a:prstGeom>
            <a:ln>
              <a:solidFill>
                <a:schemeClr val="accent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9" name="直线连接符 8"/>
            <p:cNvCxnSpPr/>
            <p:nvPr/>
          </p:nvCxnSpPr>
          <p:spPr>
            <a:xfrm>
              <a:off x="360586" y="862394"/>
              <a:ext cx="0" cy="548797"/>
            </a:xfrm>
            <a:prstGeom prst="line">
              <a:avLst/>
            </a:prstGeom>
            <a:ln>
              <a:solidFill>
                <a:srgbClr val="A3A3E0"/>
              </a:solidFill>
            </a:ln>
          </p:spPr>
          <p:style>
            <a:lnRef idx="2">
              <a:schemeClr val="accent1"/>
            </a:lnRef>
            <a:fillRef idx="0">
              <a:schemeClr val="accent1"/>
            </a:fillRef>
            <a:effectRef idx="1">
              <a:schemeClr val="accent1"/>
            </a:effectRef>
            <a:fontRef idx="minor">
              <a:schemeClr val="tx1"/>
            </a:fontRef>
          </p:style>
        </p:cxnSp>
      </p:grpSp>
      <p:pic>
        <p:nvPicPr>
          <p:cNvPr id="4" name="图片 3" descr="PLOT_seedC_time_MAP_gx_MIC.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435" y="3080064"/>
            <a:ext cx="1828800" cy="1371600"/>
          </a:xfrm>
          <a:prstGeom prst="rect">
            <a:avLst/>
          </a:prstGeom>
        </p:spPr>
      </p:pic>
      <p:pic>
        <p:nvPicPr>
          <p:cNvPr id="5" name="图片 4" descr="PLOT_seedC_time_MAP_gy_MI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4042" y="3080064"/>
            <a:ext cx="1828800" cy="1371600"/>
          </a:xfrm>
          <a:prstGeom prst="rect">
            <a:avLst/>
          </a:prstGeom>
        </p:spPr>
      </p:pic>
      <p:pic>
        <p:nvPicPr>
          <p:cNvPr id="19" name="图片 18" descr="PLOT_seedC_time_MAP_mag_MI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2032" y="3080064"/>
            <a:ext cx="1828800" cy="1371600"/>
          </a:xfrm>
          <a:prstGeom prst="rect">
            <a:avLst/>
          </a:prstGeom>
        </p:spPr>
      </p:pic>
      <p:pic>
        <p:nvPicPr>
          <p:cNvPr id="21" name="图片 20" descr="PLOT_seedC_time_MAP_ang_MIC.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83440" y="3080064"/>
            <a:ext cx="1828800" cy="1371600"/>
          </a:xfrm>
          <a:prstGeom prst="rect">
            <a:avLst/>
          </a:prstGeom>
        </p:spPr>
      </p:pic>
      <p:pic>
        <p:nvPicPr>
          <p:cNvPr id="22" name="图片 21" descr="PLOT_seedC_time_STENCIL_magf_MIC.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1237" y="4511944"/>
            <a:ext cx="1828800" cy="1371600"/>
          </a:xfrm>
          <a:prstGeom prst="rect">
            <a:avLst/>
          </a:prstGeom>
        </p:spPr>
      </p:pic>
      <p:pic>
        <p:nvPicPr>
          <p:cNvPr id="23" name="图片 22" descr="PLOT_seedC_time_MAP_angf_MIC.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55555" y="4511944"/>
            <a:ext cx="1828800" cy="1371600"/>
          </a:xfrm>
          <a:prstGeom prst="rect">
            <a:avLst/>
          </a:prstGeom>
        </p:spPr>
      </p:pic>
      <p:pic>
        <p:nvPicPr>
          <p:cNvPr id="26" name="图片 25" descr="PLOT_seedC_time_MR_votingf-map_MIC.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67057" y="4511944"/>
            <a:ext cx="1832066" cy="1371600"/>
          </a:xfrm>
          <a:prstGeom prst="rect">
            <a:avLst/>
          </a:prstGeom>
        </p:spPr>
      </p:pic>
      <p:pic>
        <p:nvPicPr>
          <p:cNvPr id="27" name="图片 26" descr="PLOT_seedC_time_MR_votingf-reduce_MIC.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14318" y="4511944"/>
            <a:ext cx="1828800" cy="1371600"/>
          </a:xfrm>
          <a:prstGeom prst="rect">
            <a:avLst/>
          </a:prstGeom>
        </p:spPr>
      </p:pic>
      <p:pic>
        <p:nvPicPr>
          <p:cNvPr id="28" name="图片 27" descr="PLOT_seedC_time_MR_votingf-all_MIC.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48364" y="4511944"/>
            <a:ext cx="1828800" cy="1371600"/>
          </a:xfrm>
          <a:prstGeom prst="rect">
            <a:avLst/>
          </a:prstGeom>
        </p:spPr>
      </p:pic>
    </p:spTree>
    <p:extLst>
      <p:ext uri="{BB962C8B-B14F-4D97-AF65-F5344CB8AC3E}">
        <p14:creationId xmlns:p14="http://schemas.microsoft.com/office/powerpoint/2010/main" val="181895785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err="1">
                <a:solidFill>
                  <a:srgbClr val="000000"/>
                </a:solidFill>
              </a:rPr>
              <a:t>HetroCV</a:t>
            </a:r>
            <a:r>
              <a:rPr kumimoji="1" lang="en-US" altLang="zh-CN" dirty="0">
                <a:solidFill>
                  <a:srgbClr val="000000"/>
                </a:solidFill>
              </a:rPr>
              <a:t> Auto-tuner Evaluation</a:t>
            </a:r>
            <a:endParaRPr kumimoji="1" lang="zh-CN" altLang="en-US" dirty="0">
              <a:solidFill>
                <a:srgbClr val="000000"/>
              </a:solidFill>
            </a:endParaRPr>
          </a:p>
        </p:txBody>
      </p:sp>
      <p:sp>
        <p:nvSpPr>
          <p:cNvPr id="3" name="内容占位符 2"/>
          <p:cNvSpPr>
            <a:spLocks noGrp="1"/>
          </p:cNvSpPr>
          <p:nvPr>
            <p:ph idx="1"/>
          </p:nvPr>
        </p:nvSpPr>
        <p:spPr/>
        <p:txBody>
          <a:bodyPr/>
          <a:lstStyle/>
          <a:p>
            <a:r>
              <a:rPr kumimoji="1" lang="en-US" altLang="zh-CN" b="1" i="1" u="sng" dirty="0" err="1" smtClean="0">
                <a:solidFill>
                  <a:srgbClr val="000000"/>
                </a:solidFill>
              </a:rPr>
              <a:t>Exp</a:t>
            </a:r>
            <a:r>
              <a:rPr kumimoji="1" lang="en-US" altLang="zh-CN" b="1" i="1" u="sng" dirty="0" smtClean="0">
                <a:solidFill>
                  <a:srgbClr val="000000"/>
                </a:solidFill>
              </a:rPr>
              <a:t> 3:</a:t>
            </a:r>
            <a:r>
              <a:rPr kumimoji="1" lang="en-US" altLang="zh-CN" u="sng" dirty="0" smtClean="0">
                <a:solidFill>
                  <a:srgbClr val="000000"/>
                </a:solidFill>
              </a:rPr>
              <a:t>  </a:t>
            </a:r>
            <a:r>
              <a:rPr kumimoji="1" lang="en-US" altLang="zh-CN" u="sng" dirty="0" err="1" smtClean="0">
                <a:solidFill>
                  <a:srgbClr val="000000"/>
                </a:solidFill>
              </a:rPr>
              <a:t>HetroCV</a:t>
            </a:r>
            <a:r>
              <a:rPr kumimoji="1" lang="en-US" altLang="zh-CN" u="sng" dirty="0" smtClean="0">
                <a:solidFill>
                  <a:srgbClr val="000000"/>
                </a:solidFill>
              </a:rPr>
              <a:t> </a:t>
            </a:r>
            <a:r>
              <a:rPr kumimoji="1" lang="en-US" altLang="zh-CN" u="sng" dirty="0">
                <a:solidFill>
                  <a:srgbClr val="000000"/>
                </a:solidFill>
              </a:rPr>
              <a:t>auto-tuner </a:t>
            </a:r>
            <a:r>
              <a:rPr kumimoji="1" lang="en-US" altLang="zh-CN" i="1" u="sng" dirty="0" err="1">
                <a:solidFill>
                  <a:srgbClr val="000000"/>
                </a:solidFill>
              </a:rPr>
              <a:t>v.s</a:t>
            </a:r>
            <a:r>
              <a:rPr kumimoji="1" lang="en-US" altLang="zh-CN" i="1" u="sng" dirty="0">
                <a:solidFill>
                  <a:srgbClr val="000000"/>
                </a:solidFill>
              </a:rPr>
              <a:t>.</a:t>
            </a:r>
            <a:r>
              <a:rPr kumimoji="1" lang="en-US" altLang="zh-CN" u="sng" dirty="0">
                <a:solidFill>
                  <a:srgbClr val="000000"/>
                </a:solidFill>
              </a:rPr>
              <a:t> </a:t>
            </a:r>
            <a:r>
              <a:rPr kumimoji="1" lang="en-US" altLang="zh-CN" u="sng" dirty="0" smtClean="0">
                <a:solidFill>
                  <a:srgbClr val="000000"/>
                </a:solidFill>
              </a:rPr>
              <a:t>heuristic searching</a:t>
            </a:r>
            <a:r>
              <a:rPr kumimoji="1" lang="en-US" altLang="zh-CN" dirty="0" smtClean="0">
                <a:solidFill>
                  <a:srgbClr val="FF0000"/>
                </a:solidFill>
              </a:rPr>
              <a:t>  </a:t>
            </a:r>
          </a:p>
          <a:p>
            <a:pPr lvl="1"/>
            <a:r>
              <a:rPr lang="en-US" altLang="zh-CN" dirty="0" smtClean="0">
                <a:solidFill>
                  <a:schemeClr val="tx1"/>
                </a:solidFill>
              </a:rPr>
              <a:t>Pattern</a:t>
            </a:r>
            <a:r>
              <a:rPr lang="en-US" altLang="zh-CN" dirty="0">
                <a:solidFill>
                  <a:schemeClr val="tx1"/>
                </a:solidFill>
              </a:rPr>
              <a:t>-units performances comparison</a:t>
            </a:r>
          </a:p>
          <a:p>
            <a:pPr lvl="1"/>
            <a:r>
              <a:rPr lang="en-US" altLang="zh-CN" dirty="0" err="1">
                <a:solidFill>
                  <a:schemeClr val="tx1"/>
                </a:solidFill>
              </a:rPr>
              <a:t>HetroCV</a:t>
            </a:r>
            <a:r>
              <a:rPr lang="en-US" altLang="zh-CN" dirty="0">
                <a:solidFill>
                  <a:schemeClr val="tx1"/>
                </a:solidFill>
              </a:rPr>
              <a:t> auto-tuner </a:t>
            </a:r>
            <a:r>
              <a:rPr lang="en-US" altLang="zh-CN" dirty="0" err="1">
                <a:solidFill>
                  <a:schemeClr val="tx1"/>
                </a:solidFill>
              </a:rPr>
              <a:t>v.s</a:t>
            </a:r>
            <a:r>
              <a:rPr lang="en-US" altLang="zh-CN" dirty="0">
                <a:solidFill>
                  <a:schemeClr val="tx1"/>
                </a:solidFill>
              </a:rPr>
              <a:t>. </a:t>
            </a:r>
            <a:r>
              <a:rPr lang="en-US" altLang="zh-CN" dirty="0" smtClean="0"/>
              <a:t>GA</a:t>
            </a:r>
            <a:r>
              <a:rPr lang="en-US" altLang="zh-CN" dirty="0"/>
              <a:t>-based tuning </a:t>
            </a:r>
            <a:endParaRPr lang="en-US" altLang="zh-CN" dirty="0" smtClean="0"/>
          </a:p>
          <a:p>
            <a:pPr lvl="1"/>
            <a:r>
              <a:rPr lang="en-US" altLang="zh-CN" dirty="0" smtClean="0">
                <a:solidFill>
                  <a:srgbClr val="0000FF"/>
                </a:solidFill>
              </a:rPr>
              <a:t>CBIR testing application, CPU </a:t>
            </a:r>
            <a:endParaRPr lang="en-US" altLang="zh-CN" dirty="0">
              <a:solidFill>
                <a:srgbClr val="0000FF"/>
              </a:solidFill>
            </a:endParaRPr>
          </a:p>
          <a:p>
            <a:pPr lvl="1"/>
            <a:endParaRPr kumimoji="1" lang="zh-CN" altLang="en-US" dirty="0">
              <a:solidFill>
                <a:srgbClr val="FF0000"/>
              </a:solidFill>
            </a:endParaRPr>
          </a:p>
        </p:txBody>
      </p:sp>
      <p:sp>
        <p:nvSpPr>
          <p:cNvPr id="6" name="文本框 5"/>
          <p:cNvSpPr txBox="1"/>
          <p:nvPr/>
        </p:nvSpPr>
        <p:spPr>
          <a:xfrm>
            <a:off x="1058332" y="5944134"/>
            <a:ext cx="7436556" cy="461665"/>
          </a:xfrm>
          <a:prstGeom prst="rect">
            <a:avLst/>
          </a:prstGeom>
          <a:noFill/>
        </p:spPr>
        <p:txBody>
          <a:bodyPr wrap="square" rtlCol="0">
            <a:spAutoFit/>
          </a:bodyPr>
          <a:lstStyle/>
          <a:p>
            <a:r>
              <a:rPr lang="en-US" altLang="zh-CN" sz="1200" dirty="0" smtClean="0">
                <a:solidFill>
                  <a:srgbClr val="000000"/>
                </a:solidFill>
                <a:latin typeface="Candara"/>
                <a:cs typeface="Candara"/>
              </a:rPr>
              <a:t>Fig-8 Performance </a:t>
            </a:r>
            <a:r>
              <a:rPr lang="en-US" altLang="zh-CN" sz="1200" dirty="0">
                <a:solidFill>
                  <a:srgbClr val="000000"/>
                </a:solidFill>
                <a:latin typeface="Candara"/>
                <a:cs typeface="Candara"/>
              </a:rPr>
              <a:t>comparison between naïve </a:t>
            </a:r>
            <a:r>
              <a:rPr lang="en-US" altLang="zh-CN" sz="1200" dirty="0" err="1">
                <a:solidFill>
                  <a:srgbClr val="000000"/>
                </a:solidFill>
                <a:latin typeface="Candara"/>
                <a:cs typeface="Candara"/>
              </a:rPr>
              <a:t>OpenMP</a:t>
            </a:r>
            <a:r>
              <a:rPr lang="en-US" altLang="zh-CN" sz="1200" dirty="0">
                <a:solidFill>
                  <a:srgbClr val="000000"/>
                </a:solidFill>
                <a:latin typeface="Candara"/>
                <a:cs typeface="Candara"/>
              </a:rPr>
              <a:t> and </a:t>
            </a:r>
            <a:r>
              <a:rPr lang="en-US" altLang="zh-CN" sz="1200" dirty="0" err="1">
                <a:solidFill>
                  <a:srgbClr val="000000"/>
                </a:solidFill>
                <a:latin typeface="Candara"/>
                <a:cs typeface="Candara"/>
              </a:rPr>
              <a:t>HetroCV</a:t>
            </a:r>
            <a:r>
              <a:rPr lang="en-US" altLang="zh-CN" sz="1200" dirty="0">
                <a:solidFill>
                  <a:srgbClr val="000000"/>
                </a:solidFill>
                <a:latin typeface="Candara"/>
                <a:cs typeface="Candara"/>
              </a:rPr>
              <a:t> of the CD testing </a:t>
            </a:r>
            <a:r>
              <a:rPr lang="en-US" altLang="zh-CN" sz="1200" dirty="0" smtClean="0">
                <a:solidFill>
                  <a:srgbClr val="000000"/>
                </a:solidFill>
                <a:latin typeface="Candara"/>
                <a:cs typeface="Candara"/>
              </a:rPr>
              <a:t>application</a:t>
            </a:r>
          </a:p>
          <a:p>
            <a:r>
              <a:rPr lang="en-US" altLang="zh-CN" sz="1200" dirty="0" smtClean="0">
                <a:solidFill>
                  <a:srgbClr val="0000FF"/>
                </a:solidFill>
                <a:latin typeface="Candara"/>
                <a:cs typeface="Candara"/>
              </a:rPr>
              <a:t>Trail id = 1, 2, 3 represents performance results from </a:t>
            </a:r>
            <a:r>
              <a:rPr lang="en-US" altLang="zh-CN" sz="1200" dirty="0" err="1" smtClean="0">
                <a:solidFill>
                  <a:srgbClr val="0000FF"/>
                </a:solidFill>
                <a:latin typeface="Candara"/>
                <a:cs typeface="Candara"/>
              </a:rPr>
              <a:t>HetroCV</a:t>
            </a:r>
            <a:r>
              <a:rPr lang="en-US" altLang="zh-CN" sz="1200" dirty="0" smtClean="0">
                <a:solidFill>
                  <a:srgbClr val="0000FF"/>
                </a:solidFill>
                <a:latin typeface="Candara"/>
                <a:cs typeface="Candara"/>
              </a:rPr>
              <a:t>; Trail id = 4 represents result from GA-based tuning  </a:t>
            </a:r>
          </a:p>
        </p:txBody>
      </p:sp>
      <p:grpSp>
        <p:nvGrpSpPr>
          <p:cNvPr id="7" name="组 6"/>
          <p:cNvGrpSpPr/>
          <p:nvPr/>
        </p:nvGrpSpPr>
        <p:grpSpPr>
          <a:xfrm>
            <a:off x="109744" y="862394"/>
            <a:ext cx="8857882" cy="548797"/>
            <a:chOff x="109744" y="862394"/>
            <a:chExt cx="8857882" cy="548797"/>
          </a:xfrm>
        </p:grpSpPr>
        <p:cxnSp>
          <p:nvCxnSpPr>
            <p:cNvPr id="8" name="直线连接符 7"/>
            <p:cNvCxnSpPr/>
            <p:nvPr/>
          </p:nvCxnSpPr>
          <p:spPr>
            <a:xfrm>
              <a:off x="109744" y="1270073"/>
              <a:ext cx="8857882" cy="0"/>
            </a:xfrm>
            <a:prstGeom prst="line">
              <a:avLst/>
            </a:prstGeom>
            <a:ln>
              <a:solidFill>
                <a:schemeClr val="accent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9" name="直线连接符 8"/>
            <p:cNvCxnSpPr/>
            <p:nvPr/>
          </p:nvCxnSpPr>
          <p:spPr>
            <a:xfrm>
              <a:off x="360586" y="862394"/>
              <a:ext cx="0" cy="548797"/>
            </a:xfrm>
            <a:prstGeom prst="line">
              <a:avLst/>
            </a:prstGeom>
            <a:ln>
              <a:solidFill>
                <a:srgbClr val="A3A3E0"/>
              </a:solidFill>
            </a:ln>
          </p:spPr>
          <p:style>
            <a:lnRef idx="2">
              <a:schemeClr val="accent1"/>
            </a:lnRef>
            <a:fillRef idx="0">
              <a:schemeClr val="accent1"/>
            </a:fillRef>
            <a:effectRef idx="1">
              <a:schemeClr val="accent1"/>
            </a:effectRef>
            <a:fontRef idx="minor">
              <a:schemeClr val="tx1"/>
            </a:fontRef>
          </p:style>
        </p:cxnSp>
      </p:grpSp>
      <p:pic>
        <p:nvPicPr>
          <p:cNvPr id="4" name="图片 3" descr="gT_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9907" y="2922394"/>
            <a:ext cx="4611204" cy="3142960"/>
          </a:xfrm>
          <a:prstGeom prst="rect">
            <a:avLst/>
          </a:prstGeom>
        </p:spPr>
      </p:pic>
    </p:spTree>
    <p:extLst>
      <p:ext uri="{BB962C8B-B14F-4D97-AF65-F5344CB8AC3E}">
        <p14:creationId xmlns:p14="http://schemas.microsoft.com/office/powerpoint/2010/main" val="181895785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err="1">
                <a:solidFill>
                  <a:srgbClr val="000000"/>
                </a:solidFill>
              </a:rPr>
              <a:t>HetroCV</a:t>
            </a:r>
            <a:r>
              <a:rPr kumimoji="1" lang="en-US" altLang="zh-CN" dirty="0">
                <a:solidFill>
                  <a:srgbClr val="000000"/>
                </a:solidFill>
              </a:rPr>
              <a:t> </a:t>
            </a:r>
            <a:r>
              <a:rPr kumimoji="1" lang="en-US" altLang="zh-CN" dirty="0" smtClean="0">
                <a:solidFill>
                  <a:srgbClr val="000000"/>
                </a:solidFill>
              </a:rPr>
              <a:t>Runtime </a:t>
            </a:r>
            <a:r>
              <a:rPr kumimoji="1" lang="en-US" altLang="zh-CN" dirty="0">
                <a:solidFill>
                  <a:srgbClr val="000000"/>
                </a:solidFill>
              </a:rPr>
              <a:t>Evaluation</a:t>
            </a:r>
            <a:endParaRPr kumimoji="1" lang="zh-CN" altLang="en-US" dirty="0">
              <a:solidFill>
                <a:srgbClr val="000000"/>
              </a:solidFill>
            </a:endParaRPr>
          </a:p>
        </p:txBody>
      </p:sp>
      <p:sp>
        <p:nvSpPr>
          <p:cNvPr id="3" name="内容占位符 2"/>
          <p:cNvSpPr>
            <a:spLocks noGrp="1"/>
          </p:cNvSpPr>
          <p:nvPr>
            <p:ph idx="1"/>
          </p:nvPr>
        </p:nvSpPr>
        <p:spPr/>
        <p:txBody>
          <a:bodyPr/>
          <a:lstStyle/>
          <a:p>
            <a:r>
              <a:rPr kumimoji="1" lang="en-US" altLang="zh-CN" b="1" i="1" u="sng" dirty="0" err="1" smtClean="0">
                <a:solidFill>
                  <a:srgbClr val="000000"/>
                </a:solidFill>
              </a:rPr>
              <a:t>Exp</a:t>
            </a:r>
            <a:r>
              <a:rPr kumimoji="1" lang="en-US" altLang="zh-CN" b="1" i="1" u="sng" dirty="0" smtClean="0">
                <a:solidFill>
                  <a:srgbClr val="000000"/>
                </a:solidFill>
              </a:rPr>
              <a:t> 3:</a:t>
            </a:r>
            <a:r>
              <a:rPr kumimoji="1" lang="en-US" altLang="zh-CN" u="sng" dirty="0" smtClean="0">
                <a:solidFill>
                  <a:srgbClr val="000000"/>
                </a:solidFill>
              </a:rPr>
              <a:t> </a:t>
            </a:r>
            <a:r>
              <a:rPr kumimoji="1" lang="en-US" altLang="zh-CN" u="sng" dirty="0">
                <a:solidFill>
                  <a:srgbClr val="000000"/>
                </a:solidFill>
              </a:rPr>
              <a:t> </a:t>
            </a:r>
            <a:r>
              <a:rPr kumimoji="1" lang="en-US" altLang="zh-CN" u="sng" dirty="0" smtClean="0">
                <a:solidFill>
                  <a:srgbClr val="000000"/>
                </a:solidFill>
              </a:rPr>
              <a:t>Evaluation of the </a:t>
            </a:r>
            <a:r>
              <a:rPr kumimoji="1" lang="en-US" altLang="zh-CN" u="sng" dirty="0" err="1" smtClean="0">
                <a:solidFill>
                  <a:srgbClr val="000000"/>
                </a:solidFill>
              </a:rPr>
              <a:t>HetroCV</a:t>
            </a:r>
            <a:r>
              <a:rPr kumimoji="1" lang="en-US" altLang="zh-CN" u="sng" dirty="0" smtClean="0">
                <a:solidFill>
                  <a:srgbClr val="000000"/>
                </a:solidFill>
              </a:rPr>
              <a:t> runtime scheduler </a:t>
            </a:r>
          </a:p>
          <a:p>
            <a:pPr lvl="1"/>
            <a:r>
              <a:rPr lang="en-US" altLang="zh-CN" dirty="0">
                <a:solidFill>
                  <a:srgbClr val="000000"/>
                </a:solidFill>
              </a:rPr>
              <a:t>The heuristic parameters in </a:t>
            </a:r>
            <a:r>
              <a:rPr lang="en-US" altLang="zh-CN" dirty="0" smtClean="0">
                <a:solidFill>
                  <a:srgbClr val="000000"/>
                </a:solidFill>
              </a:rPr>
              <a:t>computation model and </a:t>
            </a:r>
            <a:r>
              <a:rPr lang="en-US" altLang="zh-CN" dirty="0">
                <a:solidFill>
                  <a:srgbClr val="000000"/>
                </a:solidFill>
              </a:rPr>
              <a:t>the unit data offload (uploading) time are summarized </a:t>
            </a:r>
          </a:p>
          <a:p>
            <a:pPr marL="457200" lvl="1" indent="0">
              <a:buNone/>
            </a:pPr>
            <a:endParaRPr kumimoji="1" lang="en-US" altLang="zh-CN" u="sng" dirty="0" smtClean="0">
              <a:solidFill>
                <a:srgbClr val="000000"/>
              </a:solidFill>
            </a:endParaRPr>
          </a:p>
          <a:p>
            <a:endParaRPr kumimoji="1" lang="zh-CN" altLang="en-US" dirty="0">
              <a:solidFill>
                <a:srgbClr val="000000"/>
              </a:solidFill>
            </a:endParaRPr>
          </a:p>
        </p:txBody>
      </p:sp>
      <p:grpSp>
        <p:nvGrpSpPr>
          <p:cNvPr id="6" name="组 5"/>
          <p:cNvGrpSpPr/>
          <p:nvPr/>
        </p:nvGrpSpPr>
        <p:grpSpPr>
          <a:xfrm>
            <a:off x="109744" y="862394"/>
            <a:ext cx="8857882" cy="548797"/>
            <a:chOff x="109744" y="862394"/>
            <a:chExt cx="8857882" cy="548797"/>
          </a:xfrm>
        </p:grpSpPr>
        <p:cxnSp>
          <p:nvCxnSpPr>
            <p:cNvPr id="7" name="直线连接符 6"/>
            <p:cNvCxnSpPr/>
            <p:nvPr/>
          </p:nvCxnSpPr>
          <p:spPr>
            <a:xfrm>
              <a:off x="109744" y="1270073"/>
              <a:ext cx="8857882" cy="0"/>
            </a:xfrm>
            <a:prstGeom prst="line">
              <a:avLst/>
            </a:prstGeom>
            <a:ln>
              <a:solidFill>
                <a:schemeClr val="accent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8" name="直线连接符 7"/>
            <p:cNvCxnSpPr/>
            <p:nvPr/>
          </p:nvCxnSpPr>
          <p:spPr>
            <a:xfrm>
              <a:off x="360586" y="862394"/>
              <a:ext cx="0" cy="548797"/>
            </a:xfrm>
            <a:prstGeom prst="line">
              <a:avLst/>
            </a:prstGeom>
            <a:ln>
              <a:solidFill>
                <a:srgbClr val="A3A3E0"/>
              </a:solidFill>
            </a:ln>
          </p:spPr>
          <p:style>
            <a:lnRef idx="2">
              <a:schemeClr val="accent1"/>
            </a:lnRef>
            <a:fillRef idx="0">
              <a:schemeClr val="accent1"/>
            </a:fillRef>
            <a:effectRef idx="1">
              <a:schemeClr val="accent1"/>
            </a:effectRef>
            <a:fontRef idx="minor">
              <a:schemeClr val="tx1"/>
            </a:fontRef>
          </p:style>
        </p:cxnSp>
      </p:grpSp>
      <p:sp>
        <p:nvSpPr>
          <p:cNvPr id="9" name="文本框 8"/>
          <p:cNvSpPr txBox="1"/>
          <p:nvPr/>
        </p:nvSpPr>
        <p:spPr>
          <a:xfrm>
            <a:off x="2854142" y="2708947"/>
            <a:ext cx="2644173" cy="276999"/>
          </a:xfrm>
          <a:prstGeom prst="rect">
            <a:avLst/>
          </a:prstGeom>
          <a:noFill/>
        </p:spPr>
        <p:txBody>
          <a:bodyPr wrap="none" rtlCol="0">
            <a:spAutoFit/>
          </a:bodyPr>
          <a:lstStyle/>
          <a:p>
            <a:r>
              <a:rPr kumimoji="1" lang="en-US" altLang="zh-CN" sz="1200" b="1" dirty="0" smtClean="0">
                <a:solidFill>
                  <a:srgbClr val="000000"/>
                </a:solidFill>
                <a:latin typeface="Candara"/>
                <a:cs typeface="Candara"/>
              </a:rPr>
              <a:t>Table-4 Runtime heuristic parameters   </a:t>
            </a:r>
            <a:endParaRPr kumimoji="1" lang="zh-CN" altLang="en-US" sz="1200" b="1" dirty="0">
              <a:solidFill>
                <a:srgbClr val="000000"/>
              </a:solidFill>
              <a:latin typeface="Candara"/>
              <a:cs typeface="Candara"/>
            </a:endParaRPr>
          </a:p>
        </p:txBody>
      </p:sp>
      <p:graphicFrame>
        <p:nvGraphicFramePr>
          <p:cNvPr id="10" name="表格 9"/>
          <p:cNvGraphicFramePr>
            <a:graphicFrameLocks noGrp="1"/>
          </p:cNvGraphicFramePr>
          <p:nvPr>
            <p:extLst>
              <p:ext uri="{D42A27DB-BD31-4B8C-83A1-F6EECF244321}">
                <p14:modId xmlns:p14="http://schemas.microsoft.com/office/powerpoint/2010/main" val="195524447"/>
              </p:ext>
            </p:extLst>
          </p:nvPr>
        </p:nvGraphicFramePr>
        <p:xfrm>
          <a:off x="935705" y="2991461"/>
          <a:ext cx="7185376" cy="1351778"/>
        </p:xfrm>
        <a:graphic>
          <a:graphicData uri="http://schemas.openxmlformats.org/drawingml/2006/table">
            <a:tbl>
              <a:tblPr firstRow="1" bandRow="1">
                <a:tableStyleId>{72833802-FEF1-4C79-8D5D-14CF1EAF98D9}</a:tableStyleId>
              </a:tblPr>
              <a:tblGrid>
                <a:gridCol w="3107873"/>
                <a:gridCol w="4077503"/>
              </a:tblGrid>
              <a:tr h="293870">
                <a:tc>
                  <a:txBody>
                    <a:bodyPr/>
                    <a:lstStyle/>
                    <a:p>
                      <a:pPr algn="ctr"/>
                      <a:r>
                        <a:rPr lang="en-US" altLang="zh-CN" sz="1600" dirty="0" smtClean="0">
                          <a:solidFill>
                            <a:schemeClr val="bg1"/>
                          </a:solidFill>
                          <a:latin typeface="Candara"/>
                          <a:cs typeface="Candara"/>
                        </a:rPr>
                        <a:t>Parameter Type</a:t>
                      </a:r>
                      <a:endParaRPr lang="zh-CN" altLang="en-US" sz="1600" dirty="0">
                        <a:solidFill>
                          <a:schemeClr val="bg1"/>
                        </a:solidFill>
                        <a:latin typeface="Candara"/>
                        <a:cs typeface="Candara"/>
                      </a:endParaRPr>
                    </a:p>
                  </a:txBody>
                  <a:tcPr>
                    <a:lnL w="12700" cap="flat" cmpd="sng" algn="ctr">
                      <a:solidFill>
                        <a:srgbClr val="333399">
                          <a:lumMod val="40000"/>
                          <a:lumOff val="60000"/>
                        </a:srgbClr>
                      </a:solidFill>
                      <a:prstDash val="solid"/>
                      <a:round/>
                      <a:headEnd type="none" w="med" len="med"/>
                      <a:tailEnd type="none" w="med" len="med"/>
                    </a:lnL>
                    <a:lnR w="12700" cap="flat" cmpd="sng" algn="ctr">
                      <a:solidFill>
                        <a:srgbClr val="333399">
                          <a:lumMod val="40000"/>
                          <a:lumOff val="60000"/>
                        </a:srgbClr>
                      </a:solidFill>
                      <a:prstDash val="solid"/>
                      <a:round/>
                      <a:headEnd type="none" w="med" len="med"/>
                      <a:tailEnd type="none" w="med" len="med"/>
                    </a:lnR>
                  </a:tcPr>
                </a:tc>
                <a:tc>
                  <a:txBody>
                    <a:bodyPr/>
                    <a:lstStyle/>
                    <a:p>
                      <a:pPr algn="ctr"/>
                      <a:r>
                        <a:rPr lang="en-US" altLang="zh-CN" sz="1600" dirty="0" smtClean="0">
                          <a:solidFill>
                            <a:schemeClr val="bg1"/>
                          </a:solidFill>
                          <a:latin typeface="Candara"/>
                          <a:cs typeface="Candara"/>
                        </a:rPr>
                        <a:t>Value</a:t>
                      </a:r>
                      <a:endParaRPr lang="zh-CN" altLang="en-US" sz="1600" dirty="0">
                        <a:solidFill>
                          <a:schemeClr val="bg1"/>
                        </a:solidFill>
                        <a:latin typeface="Candara"/>
                        <a:cs typeface="Candara"/>
                      </a:endParaRPr>
                    </a:p>
                  </a:txBody>
                  <a:tcPr>
                    <a:lnL w="12700" cap="flat" cmpd="sng" algn="ctr">
                      <a:solidFill>
                        <a:srgbClr val="333399">
                          <a:lumMod val="40000"/>
                          <a:lumOff val="60000"/>
                        </a:srgbClr>
                      </a:solidFill>
                      <a:prstDash val="solid"/>
                      <a:round/>
                      <a:headEnd type="none" w="med" len="med"/>
                      <a:tailEnd type="none" w="med" len="med"/>
                    </a:lnL>
                  </a:tcPr>
                </a:tc>
              </a:tr>
              <a:tr h="335894">
                <a:tc>
                  <a:txBody>
                    <a:bodyPr/>
                    <a:lstStyle/>
                    <a:p>
                      <a:pPr algn="ctr"/>
                      <a:r>
                        <a:rPr lang="en-US" altLang="zh-CN" sz="1400" dirty="0" smtClean="0">
                          <a:solidFill>
                            <a:srgbClr val="000000"/>
                          </a:solidFill>
                          <a:latin typeface="Candara"/>
                          <a:cs typeface="Candara"/>
                        </a:rPr>
                        <a:t>CPU computation time</a:t>
                      </a:r>
                      <a:endParaRPr lang="zh-CN" altLang="en-US" sz="1400" dirty="0">
                        <a:solidFill>
                          <a:srgbClr val="000000"/>
                        </a:solidFill>
                        <a:latin typeface="Candara"/>
                        <a:cs typeface="Candara"/>
                      </a:endParaRPr>
                    </a:p>
                  </a:txBody>
                  <a:tcPr>
                    <a:lnL w="12700" cap="flat" cmpd="sng" algn="ctr">
                      <a:solidFill>
                        <a:srgbClr val="333399">
                          <a:lumMod val="40000"/>
                          <a:lumOff val="60000"/>
                        </a:srgbClr>
                      </a:solidFill>
                      <a:prstDash val="solid"/>
                      <a:round/>
                      <a:headEnd type="none" w="med" len="med"/>
                      <a:tailEnd type="none" w="med" len="med"/>
                    </a:lnL>
                    <a:lnR w="12700" cap="flat" cmpd="sng" algn="ctr">
                      <a:solidFill>
                        <a:srgbClr val="333399">
                          <a:lumMod val="40000"/>
                          <a:lumOff val="60000"/>
                        </a:srgbClr>
                      </a:solidFill>
                      <a:prstDash val="solid"/>
                      <a:round/>
                      <a:headEnd type="none" w="med" len="med"/>
                      <a:tailEnd type="none" w="med" len="med"/>
                    </a:lnR>
                  </a:tcPr>
                </a:tc>
                <a:tc>
                  <a:txBody>
                    <a:bodyPr/>
                    <a:lstStyle/>
                    <a:p>
                      <a:pPr algn="ctr"/>
                      <a:r>
                        <a:rPr lang="en-US" altLang="zh-CN" sz="1400" b="0" i="1" dirty="0" smtClean="0">
                          <a:solidFill>
                            <a:srgbClr val="000000"/>
                          </a:solidFill>
                          <a:latin typeface="Candara"/>
                          <a:cs typeface="Candara"/>
                        </a:rPr>
                        <a:t>ep0=1.89, ep1=1.77e</a:t>
                      </a:r>
                      <a:r>
                        <a:rPr lang="en-US" altLang="zh-CN" sz="1400" b="0" i="1" baseline="30000" dirty="0" smtClean="0">
                          <a:solidFill>
                            <a:srgbClr val="000000"/>
                          </a:solidFill>
                          <a:latin typeface="Candara"/>
                          <a:cs typeface="Candara"/>
                        </a:rPr>
                        <a:t>-8</a:t>
                      </a:r>
                      <a:endParaRPr lang="zh-CN" altLang="en-US" sz="1400" b="0" i="1" baseline="30000" dirty="0">
                        <a:solidFill>
                          <a:srgbClr val="000000"/>
                        </a:solidFill>
                        <a:latin typeface="Candara"/>
                        <a:cs typeface="Candara"/>
                      </a:endParaRPr>
                    </a:p>
                  </a:txBody>
                  <a:tcPr>
                    <a:lnL w="12700" cap="flat" cmpd="sng" algn="ctr">
                      <a:solidFill>
                        <a:srgbClr val="333399">
                          <a:lumMod val="40000"/>
                          <a:lumOff val="60000"/>
                        </a:srgbClr>
                      </a:solidFill>
                      <a:prstDash val="solid"/>
                      <a:round/>
                      <a:headEnd type="none" w="med" len="med"/>
                      <a:tailEnd type="none" w="med" len="med"/>
                    </a:lnL>
                  </a:tcPr>
                </a:tc>
              </a:tr>
              <a:tr h="331942">
                <a:tc>
                  <a:txBody>
                    <a:bodyPr/>
                    <a:lstStyle/>
                    <a:p>
                      <a:pPr algn="ctr"/>
                      <a:r>
                        <a:rPr lang="en-US" altLang="zh-CN" sz="1400" dirty="0" smtClean="0">
                          <a:solidFill>
                            <a:srgbClr val="000000"/>
                          </a:solidFill>
                          <a:latin typeface="Candara"/>
                          <a:cs typeface="Candara"/>
                        </a:rPr>
                        <a:t>MIC computation time</a:t>
                      </a:r>
                      <a:endParaRPr lang="zh-CN" altLang="en-US" sz="1400" dirty="0">
                        <a:solidFill>
                          <a:srgbClr val="000000"/>
                        </a:solidFill>
                        <a:latin typeface="Candara"/>
                        <a:cs typeface="Candara"/>
                      </a:endParaRPr>
                    </a:p>
                  </a:txBody>
                  <a:tcPr>
                    <a:lnL w="12700" cap="flat" cmpd="sng" algn="ctr">
                      <a:solidFill>
                        <a:srgbClr val="333399">
                          <a:lumMod val="40000"/>
                          <a:lumOff val="60000"/>
                        </a:srgbClr>
                      </a:solidFill>
                      <a:prstDash val="solid"/>
                      <a:round/>
                      <a:headEnd type="none" w="med" len="med"/>
                      <a:tailEnd type="none" w="med" len="med"/>
                    </a:lnL>
                    <a:lnR w="12700" cap="flat" cmpd="sng" algn="ctr">
                      <a:solidFill>
                        <a:srgbClr val="333399">
                          <a:lumMod val="40000"/>
                          <a:lumOff val="60000"/>
                        </a:srgbClr>
                      </a:solidFill>
                      <a:prstDash val="solid"/>
                      <a:round/>
                      <a:headEnd type="none" w="med" len="med"/>
                      <a:tailEnd type="none" w="med" len="med"/>
                    </a:lnR>
                  </a:tcPr>
                </a:tc>
                <a:tc>
                  <a:txBody>
                    <a:bodyPr/>
                    <a:lstStyle/>
                    <a:p>
                      <a:pPr algn="ctr"/>
                      <a:r>
                        <a:rPr lang="en-US" altLang="zh-CN" sz="1400" b="0" i="1" dirty="0" smtClean="0">
                          <a:solidFill>
                            <a:srgbClr val="000000"/>
                          </a:solidFill>
                          <a:latin typeface="+mn-lt"/>
                          <a:cs typeface="Candara"/>
                        </a:rPr>
                        <a:t>ep0=5.69, ep1=-2.63e</a:t>
                      </a:r>
                      <a:r>
                        <a:rPr lang="en-US" altLang="zh-CN" sz="1400" b="0" i="1" baseline="30000" dirty="0" smtClean="0">
                          <a:solidFill>
                            <a:srgbClr val="000000"/>
                          </a:solidFill>
                          <a:latin typeface="+mn-lt"/>
                          <a:cs typeface="Candara"/>
                        </a:rPr>
                        <a:t>-8</a:t>
                      </a:r>
                      <a:endParaRPr lang="zh-CN" altLang="en-US" sz="1400" b="0" i="1" baseline="30000" dirty="0">
                        <a:solidFill>
                          <a:srgbClr val="000000"/>
                        </a:solidFill>
                        <a:latin typeface="+mn-lt"/>
                        <a:cs typeface="Candara"/>
                      </a:endParaRPr>
                    </a:p>
                  </a:txBody>
                  <a:tcPr>
                    <a:lnL w="12700" cap="flat" cmpd="sng" algn="ctr">
                      <a:solidFill>
                        <a:srgbClr val="333399">
                          <a:lumMod val="40000"/>
                          <a:lumOff val="60000"/>
                        </a:srgbClr>
                      </a:solidFill>
                      <a:prstDash val="solid"/>
                      <a:round/>
                      <a:headEnd type="none" w="med" len="med"/>
                      <a:tailEnd type="none" w="med" len="med"/>
                    </a:lnL>
                  </a:tcPr>
                </a:tc>
              </a:tr>
              <a:tr h="348662">
                <a:tc>
                  <a:txBody>
                    <a:bodyPr/>
                    <a:lstStyle/>
                    <a:p>
                      <a:pPr algn="ctr"/>
                      <a:r>
                        <a:rPr lang="en-US" altLang="zh-CN" sz="1400" dirty="0" smtClean="0">
                          <a:solidFill>
                            <a:srgbClr val="000000"/>
                          </a:solidFill>
                          <a:latin typeface="Candara"/>
                          <a:cs typeface="Candara"/>
                        </a:rPr>
                        <a:t>CPU-MIC data transfer time</a:t>
                      </a:r>
                      <a:endParaRPr lang="zh-CN" altLang="en-US" sz="1400" dirty="0">
                        <a:solidFill>
                          <a:srgbClr val="000000"/>
                        </a:solidFill>
                        <a:latin typeface="Candara"/>
                        <a:cs typeface="Candara"/>
                      </a:endParaRPr>
                    </a:p>
                  </a:txBody>
                  <a:tcPr>
                    <a:lnL w="12700" cap="flat" cmpd="sng" algn="ctr">
                      <a:solidFill>
                        <a:srgbClr val="333399">
                          <a:lumMod val="40000"/>
                          <a:lumOff val="60000"/>
                        </a:srgbClr>
                      </a:solidFill>
                      <a:prstDash val="solid"/>
                      <a:round/>
                      <a:headEnd type="none" w="med" len="med"/>
                      <a:tailEnd type="none" w="med" len="med"/>
                    </a:lnL>
                    <a:lnR w="12700" cap="flat" cmpd="sng" algn="ctr">
                      <a:solidFill>
                        <a:srgbClr val="333399">
                          <a:lumMod val="40000"/>
                          <a:lumOff val="60000"/>
                        </a:srgbClr>
                      </a:solidFill>
                      <a:prstDash val="solid"/>
                      <a:round/>
                      <a:headEnd type="none" w="med" len="med"/>
                      <a:tailEnd type="none" w="med" len="med"/>
                    </a:lnR>
                  </a:tcPr>
                </a:tc>
                <a:tc>
                  <a:txBody>
                    <a:bodyPr/>
                    <a:lstStyle/>
                    <a:p>
                      <a:pPr algn="ctr"/>
                      <a:r>
                        <a:rPr lang="en-US" altLang="zh-CN" sz="1400" b="0" i="1" dirty="0" err="1" smtClean="0">
                          <a:solidFill>
                            <a:srgbClr val="000000"/>
                          </a:solidFill>
                          <a:latin typeface="+mn-lt"/>
                          <a:cs typeface="Candara"/>
                        </a:rPr>
                        <a:t>tTrans</a:t>
                      </a:r>
                      <a:r>
                        <a:rPr lang="en-US" altLang="zh-CN" sz="1400" b="0" i="1" baseline="-25000" dirty="0" err="1" smtClean="0">
                          <a:solidFill>
                            <a:srgbClr val="000000"/>
                          </a:solidFill>
                          <a:latin typeface="+mn-lt"/>
                          <a:cs typeface="Candara"/>
                        </a:rPr>
                        <a:t>ON</a:t>
                      </a:r>
                      <a:r>
                        <a:rPr lang="en-US" altLang="zh-CN" sz="1400" b="0" i="1" dirty="0" smtClean="0">
                          <a:solidFill>
                            <a:srgbClr val="000000"/>
                          </a:solidFill>
                          <a:latin typeface="+mn-lt"/>
                          <a:cs typeface="Candara"/>
                        </a:rPr>
                        <a:t>=8.54e</a:t>
                      </a:r>
                      <a:r>
                        <a:rPr lang="en-US" altLang="zh-CN" sz="1400" b="0" i="1" baseline="30000" dirty="0" smtClean="0">
                          <a:solidFill>
                            <a:srgbClr val="000000"/>
                          </a:solidFill>
                          <a:latin typeface="+mn-lt"/>
                          <a:cs typeface="Candara"/>
                        </a:rPr>
                        <a:t>-12</a:t>
                      </a:r>
                      <a:r>
                        <a:rPr lang="en-US" altLang="zh-CN" sz="1400" b="0" i="1" dirty="0" smtClean="0">
                          <a:solidFill>
                            <a:srgbClr val="000000"/>
                          </a:solidFill>
                          <a:latin typeface="+mn-lt"/>
                          <a:cs typeface="Candara"/>
                        </a:rPr>
                        <a:t>, </a:t>
                      </a:r>
                      <a:r>
                        <a:rPr lang="en-US" altLang="zh-CN" sz="1400" b="0" i="1" dirty="0" err="1" smtClean="0">
                          <a:solidFill>
                            <a:srgbClr val="000000"/>
                          </a:solidFill>
                          <a:latin typeface="+mn-lt"/>
                          <a:cs typeface="Candara"/>
                        </a:rPr>
                        <a:t>tTrans</a:t>
                      </a:r>
                      <a:r>
                        <a:rPr lang="en-US" altLang="zh-CN" sz="1400" b="0" i="1" baseline="-25000" dirty="0" err="1" smtClean="0">
                          <a:solidFill>
                            <a:srgbClr val="000000"/>
                          </a:solidFill>
                          <a:latin typeface="+mn-lt"/>
                          <a:cs typeface="Candara"/>
                        </a:rPr>
                        <a:t>OFF</a:t>
                      </a:r>
                      <a:r>
                        <a:rPr lang="en-US" altLang="zh-CN" sz="1400" b="0" i="1" dirty="0" smtClean="0">
                          <a:solidFill>
                            <a:srgbClr val="000000"/>
                          </a:solidFill>
                          <a:latin typeface="+mn-lt"/>
                          <a:cs typeface="Candara"/>
                        </a:rPr>
                        <a:t>=6.57e</a:t>
                      </a:r>
                      <a:r>
                        <a:rPr lang="en-US" altLang="zh-CN" sz="1400" b="0" i="1" baseline="30000" dirty="0" smtClean="0">
                          <a:solidFill>
                            <a:srgbClr val="000000"/>
                          </a:solidFill>
                          <a:latin typeface="+mn-lt"/>
                          <a:cs typeface="Candara"/>
                        </a:rPr>
                        <a:t>-10</a:t>
                      </a:r>
                      <a:endParaRPr lang="zh-CN" altLang="en-US" sz="1400" b="0" i="1" baseline="30000" dirty="0">
                        <a:solidFill>
                          <a:srgbClr val="000000"/>
                        </a:solidFill>
                        <a:latin typeface="+mn-lt"/>
                        <a:cs typeface="Candara"/>
                      </a:endParaRPr>
                    </a:p>
                  </a:txBody>
                  <a:tcPr>
                    <a:lnL w="12700" cap="flat" cmpd="sng" algn="ctr">
                      <a:solidFill>
                        <a:srgbClr val="333399">
                          <a:lumMod val="40000"/>
                          <a:lumOff val="60000"/>
                        </a:srgbClr>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124794891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525997" y="3753976"/>
            <a:ext cx="8415943" cy="749829"/>
          </a:xfrm>
        </p:spPr>
        <p:txBody>
          <a:bodyPr/>
          <a:lstStyle/>
          <a:p>
            <a:r>
              <a:rPr kumimoji="1" lang="en-US" altLang="zh-CN" sz="2800" dirty="0"/>
              <a:t>1. Introduction and background</a:t>
            </a:r>
            <a:endParaRPr kumimoji="1" lang="zh-CN" altLang="en-US" sz="2800" dirty="0"/>
          </a:p>
        </p:txBody>
      </p:sp>
      <p:sp>
        <p:nvSpPr>
          <p:cNvPr id="5" name="文本占位符 2"/>
          <p:cNvSpPr>
            <a:spLocks noGrp="1"/>
          </p:cNvSpPr>
          <p:nvPr>
            <p:ph type="body" idx="1"/>
          </p:nvPr>
        </p:nvSpPr>
        <p:spPr>
          <a:xfrm>
            <a:off x="1950036" y="4310094"/>
            <a:ext cx="6660139" cy="1064705"/>
          </a:xfrm>
        </p:spPr>
        <p:txBody>
          <a:bodyPr/>
          <a:lstStyle/>
          <a:p>
            <a:pPr marL="457200" indent="-457200">
              <a:buFont typeface="Arial"/>
              <a:buChar char="•"/>
            </a:pPr>
            <a:r>
              <a:rPr kumimoji="1" lang="en-US" altLang="zh-CN" dirty="0" smtClean="0">
                <a:solidFill>
                  <a:schemeClr val="tx1"/>
                </a:solidFill>
              </a:rPr>
              <a:t>Problem Statement </a:t>
            </a:r>
          </a:p>
          <a:p>
            <a:pPr marL="457200" indent="-457200">
              <a:buFont typeface="Arial"/>
              <a:buChar char="•"/>
            </a:pPr>
            <a:r>
              <a:rPr kumimoji="1" lang="en-US" altLang="zh-CN" dirty="0" smtClean="0"/>
              <a:t>Related Work   </a:t>
            </a:r>
            <a:endParaRPr kumimoji="1" lang="en-US" altLang="zh-CN" dirty="0" smtClean="0">
              <a:solidFill>
                <a:schemeClr val="tx1"/>
              </a:solidFill>
            </a:endParaRPr>
          </a:p>
          <a:p>
            <a:pPr marL="457200" indent="-457200">
              <a:buFont typeface="Arial"/>
              <a:buChar char="•"/>
            </a:pPr>
            <a:r>
              <a:rPr kumimoji="1" lang="en-US" altLang="zh-CN" dirty="0" smtClean="0"/>
              <a:t>Main Contributions  </a:t>
            </a:r>
            <a:endParaRPr kumimoji="1" lang="en-US" altLang="zh-CN" dirty="0" smtClean="0">
              <a:solidFill>
                <a:schemeClr val="tx1"/>
              </a:solidFill>
            </a:endParaRPr>
          </a:p>
        </p:txBody>
      </p:sp>
    </p:spTree>
    <p:extLst>
      <p:ext uri="{BB962C8B-B14F-4D97-AF65-F5344CB8AC3E}">
        <p14:creationId xmlns:p14="http://schemas.microsoft.com/office/powerpoint/2010/main" val="191205008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525997" y="3818548"/>
            <a:ext cx="8415943" cy="749829"/>
          </a:xfrm>
        </p:spPr>
        <p:txBody>
          <a:bodyPr/>
          <a:lstStyle/>
          <a:p>
            <a:r>
              <a:rPr kumimoji="1" lang="en-US" altLang="zh-CN" sz="2800" dirty="0" smtClean="0"/>
              <a:t>5. </a:t>
            </a:r>
            <a:r>
              <a:rPr kumimoji="1" lang="en-US" altLang="zh-CN" sz="2800" dirty="0"/>
              <a:t>Conclusion and future Work</a:t>
            </a:r>
            <a:endParaRPr kumimoji="1" lang="zh-CN" altLang="en-US" sz="2800" dirty="0"/>
          </a:p>
        </p:txBody>
      </p:sp>
      <p:sp>
        <p:nvSpPr>
          <p:cNvPr id="5" name="文本占位符 2"/>
          <p:cNvSpPr>
            <a:spLocks noGrp="1"/>
          </p:cNvSpPr>
          <p:nvPr>
            <p:ph type="body" idx="1"/>
          </p:nvPr>
        </p:nvSpPr>
        <p:spPr>
          <a:xfrm>
            <a:off x="1950036" y="4310094"/>
            <a:ext cx="6660139" cy="769668"/>
          </a:xfrm>
        </p:spPr>
        <p:txBody>
          <a:bodyPr/>
          <a:lstStyle/>
          <a:p>
            <a:pPr marL="457200" indent="-457200">
              <a:buFont typeface="Arial"/>
              <a:buChar char="•"/>
            </a:pPr>
            <a:r>
              <a:rPr kumimoji="1" lang="en-US" altLang="zh-CN" dirty="0" smtClean="0">
                <a:solidFill>
                  <a:schemeClr val="tx1"/>
                </a:solidFill>
              </a:rPr>
              <a:t>Conclusion </a:t>
            </a:r>
          </a:p>
          <a:p>
            <a:pPr marL="457200" indent="-457200">
              <a:buFont typeface="Arial"/>
              <a:buChar char="•"/>
            </a:pPr>
            <a:r>
              <a:rPr kumimoji="1" lang="en-US" altLang="zh-CN" dirty="0" smtClean="0"/>
              <a:t>Future work </a:t>
            </a:r>
            <a:endParaRPr kumimoji="1" lang="en-US" altLang="zh-CN" dirty="0" smtClean="0">
              <a:solidFill>
                <a:schemeClr val="tx1"/>
              </a:solidFill>
            </a:endParaRPr>
          </a:p>
        </p:txBody>
      </p:sp>
    </p:spTree>
    <p:extLst>
      <p:ext uri="{BB962C8B-B14F-4D97-AF65-F5344CB8AC3E}">
        <p14:creationId xmlns:p14="http://schemas.microsoft.com/office/powerpoint/2010/main" val="277453193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solidFill>
                  <a:srgbClr val="000000"/>
                </a:solidFill>
              </a:rPr>
              <a:t>Conclusion</a:t>
            </a:r>
            <a:endParaRPr kumimoji="1" lang="zh-CN" altLang="en-US" dirty="0">
              <a:solidFill>
                <a:srgbClr val="000000"/>
              </a:solidFill>
            </a:endParaRPr>
          </a:p>
        </p:txBody>
      </p:sp>
      <p:sp>
        <p:nvSpPr>
          <p:cNvPr id="3" name="内容占位符 2"/>
          <p:cNvSpPr>
            <a:spLocks noGrp="1"/>
          </p:cNvSpPr>
          <p:nvPr>
            <p:ph idx="1"/>
          </p:nvPr>
        </p:nvSpPr>
        <p:spPr>
          <a:xfrm>
            <a:off x="457199" y="1524000"/>
            <a:ext cx="8471912" cy="4533900"/>
          </a:xfrm>
        </p:spPr>
        <p:txBody>
          <a:bodyPr/>
          <a:lstStyle/>
          <a:p>
            <a:r>
              <a:rPr kumimoji="1" lang="en-US" altLang="zh-CN" sz="2000" dirty="0" smtClean="0">
                <a:solidFill>
                  <a:schemeClr val="tx1"/>
                </a:solidFill>
              </a:rPr>
              <a:t>A</a:t>
            </a:r>
            <a:r>
              <a:rPr lang="en-US" altLang="zh-CN" sz="2000" dirty="0" smtClean="0">
                <a:solidFill>
                  <a:schemeClr val="tx1"/>
                </a:solidFill>
              </a:rPr>
              <a:t> </a:t>
            </a:r>
            <a:r>
              <a:rPr lang="en-US" altLang="zh-CN" sz="2000" dirty="0">
                <a:solidFill>
                  <a:schemeClr val="tx1"/>
                </a:solidFill>
              </a:rPr>
              <a:t>programmer-directed auto-tuning framework and runtime for computer vision applications on heterogeneous MIC platform. </a:t>
            </a:r>
            <a:r>
              <a:rPr kumimoji="1" lang="en-US" altLang="zh-CN" dirty="0">
                <a:solidFill>
                  <a:schemeClr val="tx1"/>
                </a:solidFill>
              </a:rPr>
              <a:t>	</a:t>
            </a:r>
            <a:endParaRPr kumimoji="1" lang="en-US" altLang="zh-CN" dirty="0" smtClean="0">
              <a:solidFill>
                <a:schemeClr val="tx1"/>
              </a:solidFill>
            </a:endParaRPr>
          </a:p>
          <a:p>
            <a:pPr lvl="1"/>
            <a:r>
              <a:rPr kumimoji="1" lang="en-US" altLang="zh-CN" b="1" dirty="0" smtClean="0">
                <a:solidFill>
                  <a:schemeClr val="tx1"/>
                </a:solidFill>
              </a:rPr>
              <a:t>Auto-tuner: </a:t>
            </a:r>
          </a:p>
          <a:p>
            <a:pPr lvl="2"/>
            <a:r>
              <a:rPr lang="en-US" altLang="zh-CN" dirty="0" smtClean="0">
                <a:solidFill>
                  <a:schemeClr val="tx1"/>
                </a:solidFill>
              </a:rPr>
              <a:t>Performance prediction models  built </a:t>
            </a:r>
            <a:r>
              <a:rPr lang="en-US" altLang="zh-CN" dirty="0">
                <a:solidFill>
                  <a:schemeClr val="tx1"/>
                </a:solidFill>
              </a:rPr>
              <a:t>from trial run of training </a:t>
            </a:r>
            <a:r>
              <a:rPr lang="en-US" altLang="zh-CN" dirty="0" smtClean="0">
                <a:solidFill>
                  <a:schemeClr val="tx1"/>
                </a:solidFill>
              </a:rPr>
              <a:t>sets.  </a:t>
            </a:r>
          </a:p>
          <a:p>
            <a:pPr lvl="2"/>
            <a:r>
              <a:rPr lang="en-US" altLang="zh-CN" dirty="0" err="1" smtClean="0">
                <a:solidFill>
                  <a:schemeClr val="tx1"/>
                </a:solidFill>
              </a:rPr>
              <a:t>HetroCV</a:t>
            </a:r>
            <a:r>
              <a:rPr lang="en-US" altLang="zh-CN" dirty="0">
                <a:solidFill>
                  <a:schemeClr val="tx1"/>
                </a:solidFill>
              </a:rPr>
              <a:t> </a:t>
            </a:r>
            <a:r>
              <a:rPr lang="en-US" altLang="zh-CN" dirty="0" smtClean="0">
                <a:solidFill>
                  <a:schemeClr val="tx1"/>
                </a:solidFill>
              </a:rPr>
              <a:t>consult </a:t>
            </a:r>
            <a:r>
              <a:rPr lang="en-US" altLang="zh-CN" dirty="0">
                <a:solidFill>
                  <a:schemeClr val="tx1"/>
                </a:solidFill>
              </a:rPr>
              <a:t>the corresponding model to select the </a:t>
            </a:r>
            <a:r>
              <a:rPr lang="en-US" altLang="zh-CN" dirty="0" smtClean="0">
                <a:solidFill>
                  <a:schemeClr val="tx1"/>
                </a:solidFill>
              </a:rPr>
              <a:t>tuning </a:t>
            </a:r>
            <a:r>
              <a:rPr lang="en-US" altLang="zh-CN" dirty="0">
                <a:solidFill>
                  <a:schemeClr val="tx1"/>
                </a:solidFill>
              </a:rPr>
              <a:t>parameters. </a:t>
            </a:r>
            <a:endParaRPr kumimoji="1" lang="en-US" altLang="zh-CN" dirty="0" smtClean="0">
              <a:solidFill>
                <a:schemeClr val="tx1"/>
              </a:solidFill>
            </a:endParaRPr>
          </a:p>
          <a:p>
            <a:pPr lvl="1"/>
            <a:r>
              <a:rPr kumimoji="1" lang="en-US" altLang="zh-CN" b="1" dirty="0" smtClean="0">
                <a:solidFill>
                  <a:schemeClr val="tx1"/>
                </a:solidFill>
              </a:rPr>
              <a:t>Runtime:</a:t>
            </a:r>
            <a:r>
              <a:rPr kumimoji="1" lang="en-US" altLang="zh-CN" dirty="0" smtClean="0">
                <a:solidFill>
                  <a:schemeClr val="tx1"/>
                </a:solidFill>
              </a:rPr>
              <a:t> </a:t>
            </a:r>
          </a:p>
          <a:p>
            <a:pPr lvl="2"/>
            <a:r>
              <a:rPr lang="en-US" altLang="zh-CN" dirty="0">
                <a:solidFill>
                  <a:schemeClr val="tx1"/>
                </a:solidFill>
              </a:rPr>
              <a:t>performance models for processor </a:t>
            </a:r>
            <a:r>
              <a:rPr lang="en-US" altLang="zh-CN" dirty="0" smtClean="0">
                <a:solidFill>
                  <a:schemeClr val="tx1"/>
                </a:solidFill>
              </a:rPr>
              <a:t>/ </a:t>
            </a:r>
            <a:r>
              <a:rPr lang="en-US" altLang="zh-CN" dirty="0">
                <a:solidFill>
                  <a:schemeClr val="tx1"/>
                </a:solidFill>
              </a:rPr>
              <a:t>co-processor </a:t>
            </a:r>
            <a:r>
              <a:rPr lang="en-US" altLang="zh-CN" dirty="0" smtClean="0">
                <a:solidFill>
                  <a:schemeClr val="tx1"/>
                </a:solidFill>
              </a:rPr>
              <a:t>built </a:t>
            </a:r>
            <a:r>
              <a:rPr lang="en-US" altLang="zh-CN" dirty="0">
                <a:solidFill>
                  <a:schemeClr val="tx1"/>
                </a:solidFill>
              </a:rPr>
              <a:t>to predict the prospective time performance </a:t>
            </a:r>
            <a:endParaRPr lang="en-US" altLang="zh-CN" dirty="0" smtClean="0">
              <a:solidFill>
                <a:schemeClr val="tx1"/>
              </a:solidFill>
            </a:endParaRPr>
          </a:p>
          <a:p>
            <a:pPr lvl="2"/>
            <a:r>
              <a:rPr lang="en-US" altLang="zh-CN" dirty="0" smtClean="0">
                <a:solidFill>
                  <a:schemeClr val="tx1"/>
                </a:solidFill>
              </a:rPr>
              <a:t>section mapped </a:t>
            </a:r>
            <a:r>
              <a:rPr lang="en-US" altLang="zh-CN" dirty="0">
                <a:solidFill>
                  <a:schemeClr val="tx1"/>
                </a:solidFill>
              </a:rPr>
              <a:t>to processor/co-processor </a:t>
            </a:r>
            <a:r>
              <a:rPr lang="en-US" altLang="zh-CN" dirty="0" smtClean="0">
                <a:solidFill>
                  <a:schemeClr val="tx1"/>
                </a:solidFill>
              </a:rPr>
              <a:t>using Maximum-throughput</a:t>
            </a:r>
            <a:r>
              <a:rPr kumimoji="1" lang="en-US" altLang="zh-CN" dirty="0">
                <a:solidFill>
                  <a:schemeClr val="tx1"/>
                </a:solidFill>
              </a:rPr>
              <a:t>	</a:t>
            </a:r>
            <a:r>
              <a:rPr kumimoji="1" lang="en-US" altLang="zh-CN" dirty="0" smtClean="0">
                <a:solidFill>
                  <a:schemeClr val="tx1"/>
                </a:solidFill>
              </a:rPr>
              <a:t>scheme</a:t>
            </a:r>
          </a:p>
          <a:p>
            <a:r>
              <a:rPr lang="en-US" altLang="zh-CN" sz="2000" dirty="0" smtClean="0">
                <a:solidFill>
                  <a:schemeClr val="tx1"/>
                </a:solidFill>
              </a:rPr>
              <a:t>2 </a:t>
            </a:r>
            <a:r>
              <a:rPr lang="en-US" altLang="zh-CN" sz="2000" dirty="0">
                <a:solidFill>
                  <a:schemeClr val="tx1"/>
                </a:solidFill>
              </a:rPr>
              <a:t>real-world medical image </a:t>
            </a:r>
            <a:r>
              <a:rPr lang="en-US" altLang="zh-CN" sz="2000" dirty="0" smtClean="0">
                <a:solidFill>
                  <a:schemeClr val="tx1"/>
                </a:solidFill>
              </a:rPr>
              <a:t>processing testing </a:t>
            </a:r>
            <a:r>
              <a:rPr lang="en-US" altLang="zh-CN" sz="2000" dirty="0">
                <a:solidFill>
                  <a:schemeClr val="tx1"/>
                </a:solidFill>
              </a:rPr>
              <a:t>applications running </a:t>
            </a:r>
            <a:r>
              <a:rPr lang="en-US" altLang="zh-CN" sz="2000" dirty="0" smtClean="0">
                <a:solidFill>
                  <a:schemeClr val="tx1"/>
                </a:solidFill>
              </a:rPr>
              <a:t>on heterogeneous CPU</a:t>
            </a:r>
            <a:r>
              <a:rPr lang="en-US" altLang="zh-CN" sz="2000" dirty="0">
                <a:solidFill>
                  <a:schemeClr val="tx1"/>
                </a:solidFill>
              </a:rPr>
              <a:t>-</a:t>
            </a:r>
            <a:r>
              <a:rPr lang="en-US" altLang="zh-CN" sz="2000" dirty="0" smtClean="0">
                <a:solidFill>
                  <a:schemeClr val="tx1"/>
                </a:solidFill>
              </a:rPr>
              <a:t>MIC nodes</a:t>
            </a:r>
            <a:r>
              <a:rPr lang="en-US" altLang="zh-CN" sz="2000" dirty="0">
                <a:solidFill>
                  <a:schemeClr val="tx1"/>
                </a:solidFill>
              </a:rPr>
              <a:t>, showed promising </a:t>
            </a:r>
            <a:r>
              <a:rPr lang="en-US" altLang="zh-CN" sz="2000" dirty="0" smtClean="0">
                <a:solidFill>
                  <a:schemeClr val="tx1"/>
                </a:solidFill>
              </a:rPr>
              <a:t>performance. </a:t>
            </a:r>
            <a:endParaRPr lang="en-US" altLang="zh-CN" sz="2000" dirty="0">
              <a:solidFill>
                <a:schemeClr val="tx1"/>
              </a:solidFill>
            </a:endParaRPr>
          </a:p>
        </p:txBody>
      </p:sp>
      <p:sp>
        <p:nvSpPr>
          <p:cNvPr id="5" name="标题 1"/>
          <p:cNvSpPr txBox="1">
            <a:spLocks/>
          </p:cNvSpPr>
          <p:nvPr/>
        </p:nvSpPr>
        <p:spPr bwMode="auto">
          <a:xfrm>
            <a:off x="457200" y="5287756"/>
            <a:ext cx="82296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a:solidFill>
                  <a:schemeClr val="tx2"/>
                </a:solidFill>
                <a:latin typeface="+mj-lt"/>
                <a:ea typeface="ヒラギノ角ゴ Pro W3" charset="0"/>
                <a:cs typeface="Geneva" charset="0"/>
              </a:defRPr>
            </a:lvl1pPr>
            <a:lvl2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2pPr>
            <a:lvl3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3pPr>
            <a:lvl4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4pPr>
            <a:lvl5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5pPr>
            <a:lvl6pPr marL="457200" algn="l" rtl="0" eaLnBrk="1" fontAlgn="base" hangingPunct="1">
              <a:spcBef>
                <a:spcPct val="0"/>
              </a:spcBef>
              <a:spcAft>
                <a:spcPct val="0"/>
              </a:spcAft>
              <a:defRPr sz="3000">
                <a:solidFill>
                  <a:schemeClr val="tx2"/>
                </a:solidFill>
                <a:latin typeface="Arial" charset="0"/>
              </a:defRPr>
            </a:lvl6pPr>
            <a:lvl7pPr marL="914400" algn="l" rtl="0" eaLnBrk="1" fontAlgn="base" hangingPunct="1">
              <a:spcBef>
                <a:spcPct val="0"/>
              </a:spcBef>
              <a:spcAft>
                <a:spcPct val="0"/>
              </a:spcAft>
              <a:defRPr sz="3000">
                <a:solidFill>
                  <a:schemeClr val="tx2"/>
                </a:solidFill>
                <a:latin typeface="Arial" charset="0"/>
              </a:defRPr>
            </a:lvl7pPr>
            <a:lvl8pPr marL="1371600" algn="l" rtl="0" eaLnBrk="1" fontAlgn="base" hangingPunct="1">
              <a:spcBef>
                <a:spcPct val="0"/>
              </a:spcBef>
              <a:spcAft>
                <a:spcPct val="0"/>
              </a:spcAft>
              <a:defRPr sz="3000">
                <a:solidFill>
                  <a:schemeClr val="tx2"/>
                </a:solidFill>
                <a:latin typeface="Arial" charset="0"/>
              </a:defRPr>
            </a:lvl8pPr>
            <a:lvl9pPr marL="1828800" algn="l" rtl="0" eaLnBrk="1" fontAlgn="base" hangingPunct="1">
              <a:spcBef>
                <a:spcPct val="0"/>
              </a:spcBef>
              <a:spcAft>
                <a:spcPct val="0"/>
              </a:spcAft>
              <a:defRPr sz="3000">
                <a:solidFill>
                  <a:schemeClr val="tx2"/>
                </a:solidFill>
                <a:latin typeface="Arial" charset="0"/>
              </a:defRPr>
            </a:lvl9pPr>
          </a:lstStyle>
          <a:p>
            <a:r>
              <a:rPr kumimoji="1" lang="en-US" altLang="zh-CN" sz="2600" i="1" dirty="0" smtClean="0">
                <a:solidFill>
                  <a:schemeClr val="bg2">
                    <a:lumMod val="75000"/>
                  </a:schemeClr>
                </a:solidFill>
              </a:rPr>
              <a:t>Future Work </a:t>
            </a:r>
            <a:endParaRPr kumimoji="1" lang="zh-CN" altLang="en-US" sz="2600" i="1" dirty="0">
              <a:solidFill>
                <a:schemeClr val="bg2">
                  <a:lumMod val="75000"/>
                </a:schemeClr>
              </a:solidFill>
            </a:endParaRPr>
          </a:p>
        </p:txBody>
      </p:sp>
      <p:sp>
        <p:nvSpPr>
          <p:cNvPr id="6" name="内容占位符 2"/>
          <p:cNvSpPr txBox="1">
            <a:spLocks/>
          </p:cNvSpPr>
          <p:nvPr/>
        </p:nvSpPr>
        <p:spPr bwMode="auto">
          <a:xfrm>
            <a:off x="457200" y="5777300"/>
            <a:ext cx="8229600" cy="720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200">
                <a:solidFill>
                  <a:schemeClr val="tx2"/>
                </a:solidFill>
                <a:latin typeface="+mn-lt"/>
                <a:ea typeface="ヒラギノ角ゴ Pro W3" charset="0"/>
                <a:cs typeface="Geneva" charset="0"/>
              </a:defRPr>
            </a:lvl1pPr>
            <a:lvl2pPr marL="742950" indent="-285750" algn="l" rtl="0" eaLnBrk="1" fontAlgn="base" hangingPunct="1">
              <a:spcBef>
                <a:spcPct val="20000"/>
              </a:spcBef>
              <a:spcAft>
                <a:spcPct val="0"/>
              </a:spcAft>
              <a:buChar char="–"/>
              <a:defRPr>
                <a:solidFill>
                  <a:schemeClr val="tx2"/>
                </a:solidFill>
                <a:latin typeface="+mn-lt"/>
                <a:ea typeface="Geneva" charset="0"/>
                <a:cs typeface="Geneva" charset="0"/>
              </a:defRPr>
            </a:lvl2pPr>
            <a:lvl3pPr marL="1143000" indent="-228600" algn="l" rtl="0" eaLnBrk="1" fontAlgn="base" hangingPunct="1">
              <a:spcBef>
                <a:spcPct val="20000"/>
              </a:spcBef>
              <a:spcAft>
                <a:spcPct val="0"/>
              </a:spcAft>
              <a:buChar char="•"/>
              <a:defRPr sz="1600">
                <a:solidFill>
                  <a:schemeClr val="tx2"/>
                </a:solidFill>
                <a:latin typeface="+mn-lt"/>
                <a:ea typeface="Geneva" charset="0"/>
                <a:cs typeface="Geneva" charset="0"/>
              </a:defRPr>
            </a:lvl3pPr>
            <a:lvl4pPr marL="1600200" indent="-228600" algn="l" rtl="0" eaLnBrk="1" fontAlgn="base" hangingPunct="1">
              <a:spcBef>
                <a:spcPct val="20000"/>
              </a:spcBef>
              <a:spcAft>
                <a:spcPct val="0"/>
              </a:spcAft>
              <a:buChar char="–"/>
              <a:defRPr sz="1400">
                <a:solidFill>
                  <a:schemeClr val="tx2"/>
                </a:solidFill>
                <a:latin typeface="+mn-lt"/>
                <a:ea typeface="Geneva" charset="0"/>
                <a:cs typeface="Geneva" charset="0"/>
              </a:defRPr>
            </a:lvl4pPr>
            <a:lvl5pPr marL="2057400" indent="-228600" algn="l" rtl="0" eaLnBrk="1" fontAlgn="base" hangingPunct="1">
              <a:spcBef>
                <a:spcPct val="20000"/>
              </a:spcBef>
              <a:spcAft>
                <a:spcPct val="0"/>
              </a:spcAft>
              <a:buChar char="»"/>
              <a:defRPr sz="1400">
                <a:solidFill>
                  <a:schemeClr val="tx2"/>
                </a:solidFill>
                <a:latin typeface="+mn-lt"/>
                <a:ea typeface="Geneva" charset="0"/>
                <a:cs typeface="Geneva" charset="0"/>
              </a:defRPr>
            </a:lvl5pPr>
            <a:lvl6pPr marL="2514600" indent="-228600" algn="l" rtl="0" eaLnBrk="1" fontAlgn="base" hangingPunct="1">
              <a:spcBef>
                <a:spcPct val="20000"/>
              </a:spcBef>
              <a:spcAft>
                <a:spcPct val="0"/>
              </a:spcAft>
              <a:buChar char="»"/>
              <a:defRPr sz="1400">
                <a:solidFill>
                  <a:srgbClr val="5F5F5F"/>
                </a:solidFill>
                <a:latin typeface="+mn-lt"/>
              </a:defRPr>
            </a:lvl6pPr>
            <a:lvl7pPr marL="2971800" indent="-228600" algn="l" rtl="0" eaLnBrk="1" fontAlgn="base" hangingPunct="1">
              <a:spcBef>
                <a:spcPct val="20000"/>
              </a:spcBef>
              <a:spcAft>
                <a:spcPct val="0"/>
              </a:spcAft>
              <a:buChar char="»"/>
              <a:defRPr sz="1400">
                <a:solidFill>
                  <a:srgbClr val="5F5F5F"/>
                </a:solidFill>
                <a:latin typeface="+mn-lt"/>
              </a:defRPr>
            </a:lvl7pPr>
            <a:lvl8pPr marL="3429000" indent="-228600" algn="l" rtl="0" eaLnBrk="1" fontAlgn="base" hangingPunct="1">
              <a:spcBef>
                <a:spcPct val="20000"/>
              </a:spcBef>
              <a:spcAft>
                <a:spcPct val="0"/>
              </a:spcAft>
              <a:buChar char="»"/>
              <a:defRPr sz="1400">
                <a:solidFill>
                  <a:srgbClr val="5F5F5F"/>
                </a:solidFill>
                <a:latin typeface="+mn-lt"/>
              </a:defRPr>
            </a:lvl8pPr>
            <a:lvl9pPr marL="3886200" indent="-228600" algn="l" rtl="0" eaLnBrk="1" fontAlgn="base" hangingPunct="1">
              <a:spcBef>
                <a:spcPct val="20000"/>
              </a:spcBef>
              <a:spcAft>
                <a:spcPct val="0"/>
              </a:spcAft>
              <a:buChar char="»"/>
              <a:defRPr sz="1400">
                <a:solidFill>
                  <a:srgbClr val="5F5F5F"/>
                </a:solidFill>
                <a:latin typeface="+mn-lt"/>
              </a:defRPr>
            </a:lvl9pPr>
          </a:lstStyle>
          <a:p>
            <a:r>
              <a:rPr kumimoji="1" lang="en-US" altLang="zh-CN" sz="2000" i="1" dirty="0" smtClean="0">
                <a:solidFill>
                  <a:srgbClr val="000000"/>
                </a:solidFill>
              </a:rPr>
              <a:t>Analytical-model based auto-tuning. </a:t>
            </a:r>
          </a:p>
        </p:txBody>
      </p:sp>
      <p:grpSp>
        <p:nvGrpSpPr>
          <p:cNvPr id="7" name="组 6"/>
          <p:cNvGrpSpPr/>
          <p:nvPr/>
        </p:nvGrpSpPr>
        <p:grpSpPr>
          <a:xfrm>
            <a:off x="109744" y="862394"/>
            <a:ext cx="8857882" cy="548797"/>
            <a:chOff x="109744" y="862394"/>
            <a:chExt cx="8857882" cy="548797"/>
          </a:xfrm>
        </p:grpSpPr>
        <p:cxnSp>
          <p:nvCxnSpPr>
            <p:cNvPr id="8" name="直线连接符 7"/>
            <p:cNvCxnSpPr/>
            <p:nvPr/>
          </p:nvCxnSpPr>
          <p:spPr>
            <a:xfrm>
              <a:off x="109744" y="1270073"/>
              <a:ext cx="8857882" cy="0"/>
            </a:xfrm>
            <a:prstGeom prst="line">
              <a:avLst/>
            </a:prstGeom>
            <a:ln>
              <a:solidFill>
                <a:schemeClr val="accent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9" name="直线连接符 8"/>
            <p:cNvCxnSpPr/>
            <p:nvPr/>
          </p:nvCxnSpPr>
          <p:spPr>
            <a:xfrm>
              <a:off x="360586" y="862394"/>
              <a:ext cx="0" cy="548797"/>
            </a:xfrm>
            <a:prstGeom prst="line">
              <a:avLst/>
            </a:prstGeom>
            <a:ln>
              <a:solidFill>
                <a:srgbClr val="A3A3E0"/>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75857434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b="1" dirty="0" smtClean="0"/>
              <a:t>Acknowledgements</a:t>
            </a:r>
            <a:endParaRPr kumimoji="1" lang="zh-CN" altLang="en-US" b="1" dirty="0"/>
          </a:p>
        </p:txBody>
      </p:sp>
      <p:sp>
        <p:nvSpPr>
          <p:cNvPr id="3" name="内容占位符 2"/>
          <p:cNvSpPr>
            <a:spLocks noGrp="1"/>
          </p:cNvSpPr>
          <p:nvPr>
            <p:ph idx="1"/>
          </p:nvPr>
        </p:nvSpPr>
        <p:spPr/>
        <p:txBody>
          <a:bodyPr/>
          <a:lstStyle/>
          <a:p>
            <a:endParaRPr lang="en-US" altLang="zh-CN" sz="1800" dirty="0" smtClean="0"/>
          </a:p>
          <a:p>
            <a:endParaRPr lang="en-US" altLang="zh-CN" sz="1800" dirty="0" smtClean="0"/>
          </a:p>
          <a:p>
            <a:endParaRPr lang="en-US" altLang="zh-CN" sz="1800" dirty="0"/>
          </a:p>
          <a:p>
            <a:endParaRPr lang="en-US" altLang="zh-CN" sz="1800" dirty="0" smtClean="0"/>
          </a:p>
          <a:p>
            <a:endParaRPr lang="en-US" altLang="zh-CN" sz="1800" dirty="0" smtClean="0"/>
          </a:p>
          <a:p>
            <a:r>
              <a:rPr lang="en-US" altLang="zh-CN" sz="1800" dirty="0" smtClean="0"/>
              <a:t>This </a:t>
            </a:r>
            <a:r>
              <a:rPr lang="en-US" altLang="zh-CN" sz="1800" dirty="0"/>
              <a:t>research was funded, in part, by grants from NIH contract 5R01CA156386-10 and NCI contract 5R01CA161375-03, NLM contracts 5R01LM009239-06 and 5R01LM011119-04, NSF Office of Industrial In- novation and Partnerships Industry/University Cooperative Research Center (I/UCRC) Program under award 0758596, and the National Center for Research Resources and the National Center for Advancing Translational Sciences, National Institutes of Health, through Grant UL1TR000117 (or TL1 TR000115 or KL2 TR000116). </a:t>
            </a:r>
          </a:p>
          <a:p>
            <a:endParaRPr kumimoji="1" lang="zh-CN" altLang="en-US" sz="1800" dirty="0"/>
          </a:p>
        </p:txBody>
      </p:sp>
      <p:grpSp>
        <p:nvGrpSpPr>
          <p:cNvPr id="11" name="组 10"/>
          <p:cNvGrpSpPr/>
          <p:nvPr/>
        </p:nvGrpSpPr>
        <p:grpSpPr>
          <a:xfrm>
            <a:off x="1278342" y="2028114"/>
            <a:ext cx="6459297" cy="914400"/>
            <a:chOff x="1321398" y="1508702"/>
            <a:chExt cx="6459297" cy="914400"/>
          </a:xfrm>
        </p:grpSpPr>
        <p:pic>
          <p:nvPicPr>
            <p:cNvPr id="4" name="图片 3" descr="NIH_Logo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1398" y="1508702"/>
              <a:ext cx="914400" cy="914400"/>
            </a:xfrm>
            <a:prstGeom prst="rect">
              <a:avLst/>
            </a:prstGeom>
          </p:spPr>
        </p:pic>
        <p:pic>
          <p:nvPicPr>
            <p:cNvPr id="5" name="图片 4" descr="NationalCenter_r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0784" y="1508702"/>
              <a:ext cx="758052" cy="914400"/>
            </a:xfrm>
            <a:prstGeom prst="rect">
              <a:avLst/>
            </a:prstGeom>
          </p:spPr>
        </p:pic>
        <p:pic>
          <p:nvPicPr>
            <p:cNvPr id="6" name="图片 5" descr="NIH_NLM_BLU_VERT_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3723" y="1508702"/>
              <a:ext cx="1277888" cy="914400"/>
            </a:xfrm>
            <a:prstGeom prst="rect">
              <a:avLst/>
            </a:prstGeom>
          </p:spPr>
        </p:pic>
        <p:pic>
          <p:nvPicPr>
            <p:cNvPr id="7" name="图片 6" descr="NSF_Logo.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1866" y="1508702"/>
              <a:ext cx="913790" cy="914400"/>
            </a:xfrm>
            <a:prstGeom prst="rect">
              <a:avLst/>
            </a:prstGeom>
          </p:spPr>
        </p:pic>
        <p:pic>
          <p:nvPicPr>
            <p:cNvPr id="8" name="图片 7" descr="Logo_NTATS.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66295" y="1508702"/>
              <a:ext cx="914400" cy="914400"/>
            </a:xfrm>
            <a:prstGeom prst="rect">
              <a:avLst/>
            </a:prstGeom>
          </p:spPr>
        </p:pic>
        <p:pic>
          <p:nvPicPr>
            <p:cNvPr id="9" name="图片 8" descr="NCI-Logo.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24711" y="1624526"/>
              <a:ext cx="1097280" cy="682752"/>
            </a:xfrm>
            <a:prstGeom prst="rect">
              <a:avLst/>
            </a:prstGeom>
          </p:spPr>
        </p:pic>
      </p:grpSp>
      <p:pic>
        <p:nvPicPr>
          <p:cNvPr id="10" name="图片 9" descr="image_gallery.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22777" y="5227884"/>
            <a:ext cx="2414954" cy="914400"/>
          </a:xfrm>
          <a:prstGeom prst="rect">
            <a:avLst/>
          </a:prstGeom>
        </p:spPr>
      </p:pic>
      <p:pic>
        <p:nvPicPr>
          <p:cNvPr id="12" name="图片 11" descr="t4ezi1ivn12ccw8xfvb0_400x400.jpe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78778" y="5136444"/>
            <a:ext cx="1097280" cy="1097280"/>
          </a:xfrm>
          <a:prstGeom prst="rect">
            <a:avLst/>
          </a:prstGeom>
        </p:spPr>
      </p:pic>
    </p:spTree>
    <p:extLst>
      <p:ext uri="{BB962C8B-B14F-4D97-AF65-F5344CB8AC3E}">
        <p14:creationId xmlns:p14="http://schemas.microsoft.com/office/powerpoint/2010/main" val="217089350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523999"/>
            <a:ext cx="8229600" cy="4735909"/>
          </a:xfrm>
        </p:spPr>
        <p:txBody>
          <a:bodyPr/>
          <a:lstStyle/>
          <a:p>
            <a:pPr marL="0" indent="0">
              <a:buNone/>
            </a:pPr>
            <a:endParaRPr kumimoji="1" lang="en-US" altLang="zh-CN" sz="1800" b="1" dirty="0" smtClean="0">
              <a:solidFill>
                <a:schemeClr val="accent2">
                  <a:lumMod val="75000"/>
                </a:schemeClr>
              </a:solidFill>
            </a:endParaRPr>
          </a:p>
          <a:p>
            <a:pPr marL="0" indent="0">
              <a:buNone/>
            </a:pPr>
            <a:r>
              <a:rPr lang="en-US" altLang="zh-CN" sz="1800" b="1" dirty="0"/>
              <a:t>	</a:t>
            </a:r>
            <a:r>
              <a:rPr lang="en-US" altLang="zh-CN" sz="1800" b="1" i="1" dirty="0" smtClean="0"/>
              <a:t>“Science. It </a:t>
            </a:r>
            <a:r>
              <a:rPr lang="en-US" altLang="zh-CN" sz="1800" b="1" i="1" dirty="0"/>
              <a:t>is a drive--a thirst. It is what makes supercomputing so super</a:t>
            </a:r>
            <a:r>
              <a:rPr lang="en-US" altLang="zh-CN" sz="1800" b="1" i="1" dirty="0" smtClean="0"/>
              <a:t>!”</a:t>
            </a:r>
          </a:p>
          <a:p>
            <a:pPr marL="0" indent="0">
              <a:buNone/>
            </a:pPr>
            <a:r>
              <a:rPr lang="en-US" altLang="zh-CN" sz="1800" b="1" dirty="0"/>
              <a:t>	</a:t>
            </a:r>
            <a:r>
              <a:rPr lang="en-US" altLang="zh-CN" sz="1800" b="1" dirty="0" smtClean="0"/>
              <a:t>		</a:t>
            </a:r>
            <a:r>
              <a:rPr lang="en-US" altLang="zh-CN" sz="1600" b="1" dirty="0" smtClean="0"/>
              <a:t> </a:t>
            </a:r>
            <a:r>
              <a:rPr lang="en-US" altLang="zh-CN" sz="1600" b="1" dirty="0"/>
              <a:t>- Nathan Stone, PSC's Advanced Systems Group</a:t>
            </a:r>
            <a:endParaRPr kumimoji="1" lang="en-US" altLang="zh-CN" sz="1600" b="1" dirty="0">
              <a:solidFill>
                <a:schemeClr val="accent2">
                  <a:lumMod val="75000"/>
                </a:schemeClr>
              </a:solidFill>
            </a:endParaRPr>
          </a:p>
          <a:p>
            <a:pPr marL="0" indent="0">
              <a:buNone/>
            </a:pPr>
            <a:endParaRPr kumimoji="1" lang="en-US" altLang="zh-CN" sz="1800" b="1" dirty="0" smtClean="0">
              <a:solidFill>
                <a:schemeClr val="accent2">
                  <a:lumMod val="75000"/>
                </a:schemeClr>
              </a:solidFill>
            </a:endParaRPr>
          </a:p>
          <a:p>
            <a:pPr marL="0" indent="0">
              <a:buNone/>
            </a:pPr>
            <a:endParaRPr kumimoji="1" lang="en-US" altLang="zh-CN" sz="1800" b="1" dirty="0">
              <a:solidFill>
                <a:schemeClr val="accent2">
                  <a:lumMod val="75000"/>
                </a:schemeClr>
              </a:solidFill>
            </a:endParaRPr>
          </a:p>
          <a:p>
            <a:pPr marL="0" indent="0">
              <a:buNone/>
            </a:pPr>
            <a:endParaRPr kumimoji="1" lang="en-US" altLang="zh-CN" sz="1800" b="1" dirty="0" smtClean="0">
              <a:solidFill>
                <a:schemeClr val="accent2">
                  <a:lumMod val="75000"/>
                </a:schemeClr>
              </a:solidFill>
            </a:endParaRPr>
          </a:p>
          <a:p>
            <a:pPr marL="0" indent="0">
              <a:buNone/>
            </a:pPr>
            <a:endParaRPr kumimoji="1" lang="en-US" altLang="zh-CN" sz="1800" b="1" dirty="0">
              <a:solidFill>
                <a:schemeClr val="accent2">
                  <a:lumMod val="75000"/>
                </a:schemeClr>
              </a:solidFill>
            </a:endParaRPr>
          </a:p>
          <a:p>
            <a:pPr marL="0" indent="0">
              <a:buNone/>
            </a:pPr>
            <a:endParaRPr kumimoji="1" lang="en-US" altLang="zh-CN" sz="1800" b="1" dirty="0" smtClean="0">
              <a:solidFill>
                <a:schemeClr val="accent2">
                  <a:lumMod val="75000"/>
                </a:schemeClr>
              </a:solidFill>
            </a:endParaRPr>
          </a:p>
          <a:p>
            <a:pPr marL="0" indent="0">
              <a:buNone/>
            </a:pPr>
            <a:endParaRPr kumimoji="1" lang="en-US" altLang="zh-CN" sz="1800" b="1" dirty="0">
              <a:solidFill>
                <a:schemeClr val="accent2">
                  <a:lumMod val="75000"/>
                </a:schemeClr>
              </a:solidFill>
            </a:endParaRPr>
          </a:p>
          <a:p>
            <a:pPr marL="0" indent="0">
              <a:buNone/>
            </a:pPr>
            <a:endParaRPr kumimoji="1" lang="en-US" altLang="zh-CN" sz="1800" b="1" dirty="0" smtClean="0">
              <a:solidFill>
                <a:schemeClr val="accent2">
                  <a:lumMod val="75000"/>
                </a:schemeClr>
              </a:solidFill>
            </a:endParaRPr>
          </a:p>
          <a:p>
            <a:pPr marL="0" indent="0">
              <a:buNone/>
            </a:pPr>
            <a:endParaRPr kumimoji="1" lang="en-US" altLang="zh-CN" sz="1800" b="1" dirty="0">
              <a:solidFill>
                <a:schemeClr val="accent2">
                  <a:lumMod val="75000"/>
                </a:schemeClr>
              </a:solidFill>
            </a:endParaRPr>
          </a:p>
          <a:p>
            <a:pPr marL="0" indent="0">
              <a:buNone/>
            </a:pPr>
            <a:endParaRPr kumimoji="1" lang="en-US" altLang="zh-CN" sz="1800" b="1" dirty="0"/>
          </a:p>
          <a:p>
            <a:pPr marL="0" indent="0">
              <a:buNone/>
            </a:pPr>
            <a:endParaRPr kumimoji="1" lang="en-US" altLang="zh-CN" sz="1800" b="1" dirty="0" smtClean="0">
              <a:solidFill>
                <a:schemeClr val="accent2">
                  <a:lumMod val="75000"/>
                </a:schemeClr>
              </a:solidFill>
            </a:endParaRPr>
          </a:p>
        </p:txBody>
      </p:sp>
      <p:pic>
        <p:nvPicPr>
          <p:cNvPr id="5" name="图片 4" descr="CBII_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5543176"/>
            <a:ext cx="7620000" cy="735262"/>
          </a:xfrm>
          <a:prstGeom prst="rect">
            <a:avLst/>
          </a:prstGeom>
        </p:spPr>
      </p:pic>
      <p:pic>
        <p:nvPicPr>
          <p:cNvPr id="9" name="图片 8" descr="RDI2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2647" y="4816216"/>
            <a:ext cx="4101353" cy="740664"/>
          </a:xfrm>
          <a:prstGeom prst="rect">
            <a:avLst/>
          </a:prstGeom>
        </p:spPr>
      </p:pic>
    </p:spTree>
    <p:extLst>
      <p:ext uri="{BB962C8B-B14F-4D97-AF65-F5344CB8AC3E}">
        <p14:creationId xmlns:p14="http://schemas.microsoft.com/office/powerpoint/2010/main" val="175485336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2466" y="558289"/>
            <a:ext cx="8229600" cy="808038"/>
          </a:xfrm>
        </p:spPr>
        <p:txBody>
          <a:bodyPr/>
          <a:lstStyle/>
          <a:p>
            <a:r>
              <a:rPr kumimoji="1" lang="en-US" altLang="zh-CN" dirty="0" smtClean="0">
                <a:solidFill>
                  <a:schemeClr val="tx1"/>
                </a:solidFill>
              </a:rPr>
              <a:t>Trends in Image-processing Applications  </a:t>
            </a:r>
            <a:endParaRPr kumimoji="1" lang="zh-CN" altLang="en-US" dirty="0">
              <a:solidFill>
                <a:schemeClr val="tx1"/>
              </a:solidFill>
            </a:endParaRPr>
          </a:p>
        </p:txBody>
      </p:sp>
      <p:sp>
        <p:nvSpPr>
          <p:cNvPr id="3" name="内容占位符 2"/>
          <p:cNvSpPr>
            <a:spLocks noGrp="1"/>
          </p:cNvSpPr>
          <p:nvPr>
            <p:ph idx="1"/>
          </p:nvPr>
        </p:nvSpPr>
        <p:spPr>
          <a:xfrm>
            <a:off x="457200" y="1523999"/>
            <a:ext cx="8229600" cy="4795003"/>
          </a:xfrm>
        </p:spPr>
        <p:txBody>
          <a:bodyPr/>
          <a:lstStyle/>
          <a:p>
            <a:r>
              <a:rPr kumimoji="1" lang="en-US" altLang="zh-CN" dirty="0" smtClean="0"/>
              <a:t>High-volume: </a:t>
            </a:r>
          </a:p>
          <a:p>
            <a:pPr lvl="1"/>
            <a:r>
              <a:rPr kumimoji="1" lang="en-US" altLang="zh-CN" dirty="0" smtClean="0"/>
              <a:t>Society media </a:t>
            </a:r>
          </a:p>
          <a:p>
            <a:pPr lvl="1"/>
            <a:r>
              <a:rPr kumimoji="1" lang="en-US" altLang="zh-CN" dirty="0" smtClean="0"/>
              <a:t>Medical Imaging:</a:t>
            </a:r>
          </a:p>
          <a:p>
            <a:pPr lvl="2"/>
            <a:r>
              <a:rPr lang="en-US" altLang="zh-CN" kern="1200" dirty="0" smtClean="0">
                <a:solidFill>
                  <a:srgbClr val="000000"/>
                </a:solidFill>
                <a:latin typeface="Calibri"/>
                <a:ea typeface="宋体" charset="-122"/>
                <a:cs typeface="Calibri" pitchFamily="34" charset="0"/>
              </a:rPr>
              <a:t>532 TB </a:t>
            </a:r>
            <a:r>
              <a:rPr lang="en-US" altLang="zh-CN" kern="1200" dirty="0">
                <a:solidFill>
                  <a:srgbClr val="000000"/>
                </a:solidFill>
                <a:latin typeface="Calibri"/>
                <a:ea typeface="宋体" charset="-122"/>
                <a:cs typeface="Calibri" pitchFamily="34" charset="0"/>
              </a:rPr>
              <a:t>unstructured image </a:t>
            </a:r>
            <a:r>
              <a:rPr lang="en-US" altLang="zh-CN" kern="1200" dirty="0" smtClean="0">
                <a:solidFill>
                  <a:srgbClr val="000000"/>
                </a:solidFill>
                <a:latin typeface="Calibri"/>
                <a:ea typeface="宋体" charset="-122"/>
                <a:cs typeface="Calibri" pitchFamily="34" charset="0"/>
              </a:rPr>
              <a:t>data </a:t>
            </a:r>
          </a:p>
          <a:p>
            <a:pPr marL="914400" lvl="2" indent="0">
              <a:buNone/>
            </a:pPr>
            <a:r>
              <a:rPr lang="en-US" altLang="zh-CN" kern="1200" dirty="0" smtClean="0">
                <a:solidFill>
                  <a:srgbClr val="000000"/>
                </a:solidFill>
                <a:latin typeface="Calibri"/>
                <a:ea typeface="宋体" charset="-122"/>
                <a:cs typeface="Calibri" pitchFamily="34" charset="0"/>
              </a:rPr>
              <a:t>per hospital, by year 2015</a:t>
            </a:r>
            <a:r>
              <a:rPr lang="en-US" altLang="zh-CN" kern="1200" baseline="30000" dirty="0" smtClean="0">
                <a:solidFill>
                  <a:srgbClr val="000000"/>
                </a:solidFill>
                <a:latin typeface="Calibri"/>
                <a:ea typeface="宋体" charset="-122"/>
                <a:cs typeface="Calibri" pitchFamily="34" charset="0"/>
              </a:rPr>
              <a:t>[1]</a:t>
            </a:r>
            <a:endParaRPr kumimoji="1" lang="en-US" altLang="zh-CN" baseline="30000" dirty="0" smtClean="0"/>
          </a:p>
          <a:p>
            <a:r>
              <a:rPr kumimoji="1" lang="en-US" altLang="zh-CN" dirty="0" smtClean="0"/>
              <a:t>High-resolution: </a:t>
            </a:r>
          </a:p>
          <a:p>
            <a:pPr lvl="1"/>
            <a:r>
              <a:rPr kumimoji="1" lang="en-US" altLang="zh-CN" dirty="0" smtClean="0"/>
              <a:t>Whole-slide imaging (WSI) </a:t>
            </a:r>
          </a:p>
          <a:p>
            <a:pPr lvl="2"/>
            <a:r>
              <a:rPr kumimoji="1" lang="en-US" altLang="zh-CN" dirty="0" smtClean="0"/>
              <a:t>Up to 20,000 x 20,000 pixels</a:t>
            </a:r>
          </a:p>
          <a:p>
            <a:pPr lvl="2"/>
            <a:r>
              <a:rPr kumimoji="1" lang="en-US" altLang="zh-CN" dirty="0" smtClean="0"/>
              <a:t>Range from 1~5 GB per image  </a:t>
            </a:r>
          </a:p>
          <a:p>
            <a:r>
              <a:rPr kumimoji="1" lang="en-US" altLang="zh-CN" dirty="0" smtClean="0"/>
              <a:t>Complex workflows: </a:t>
            </a:r>
          </a:p>
          <a:p>
            <a:pPr lvl="1"/>
            <a:r>
              <a:rPr lang="en-US" altLang="zh-CN" dirty="0" smtClean="0">
                <a:sym typeface="Wingdings"/>
              </a:rPr>
              <a:t>High-dimension feature </a:t>
            </a:r>
          </a:p>
          <a:p>
            <a:pPr lvl="1"/>
            <a:r>
              <a:rPr lang="en-US" altLang="zh-CN" dirty="0" smtClean="0">
                <a:sym typeface="Wingdings"/>
              </a:rPr>
              <a:t>Deep-learning </a:t>
            </a:r>
            <a:endParaRPr kumimoji="1" lang="en-US" altLang="zh-CN" dirty="0" smtClean="0"/>
          </a:p>
          <a:p>
            <a:pPr>
              <a:buFont typeface="Wingdings" charset="0"/>
              <a:buChar char="à"/>
            </a:pPr>
            <a:r>
              <a:rPr kumimoji="1" lang="en-US" altLang="zh-CN" b="1" i="1" dirty="0" smtClean="0">
                <a:solidFill>
                  <a:schemeClr val="accent2"/>
                </a:solidFill>
                <a:sym typeface="Wingdings"/>
              </a:rPr>
              <a:t>High-performance Image-processing</a:t>
            </a:r>
            <a:r>
              <a:rPr kumimoji="1" lang="en-US" altLang="zh-CN" dirty="0" smtClean="0">
                <a:sym typeface="Wingdings"/>
              </a:rPr>
              <a:t> </a:t>
            </a:r>
          </a:p>
          <a:p>
            <a:pPr marL="0" indent="0">
              <a:buNone/>
            </a:pPr>
            <a:endParaRPr kumimoji="1" lang="en-US" altLang="zh-CN" sz="1000" dirty="0" smtClean="0"/>
          </a:p>
          <a:p>
            <a:pPr marL="0" indent="0">
              <a:buNone/>
            </a:pPr>
            <a:r>
              <a:rPr kumimoji="1" lang="en-US" altLang="zh-CN" sz="1000" dirty="0" smtClean="0"/>
              <a:t>[</a:t>
            </a:r>
            <a:r>
              <a:rPr kumimoji="1" lang="en-US" altLang="zh-CN" sz="1000" dirty="0"/>
              <a:t>1] </a:t>
            </a:r>
            <a:r>
              <a:rPr lang="en-US" altLang="zh-CN" sz="1000" dirty="0" err="1" smtClean="0">
                <a:solidFill>
                  <a:schemeClr val="tx2">
                    <a:lumMod val="85000"/>
                    <a:lumOff val="15000"/>
                  </a:schemeClr>
                </a:solidFill>
                <a:latin typeface="Calibri" pitchFamily="34" charset="0"/>
                <a:ea typeface="宋体" charset="-122"/>
                <a:cs typeface="Calibri" pitchFamily="34" charset="0"/>
              </a:rPr>
              <a:t>NetApp</a:t>
            </a:r>
            <a:r>
              <a:rPr lang="en-US" altLang="zh-CN" sz="1000" dirty="0">
                <a:solidFill>
                  <a:schemeClr val="tx2">
                    <a:lumMod val="85000"/>
                    <a:lumOff val="15000"/>
                  </a:schemeClr>
                </a:solidFill>
                <a:latin typeface="Calibri" pitchFamily="34" charset="0"/>
                <a:ea typeface="宋体" charset="-122"/>
                <a:cs typeface="Calibri" pitchFamily="34" charset="0"/>
              </a:rPr>
              <a:t>. </a:t>
            </a:r>
            <a:r>
              <a:rPr lang="en-US" altLang="zh-CN" sz="1000" dirty="0">
                <a:solidFill>
                  <a:schemeClr val="tx2">
                    <a:lumMod val="85000"/>
                    <a:lumOff val="15000"/>
                  </a:schemeClr>
                </a:solidFill>
                <a:latin typeface="Calibri" pitchFamily="34" charset="0"/>
                <a:ea typeface="宋体" charset="-122"/>
                <a:cs typeface="Calibri" pitchFamily="34" charset="0"/>
                <a:hlinkClick r:id="rId2"/>
              </a:rPr>
              <a:t>https://</a:t>
            </a:r>
            <a:r>
              <a:rPr lang="en-US" altLang="zh-CN" sz="1000" dirty="0" smtClean="0">
                <a:solidFill>
                  <a:schemeClr val="tx2">
                    <a:lumMod val="85000"/>
                    <a:lumOff val="15000"/>
                  </a:schemeClr>
                </a:solidFill>
                <a:latin typeface="Calibri" pitchFamily="34" charset="0"/>
                <a:ea typeface="宋体" charset="-122"/>
                <a:cs typeface="Calibri" pitchFamily="34" charset="0"/>
                <a:hlinkClick r:id="rId2"/>
              </a:rPr>
              <a:t>communities.netapp.com</a:t>
            </a:r>
            <a:r>
              <a:rPr lang="en-US" altLang="zh-CN" sz="1000" dirty="0" smtClean="0">
                <a:solidFill>
                  <a:schemeClr val="tx2">
                    <a:lumMod val="85000"/>
                    <a:lumOff val="15000"/>
                  </a:schemeClr>
                </a:solidFill>
                <a:latin typeface="Calibri" pitchFamily="34" charset="0"/>
                <a:ea typeface="宋体" charset="-122"/>
                <a:cs typeface="Calibri" pitchFamily="34" charset="0"/>
              </a:rPr>
              <a:t> </a:t>
            </a:r>
            <a:endParaRPr kumimoji="1" lang="en-US" altLang="zh-CN" sz="1000" dirty="0"/>
          </a:p>
          <a:p>
            <a:pPr marL="0" indent="0">
              <a:buNone/>
            </a:pPr>
            <a:endParaRPr kumimoji="1" lang="en-US" altLang="zh-CN" dirty="0" smtClean="0"/>
          </a:p>
        </p:txBody>
      </p:sp>
      <p:grpSp>
        <p:nvGrpSpPr>
          <p:cNvPr id="25" name="组 24"/>
          <p:cNvGrpSpPr/>
          <p:nvPr/>
        </p:nvGrpSpPr>
        <p:grpSpPr>
          <a:xfrm>
            <a:off x="109744" y="862394"/>
            <a:ext cx="8857882" cy="548797"/>
            <a:chOff x="109744" y="862394"/>
            <a:chExt cx="8857882" cy="548797"/>
          </a:xfrm>
        </p:grpSpPr>
        <p:cxnSp>
          <p:nvCxnSpPr>
            <p:cNvPr id="5" name="直线连接符 4"/>
            <p:cNvCxnSpPr/>
            <p:nvPr/>
          </p:nvCxnSpPr>
          <p:spPr>
            <a:xfrm>
              <a:off x="109744" y="1270073"/>
              <a:ext cx="8857882" cy="0"/>
            </a:xfrm>
            <a:prstGeom prst="line">
              <a:avLst/>
            </a:prstGeom>
            <a:ln>
              <a:solidFill>
                <a:schemeClr val="accent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10" name="直线连接符 9"/>
            <p:cNvCxnSpPr/>
            <p:nvPr/>
          </p:nvCxnSpPr>
          <p:spPr>
            <a:xfrm>
              <a:off x="360586" y="862394"/>
              <a:ext cx="0" cy="548797"/>
            </a:xfrm>
            <a:prstGeom prst="line">
              <a:avLst/>
            </a:prstGeom>
            <a:ln>
              <a:solidFill>
                <a:srgbClr val="A3A3E0"/>
              </a:solidFill>
            </a:ln>
          </p:spPr>
          <p:style>
            <a:lnRef idx="2">
              <a:schemeClr val="accent1"/>
            </a:lnRef>
            <a:fillRef idx="0">
              <a:schemeClr val="accent1"/>
            </a:fillRef>
            <a:effectRef idx="1">
              <a:schemeClr val="accent1"/>
            </a:effectRef>
            <a:fontRef idx="minor">
              <a:schemeClr val="tx1"/>
            </a:fontRef>
          </p:style>
        </p:cxnSp>
      </p:grpSp>
      <p:pic>
        <p:nvPicPr>
          <p:cNvPr id="19" name="Picture 2" descr="sum5.t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5137" y="2604081"/>
            <a:ext cx="1895707" cy="2194560"/>
          </a:xfrm>
          <a:prstGeom prst="rect">
            <a:avLst/>
          </a:prstGeom>
        </p:spPr>
      </p:pic>
      <p:grpSp>
        <p:nvGrpSpPr>
          <p:cNvPr id="24" name="组 23"/>
          <p:cNvGrpSpPr/>
          <p:nvPr/>
        </p:nvGrpSpPr>
        <p:grpSpPr>
          <a:xfrm>
            <a:off x="4706473" y="1718235"/>
            <a:ext cx="3903831" cy="761402"/>
            <a:chOff x="5020234" y="1718235"/>
            <a:chExt cx="3903831" cy="761402"/>
          </a:xfrm>
        </p:grpSpPr>
        <p:pic>
          <p:nvPicPr>
            <p:cNvPr id="20" name="图片 19" descr="instagram-logo.png"/>
            <p:cNvPicPr>
              <a:picLocks noChangeAspect="1"/>
            </p:cNvPicPr>
            <p:nvPr/>
          </p:nvPicPr>
          <p:blipFill>
            <a:blip>
              <a:extLst>
                <a:ext uri="{28A0092B-C50C-407E-A947-70E740481C1C}">
                  <a14:useLocalDpi xmlns:a14="http://schemas.microsoft.com/office/drawing/2010/main" val="0"/>
                </a:ext>
              </a:extLst>
            </a:blip>
            <a:stretch>
              <a:fillRect/>
            </a:stretch>
          </p:blipFill>
          <p:spPr>
            <a:xfrm>
              <a:off x="5020234" y="1748117"/>
              <a:ext cx="1097280" cy="731520"/>
            </a:xfrm>
            <a:prstGeom prst="rect">
              <a:avLst/>
            </a:prstGeom>
          </p:spPr>
        </p:pic>
        <p:pic>
          <p:nvPicPr>
            <p:cNvPr id="21" name="图片 20" descr="flick-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1530" y="1748117"/>
              <a:ext cx="815837" cy="731520"/>
            </a:xfrm>
            <a:prstGeom prst="rect">
              <a:avLst/>
            </a:prstGeom>
          </p:spPr>
        </p:pic>
        <p:pic>
          <p:nvPicPr>
            <p:cNvPr id="22" name="图片 21" descr="YouTube_logo.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48705" y="1748117"/>
              <a:ext cx="975360" cy="731520"/>
            </a:xfrm>
            <a:prstGeom prst="rect">
              <a:avLst/>
            </a:prstGeom>
          </p:spPr>
        </p:pic>
        <p:pic>
          <p:nvPicPr>
            <p:cNvPr id="23" name="图片 22" descr="fb-art.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6940" y="1718235"/>
              <a:ext cx="731520" cy="731520"/>
            </a:xfrm>
            <a:prstGeom prst="rect">
              <a:avLst/>
            </a:prstGeom>
          </p:spPr>
        </p:pic>
      </p:grpSp>
      <p:pic>
        <p:nvPicPr>
          <p:cNvPr id="26" name="图片 25" descr="maxresdefault.jpg"/>
          <p:cNvPicPr>
            <a:picLocks noChangeAspect="1"/>
          </p:cNvPicPr>
          <p:nvPr/>
        </p:nvPicPr>
        <p:blipFill rotWithShape="1">
          <a:blip r:embed="rId7">
            <a:extLst>
              <a:ext uri="{28A0092B-C50C-407E-A947-70E740481C1C}">
                <a14:useLocalDpi xmlns:a14="http://schemas.microsoft.com/office/drawing/2010/main" val="0"/>
              </a:ext>
            </a:extLst>
          </a:blip>
          <a:srcRect b="18791"/>
          <a:stretch/>
        </p:blipFill>
        <p:spPr>
          <a:xfrm>
            <a:off x="5677647" y="5008170"/>
            <a:ext cx="2441592" cy="1485154"/>
          </a:xfrm>
          <a:prstGeom prst="rect">
            <a:avLst/>
          </a:prstGeom>
        </p:spPr>
      </p:pic>
    </p:spTree>
    <p:extLst>
      <p:ext uri="{BB962C8B-B14F-4D97-AF65-F5344CB8AC3E}">
        <p14:creationId xmlns:p14="http://schemas.microsoft.com/office/powerpoint/2010/main" val="180580505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2466" y="558289"/>
            <a:ext cx="8229600" cy="808038"/>
          </a:xfrm>
        </p:spPr>
        <p:txBody>
          <a:bodyPr/>
          <a:lstStyle/>
          <a:p>
            <a:r>
              <a:rPr kumimoji="1" lang="en-US" altLang="zh-CN" sz="2800" dirty="0" smtClean="0"/>
              <a:t>Challenges from High-performance Image-processing </a:t>
            </a:r>
            <a:endParaRPr kumimoji="1" lang="zh-CN" altLang="en-US" sz="2800" dirty="0"/>
          </a:p>
        </p:txBody>
      </p:sp>
      <p:sp>
        <p:nvSpPr>
          <p:cNvPr id="3" name="内容占位符 2"/>
          <p:cNvSpPr>
            <a:spLocks noGrp="1"/>
          </p:cNvSpPr>
          <p:nvPr>
            <p:ph idx="1"/>
          </p:nvPr>
        </p:nvSpPr>
        <p:spPr>
          <a:xfrm>
            <a:off x="457200" y="1523999"/>
            <a:ext cx="8229600" cy="4900707"/>
          </a:xfrm>
        </p:spPr>
        <p:txBody>
          <a:bodyPr/>
          <a:lstStyle/>
          <a:p>
            <a:r>
              <a:rPr kumimoji="1" lang="en-US" altLang="zh-CN" dirty="0" smtClean="0"/>
              <a:t>Challenges: </a:t>
            </a:r>
          </a:p>
          <a:p>
            <a:pPr lvl="1"/>
            <a:r>
              <a:rPr lang="en-US" altLang="zh-CN" dirty="0" smtClean="0"/>
              <a:t>System Heterogeneity</a:t>
            </a:r>
          </a:p>
          <a:p>
            <a:pPr lvl="2"/>
            <a:r>
              <a:rPr lang="en-US" altLang="zh-CN" dirty="0" smtClean="0"/>
              <a:t>Accelerator-based HPC </a:t>
            </a:r>
          </a:p>
          <a:p>
            <a:pPr marL="914400" lvl="2" indent="0">
              <a:buNone/>
            </a:pPr>
            <a:r>
              <a:rPr lang="en-US" altLang="zh-CN" dirty="0" smtClean="0"/>
              <a:t>systems, from Top500 List</a:t>
            </a:r>
            <a:r>
              <a:rPr lang="en-US" altLang="zh-CN" baseline="30000" dirty="0" smtClean="0"/>
              <a:t>[2]</a:t>
            </a:r>
            <a:r>
              <a:rPr lang="en-US" altLang="zh-CN" dirty="0" smtClean="0"/>
              <a:t> </a:t>
            </a:r>
          </a:p>
          <a:p>
            <a:pPr lvl="1"/>
            <a:r>
              <a:rPr lang="en-US" altLang="zh-CN" dirty="0" smtClean="0"/>
              <a:t>System Diversity  </a:t>
            </a:r>
          </a:p>
          <a:p>
            <a:pPr lvl="1"/>
            <a:r>
              <a:rPr lang="en-US" altLang="zh-CN" dirty="0" smtClean="0"/>
              <a:t>Program Portability</a:t>
            </a:r>
          </a:p>
          <a:p>
            <a:pPr lvl="2"/>
            <a:r>
              <a:rPr lang="en-US" altLang="zh-CN" dirty="0" smtClean="0"/>
              <a:t>Need tuning / re-tuning after </a:t>
            </a:r>
          </a:p>
          <a:p>
            <a:pPr marL="914400" lvl="2" indent="0">
              <a:buNone/>
            </a:pPr>
            <a:r>
              <a:rPr lang="en-US" altLang="zh-CN" dirty="0" smtClean="0"/>
              <a:t>transplanted to a different platform</a:t>
            </a:r>
          </a:p>
          <a:p>
            <a:pPr lvl="1"/>
            <a:r>
              <a:rPr lang="en-US" altLang="zh-CN" dirty="0" smtClean="0"/>
              <a:t>Program Programmability</a:t>
            </a:r>
          </a:p>
          <a:p>
            <a:pPr marL="457200" lvl="1" indent="0">
              <a:buNone/>
            </a:pPr>
            <a:endParaRPr kumimoji="1" lang="en-US" altLang="zh-CN" dirty="0" smtClean="0"/>
          </a:p>
          <a:p>
            <a:pPr>
              <a:buFont typeface="Wingdings" charset="0"/>
              <a:buChar char="à"/>
            </a:pPr>
            <a:r>
              <a:rPr kumimoji="1" lang="en-US" altLang="zh-CN" b="1" i="1" dirty="0" smtClean="0">
                <a:solidFill>
                  <a:schemeClr val="accent2"/>
                </a:solidFill>
                <a:sym typeface="Wingdings"/>
              </a:rPr>
              <a:t>Auto-tuning strategies </a:t>
            </a:r>
          </a:p>
          <a:p>
            <a:pPr marL="0" indent="0">
              <a:buNone/>
            </a:pPr>
            <a:endParaRPr kumimoji="1" lang="en-US" altLang="zh-CN" b="1" i="1" dirty="0">
              <a:solidFill>
                <a:schemeClr val="accent2"/>
              </a:solidFill>
              <a:sym typeface="Wingdings"/>
            </a:endParaRPr>
          </a:p>
          <a:p>
            <a:pPr marL="0" indent="0">
              <a:buNone/>
            </a:pPr>
            <a:endParaRPr kumimoji="1" lang="en-US" altLang="zh-CN" b="1" i="1" dirty="0" smtClean="0">
              <a:solidFill>
                <a:schemeClr val="accent2"/>
              </a:solidFill>
              <a:sym typeface="Wingdings"/>
            </a:endParaRPr>
          </a:p>
          <a:p>
            <a:pPr marL="0" indent="0">
              <a:buNone/>
            </a:pPr>
            <a:endParaRPr kumimoji="1" lang="en-US" altLang="zh-CN" sz="400" dirty="0" smtClean="0"/>
          </a:p>
          <a:p>
            <a:pPr marL="0" indent="0">
              <a:buNone/>
            </a:pPr>
            <a:r>
              <a:rPr kumimoji="1" lang="en-US" altLang="zh-CN" sz="1000" dirty="0" smtClean="0"/>
              <a:t>[2] Top500 List</a:t>
            </a:r>
            <a:r>
              <a:rPr kumimoji="1" lang="en-US" altLang="zh-CN" sz="1000" dirty="0"/>
              <a:t>, </a:t>
            </a:r>
            <a:r>
              <a:rPr kumimoji="1" lang="en-US" altLang="zh-CN" sz="1000" dirty="0" smtClean="0">
                <a:hlinkClick r:id="rId2"/>
              </a:rPr>
              <a:t>http://www.top500.org/list</a:t>
            </a:r>
            <a:r>
              <a:rPr kumimoji="1" lang="en-US" altLang="zh-CN" sz="1000" dirty="0" smtClean="0"/>
              <a:t>  </a:t>
            </a:r>
            <a:endParaRPr kumimoji="1" lang="en-US" altLang="zh-CN" sz="1000" dirty="0"/>
          </a:p>
          <a:p>
            <a:pPr marL="0" indent="0">
              <a:buNone/>
            </a:pPr>
            <a:endParaRPr kumimoji="1" lang="en-US" altLang="zh-CN" dirty="0" smtClean="0"/>
          </a:p>
        </p:txBody>
      </p:sp>
      <p:graphicFrame>
        <p:nvGraphicFramePr>
          <p:cNvPr id="7" name="表格 6"/>
          <p:cNvGraphicFramePr>
            <a:graphicFrameLocks noGrp="1"/>
          </p:cNvGraphicFramePr>
          <p:nvPr>
            <p:extLst>
              <p:ext uri="{D42A27DB-BD31-4B8C-83A1-F6EECF244321}">
                <p14:modId xmlns:p14="http://schemas.microsoft.com/office/powerpoint/2010/main" val="2906406098"/>
              </p:ext>
            </p:extLst>
          </p:nvPr>
        </p:nvGraphicFramePr>
        <p:xfrm>
          <a:off x="4850580" y="1954970"/>
          <a:ext cx="3929530" cy="2451579"/>
        </p:xfrm>
        <a:graphic>
          <a:graphicData uri="http://schemas.openxmlformats.org/drawingml/2006/table">
            <a:tbl>
              <a:tblPr firstRow="1" bandRow="1">
                <a:tableStyleId>{72833802-FEF1-4C79-8D5D-14CF1EAF98D9}</a:tableStyleId>
              </a:tblPr>
              <a:tblGrid>
                <a:gridCol w="956235"/>
                <a:gridCol w="1954693"/>
                <a:gridCol w="1018602"/>
              </a:tblGrid>
              <a:tr h="615325">
                <a:tc>
                  <a:txBody>
                    <a:bodyPr/>
                    <a:lstStyle/>
                    <a:p>
                      <a:pPr algn="ctr"/>
                      <a:r>
                        <a:rPr lang="en-US" altLang="zh-CN" sz="1600" dirty="0" smtClean="0"/>
                        <a:t>System</a:t>
                      </a:r>
                      <a:endParaRPr lang="zh-CN" altLang="en-US" sz="1600" dirty="0">
                        <a:solidFill>
                          <a:srgbClr val="FFFFFF"/>
                        </a:solidFill>
                      </a:endParaRPr>
                    </a:p>
                  </a:txBody>
                  <a:tcPr/>
                </a:tc>
                <a:tc>
                  <a:txBody>
                    <a:bodyPr/>
                    <a:lstStyle/>
                    <a:p>
                      <a:pPr algn="ctr"/>
                      <a:r>
                        <a:rPr lang="en-US" altLang="zh-CN" sz="1600" dirty="0" smtClean="0"/>
                        <a:t>Accelerator</a:t>
                      </a:r>
                      <a:endParaRPr lang="zh-CN" altLang="en-US" sz="1600" dirty="0">
                        <a:solidFill>
                          <a:srgbClr val="FFFFFF"/>
                        </a:solidFill>
                      </a:endParaRPr>
                    </a:p>
                  </a:txBody>
                  <a:tcPr/>
                </a:tc>
                <a:tc>
                  <a:txBody>
                    <a:bodyPr/>
                    <a:lstStyle/>
                    <a:p>
                      <a:pPr algn="ctr"/>
                      <a:r>
                        <a:rPr lang="en-US" altLang="zh-CN" sz="1600" dirty="0" smtClean="0"/>
                        <a:t>Rank/Year</a:t>
                      </a:r>
                      <a:endParaRPr lang="zh-CN" altLang="en-US" sz="1600" dirty="0">
                        <a:solidFill>
                          <a:srgbClr val="FFFFFF"/>
                        </a:solidFill>
                      </a:endParaRPr>
                    </a:p>
                  </a:txBody>
                  <a:tcPr/>
                </a:tc>
              </a:tr>
              <a:tr h="604898">
                <a:tc>
                  <a:txBody>
                    <a:bodyPr/>
                    <a:lstStyle/>
                    <a:p>
                      <a:pPr algn="ctr"/>
                      <a:r>
                        <a:rPr lang="en-US" altLang="zh-CN" sz="1400" dirty="0" smtClean="0"/>
                        <a:t>Tianhe-1</a:t>
                      </a:r>
                      <a:endParaRPr lang="zh-CN" altLang="en-US" sz="1400" dirty="0">
                        <a:solidFill>
                          <a:schemeClr val="tx1"/>
                        </a:solidFill>
                      </a:endParaRPr>
                    </a:p>
                  </a:txBody>
                  <a:tcPr/>
                </a:tc>
                <a:tc>
                  <a:txBody>
                    <a:bodyPr/>
                    <a:lstStyle/>
                    <a:p>
                      <a:pPr algn="ctr"/>
                      <a:r>
                        <a:rPr lang="en-US" altLang="zh-CN" sz="1400" dirty="0" err="1" smtClean="0"/>
                        <a:t>Nvidia</a:t>
                      </a:r>
                      <a:r>
                        <a:rPr lang="en-US" altLang="zh-CN" sz="1400" dirty="0" smtClean="0"/>
                        <a:t> GPGPU</a:t>
                      </a:r>
                      <a:endParaRPr lang="zh-CN" altLang="en-US" sz="1400" dirty="0">
                        <a:solidFill>
                          <a:schemeClr val="tx1"/>
                        </a:solidFill>
                      </a:endParaRPr>
                    </a:p>
                  </a:txBody>
                  <a:tcPr/>
                </a:tc>
                <a:tc>
                  <a:txBody>
                    <a:bodyPr/>
                    <a:lstStyle/>
                    <a:p>
                      <a:pPr algn="ctr"/>
                      <a:r>
                        <a:rPr lang="en-US" altLang="zh-CN" sz="1400" dirty="0" smtClean="0"/>
                        <a:t>1</a:t>
                      </a:r>
                      <a:r>
                        <a:rPr lang="en-US" altLang="zh-CN" sz="1400" baseline="0" dirty="0" smtClean="0"/>
                        <a:t> / 2010</a:t>
                      </a:r>
                      <a:endParaRPr lang="zh-CN" altLang="en-US" sz="1400" dirty="0">
                        <a:solidFill>
                          <a:schemeClr val="tx1"/>
                        </a:solidFill>
                      </a:endParaRPr>
                    </a:p>
                  </a:txBody>
                  <a:tcPr/>
                </a:tc>
              </a:tr>
              <a:tr h="568192">
                <a:tc>
                  <a:txBody>
                    <a:bodyPr/>
                    <a:lstStyle/>
                    <a:p>
                      <a:pPr algn="ctr"/>
                      <a:r>
                        <a:rPr lang="en-US" altLang="zh-CN" sz="1400" dirty="0" smtClean="0"/>
                        <a:t>Titan</a:t>
                      </a:r>
                      <a:endParaRPr lang="zh-CN" altLang="en-US" sz="1400" dirty="0">
                        <a:solidFill>
                          <a:schemeClr val="tx1"/>
                        </a:solidFill>
                      </a:endParaRPr>
                    </a:p>
                  </a:txBody>
                  <a:tcPr/>
                </a:tc>
                <a:tc>
                  <a:txBody>
                    <a:bodyPr/>
                    <a:lstStyle/>
                    <a:p>
                      <a:pPr algn="ctr"/>
                      <a:r>
                        <a:rPr lang="en-US" altLang="zh-CN" sz="1400" dirty="0" err="1" smtClean="0"/>
                        <a:t>Nvidia</a:t>
                      </a:r>
                      <a:r>
                        <a:rPr lang="en-US" altLang="zh-CN" sz="1400" dirty="0" smtClean="0"/>
                        <a:t> GPGPU </a:t>
                      </a:r>
                      <a:endParaRPr lang="zh-CN" altLang="en-US" sz="1400" dirty="0">
                        <a:solidFill>
                          <a:schemeClr val="tx1"/>
                        </a:solidFill>
                      </a:endParaRPr>
                    </a:p>
                  </a:txBody>
                  <a:tcPr/>
                </a:tc>
                <a:tc>
                  <a:txBody>
                    <a:bodyPr/>
                    <a:lstStyle/>
                    <a:p>
                      <a:pPr algn="ctr"/>
                      <a:r>
                        <a:rPr lang="en-US" altLang="zh-CN" sz="1400" dirty="0" smtClean="0"/>
                        <a:t>1 / 2012 </a:t>
                      </a:r>
                      <a:endParaRPr lang="zh-CN" altLang="en-US" sz="1400" dirty="0">
                        <a:solidFill>
                          <a:schemeClr val="tx1"/>
                        </a:solidFill>
                      </a:endParaRPr>
                    </a:p>
                  </a:txBody>
                  <a:tcPr/>
                </a:tc>
              </a:tr>
              <a:tr h="663164">
                <a:tc>
                  <a:txBody>
                    <a:bodyPr/>
                    <a:lstStyle/>
                    <a:p>
                      <a:pPr algn="ctr"/>
                      <a:r>
                        <a:rPr lang="en-US" altLang="zh-CN" sz="1400" dirty="0" smtClean="0"/>
                        <a:t>Tianhe-2</a:t>
                      </a:r>
                      <a:endParaRPr lang="zh-CN" altLang="en-US" sz="1400" dirty="0">
                        <a:solidFill>
                          <a:schemeClr val="tx1"/>
                        </a:solidFill>
                      </a:endParaRPr>
                    </a:p>
                  </a:txBody>
                  <a:tcPr/>
                </a:tc>
                <a:tc>
                  <a:txBody>
                    <a:bodyPr/>
                    <a:lstStyle/>
                    <a:p>
                      <a:pPr algn="ctr"/>
                      <a:r>
                        <a:rPr lang="en-US" altLang="zh-CN" sz="1400" dirty="0" smtClean="0"/>
                        <a:t>Intel</a:t>
                      </a:r>
                      <a:r>
                        <a:rPr lang="en-US" altLang="zh-CN" sz="1400" baseline="0" dirty="0" smtClean="0"/>
                        <a:t> Xeon Phi</a:t>
                      </a:r>
                      <a:endParaRPr lang="zh-CN" altLang="en-US" sz="1400" dirty="0">
                        <a:solidFill>
                          <a:schemeClr val="tx1"/>
                        </a:solidFill>
                      </a:endParaRPr>
                    </a:p>
                  </a:txBody>
                  <a:tcPr/>
                </a:tc>
                <a:tc>
                  <a:txBody>
                    <a:bodyPr/>
                    <a:lstStyle/>
                    <a:p>
                      <a:pPr algn="ctr"/>
                      <a:r>
                        <a:rPr lang="en-US" altLang="zh-CN" sz="1400" dirty="0" smtClean="0"/>
                        <a:t>1</a:t>
                      </a:r>
                      <a:r>
                        <a:rPr lang="en-US" altLang="zh-CN" sz="1400" baseline="0" dirty="0" smtClean="0"/>
                        <a:t> / 2013 </a:t>
                      </a:r>
                      <a:endParaRPr lang="zh-CN" altLang="en-US" sz="1400" dirty="0">
                        <a:solidFill>
                          <a:schemeClr val="tx1"/>
                        </a:solidFill>
                      </a:endParaRPr>
                    </a:p>
                  </a:txBody>
                  <a:tcPr/>
                </a:tc>
              </a:tr>
            </a:tbl>
          </a:graphicData>
        </a:graphic>
      </p:graphicFrame>
      <p:grpSp>
        <p:nvGrpSpPr>
          <p:cNvPr id="8" name="组 7"/>
          <p:cNvGrpSpPr/>
          <p:nvPr/>
        </p:nvGrpSpPr>
        <p:grpSpPr>
          <a:xfrm>
            <a:off x="109744" y="862394"/>
            <a:ext cx="8857882" cy="548797"/>
            <a:chOff x="109744" y="862394"/>
            <a:chExt cx="8857882" cy="548797"/>
          </a:xfrm>
        </p:grpSpPr>
        <p:cxnSp>
          <p:nvCxnSpPr>
            <p:cNvPr id="9" name="直线连接符 8"/>
            <p:cNvCxnSpPr/>
            <p:nvPr/>
          </p:nvCxnSpPr>
          <p:spPr>
            <a:xfrm>
              <a:off x="109744" y="1270073"/>
              <a:ext cx="8857882" cy="0"/>
            </a:xfrm>
            <a:prstGeom prst="line">
              <a:avLst/>
            </a:prstGeom>
            <a:ln>
              <a:solidFill>
                <a:schemeClr val="accent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10" name="直线连接符 9"/>
            <p:cNvCxnSpPr/>
            <p:nvPr/>
          </p:nvCxnSpPr>
          <p:spPr>
            <a:xfrm>
              <a:off x="360586" y="862394"/>
              <a:ext cx="0" cy="548797"/>
            </a:xfrm>
            <a:prstGeom prst="line">
              <a:avLst/>
            </a:prstGeom>
            <a:ln>
              <a:solidFill>
                <a:srgbClr val="A3A3E0"/>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25516108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Auto-tuning Algorithms </a:t>
            </a:r>
            <a:endParaRPr kumimoji="1" lang="zh-CN" altLang="en-US" dirty="0"/>
          </a:p>
        </p:txBody>
      </p:sp>
      <p:sp>
        <p:nvSpPr>
          <p:cNvPr id="3" name="内容占位符 2"/>
          <p:cNvSpPr>
            <a:spLocks noGrp="1"/>
          </p:cNvSpPr>
          <p:nvPr>
            <p:ph idx="1"/>
          </p:nvPr>
        </p:nvSpPr>
        <p:spPr>
          <a:xfrm>
            <a:off x="457200" y="1524000"/>
            <a:ext cx="8229600" cy="4926656"/>
          </a:xfrm>
        </p:spPr>
        <p:txBody>
          <a:bodyPr/>
          <a:lstStyle/>
          <a:p>
            <a:r>
              <a:rPr lang="en-US" altLang="zh-CN" dirty="0" smtClean="0">
                <a:solidFill>
                  <a:schemeClr val="tx1"/>
                </a:solidFill>
              </a:rPr>
              <a:t>Proposed to optimize the performance of application:  </a:t>
            </a:r>
          </a:p>
          <a:p>
            <a:pPr lvl="1">
              <a:buFont typeface="Arial"/>
              <a:buChar char="•"/>
            </a:pPr>
            <a:r>
              <a:rPr lang="en-US" altLang="zh-CN" dirty="0">
                <a:solidFill>
                  <a:schemeClr val="tx1"/>
                </a:solidFill>
              </a:rPr>
              <a:t>with variable input scale and application parameters</a:t>
            </a:r>
          </a:p>
          <a:p>
            <a:pPr lvl="1">
              <a:buFont typeface="Arial"/>
              <a:buChar char="•"/>
            </a:pPr>
            <a:r>
              <a:rPr lang="en-US" altLang="zh-CN" dirty="0">
                <a:solidFill>
                  <a:schemeClr val="tx1"/>
                </a:solidFill>
              </a:rPr>
              <a:t>under system load variation </a:t>
            </a:r>
          </a:p>
          <a:p>
            <a:pPr lvl="1">
              <a:buFont typeface="Arial"/>
              <a:buChar char="•"/>
            </a:pPr>
            <a:r>
              <a:rPr lang="en-US" altLang="zh-CN" dirty="0">
                <a:solidFill>
                  <a:schemeClr val="tx1"/>
                </a:solidFill>
              </a:rPr>
              <a:t>after </a:t>
            </a:r>
            <a:r>
              <a:rPr lang="en-US" altLang="zh-CN" dirty="0" smtClean="0">
                <a:solidFill>
                  <a:schemeClr val="tx1"/>
                </a:solidFill>
              </a:rPr>
              <a:t>transferred </a:t>
            </a:r>
            <a:r>
              <a:rPr lang="en-US" altLang="zh-CN" dirty="0">
                <a:solidFill>
                  <a:schemeClr val="tx1"/>
                </a:solidFill>
              </a:rPr>
              <a:t>between </a:t>
            </a:r>
            <a:r>
              <a:rPr lang="en-US" altLang="zh-CN" dirty="0" smtClean="0">
                <a:solidFill>
                  <a:schemeClr val="tx1"/>
                </a:solidFill>
              </a:rPr>
              <a:t>platforms</a:t>
            </a:r>
          </a:p>
          <a:p>
            <a:pPr lvl="1">
              <a:buFont typeface="Arial"/>
              <a:buChar char="•"/>
            </a:pPr>
            <a:endParaRPr lang="en-US" altLang="zh-CN" dirty="0" smtClean="0">
              <a:solidFill>
                <a:schemeClr val="tx1"/>
              </a:solidFill>
            </a:endParaRPr>
          </a:p>
          <a:p>
            <a:r>
              <a:rPr lang="en-US" altLang="zh-CN" dirty="0">
                <a:solidFill>
                  <a:schemeClr val="tx1"/>
                </a:solidFill>
              </a:rPr>
              <a:t>Previous </a:t>
            </a:r>
            <a:r>
              <a:rPr lang="en-US" altLang="zh-CN" dirty="0" smtClean="0">
                <a:solidFill>
                  <a:schemeClr val="tx1"/>
                </a:solidFill>
              </a:rPr>
              <a:t>auto-tuning </a:t>
            </a:r>
            <a:r>
              <a:rPr lang="en-US" altLang="zh-CN" dirty="0">
                <a:solidFill>
                  <a:schemeClr val="tx1"/>
                </a:solidFill>
              </a:rPr>
              <a:t>algorithms: </a:t>
            </a:r>
            <a:endParaRPr lang="en-US" altLang="zh-CN" dirty="0" smtClean="0">
              <a:solidFill>
                <a:schemeClr val="tx1"/>
              </a:solidFill>
            </a:endParaRPr>
          </a:p>
          <a:p>
            <a:endParaRPr lang="en-US" altLang="zh-CN" dirty="0">
              <a:solidFill>
                <a:schemeClr val="tx1"/>
              </a:solidFill>
            </a:endParaRPr>
          </a:p>
          <a:p>
            <a:endParaRPr lang="en-US" altLang="zh-CN" dirty="0" smtClean="0">
              <a:solidFill>
                <a:schemeClr val="tx1"/>
              </a:solidFill>
            </a:endParaRPr>
          </a:p>
          <a:p>
            <a:endParaRPr lang="en-US" altLang="zh-CN" dirty="0">
              <a:solidFill>
                <a:schemeClr val="tx1"/>
              </a:solidFill>
            </a:endParaRPr>
          </a:p>
          <a:p>
            <a:endParaRPr lang="en-US" altLang="zh-CN" dirty="0" smtClean="0">
              <a:solidFill>
                <a:schemeClr val="tx1"/>
              </a:solidFill>
            </a:endParaRPr>
          </a:p>
          <a:p>
            <a:endParaRPr lang="en-US" altLang="zh-CN" dirty="0">
              <a:solidFill>
                <a:schemeClr val="tx1"/>
              </a:solidFill>
            </a:endParaRPr>
          </a:p>
          <a:p>
            <a:endParaRPr kumimoji="1" lang="en-US" altLang="zh-CN" sz="1000" dirty="0" smtClean="0"/>
          </a:p>
          <a:p>
            <a:r>
              <a:rPr kumimoji="1" lang="en-US" altLang="zh-CN" sz="1000" dirty="0" smtClean="0"/>
              <a:t>[3] </a:t>
            </a:r>
            <a:r>
              <a:rPr kumimoji="1" lang="en-US" altLang="zh-CN" sz="1000" dirty="0" err="1" smtClean="0"/>
              <a:t>PetaBricks</a:t>
            </a:r>
            <a:r>
              <a:rPr kumimoji="1" lang="en-US" altLang="zh-CN" sz="1000" dirty="0" smtClean="0"/>
              <a:t>, </a:t>
            </a:r>
            <a:r>
              <a:rPr kumimoji="1" lang="en-US" altLang="zh-CN" sz="1000" dirty="0" smtClean="0">
                <a:hlinkClick r:id="rId3"/>
              </a:rPr>
              <a:t>http</a:t>
            </a:r>
            <a:r>
              <a:rPr kumimoji="1" lang="en-US" altLang="zh-CN" sz="1000" dirty="0">
                <a:hlinkClick r:id="rId3"/>
              </a:rPr>
              <a:t>:/</a:t>
            </a:r>
            <a:r>
              <a:rPr kumimoji="1" lang="en-US" altLang="zh-CN" sz="1000" dirty="0" smtClean="0">
                <a:hlinkClick r:id="rId3"/>
              </a:rPr>
              <a:t>/www.projects.csail.mit.edu</a:t>
            </a:r>
            <a:r>
              <a:rPr kumimoji="1" lang="en-US" altLang="zh-CN" sz="1000" dirty="0">
                <a:hlinkClick r:id="rId3"/>
              </a:rPr>
              <a:t>/</a:t>
            </a:r>
            <a:r>
              <a:rPr kumimoji="1" lang="en-US" altLang="zh-CN" sz="1000" dirty="0" smtClean="0">
                <a:hlinkClick r:id="rId3"/>
              </a:rPr>
              <a:t>petabricks</a:t>
            </a:r>
            <a:r>
              <a:rPr kumimoji="1" lang="en-US" altLang="zh-CN" sz="1000" dirty="0" smtClean="0"/>
              <a:t> </a:t>
            </a:r>
          </a:p>
        </p:txBody>
      </p:sp>
      <p:graphicFrame>
        <p:nvGraphicFramePr>
          <p:cNvPr id="7" name="表格 6"/>
          <p:cNvGraphicFramePr>
            <a:graphicFrameLocks noGrp="1"/>
          </p:cNvGraphicFramePr>
          <p:nvPr>
            <p:extLst>
              <p:ext uri="{D42A27DB-BD31-4B8C-83A1-F6EECF244321}">
                <p14:modId xmlns:p14="http://schemas.microsoft.com/office/powerpoint/2010/main" val="3735536312"/>
              </p:ext>
            </p:extLst>
          </p:nvPr>
        </p:nvGraphicFramePr>
        <p:xfrm>
          <a:off x="370855" y="3743480"/>
          <a:ext cx="8301115" cy="1777999"/>
        </p:xfrm>
        <a:graphic>
          <a:graphicData uri="http://schemas.openxmlformats.org/drawingml/2006/table">
            <a:tbl>
              <a:tblPr firstRow="1" bandRow="1">
                <a:tableStyleId>{72833802-FEF1-4C79-8D5D-14CF1EAF98D9}</a:tableStyleId>
              </a:tblPr>
              <a:tblGrid>
                <a:gridCol w="2246427"/>
                <a:gridCol w="1810603"/>
                <a:gridCol w="4244085"/>
              </a:tblGrid>
              <a:tr h="370840">
                <a:tc>
                  <a:txBody>
                    <a:bodyPr/>
                    <a:lstStyle/>
                    <a:p>
                      <a:pPr algn="ctr"/>
                      <a:r>
                        <a:rPr lang="en-US" altLang="zh-CN" sz="1600" dirty="0" smtClean="0">
                          <a:solidFill>
                            <a:schemeClr val="bg1"/>
                          </a:solidFill>
                          <a:latin typeface="Candara"/>
                          <a:cs typeface="Candara"/>
                        </a:rPr>
                        <a:t>Category</a:t>
                      </a:r>
                      <a:endParaRPr lang="zh-CN" altLang="en-US" sz="1600" dirty="0">
                        <a:solidFill>
                          <a:schemeClr val="bg1"/>
                        </a:solidFill>
                        <a:latin typeface="Candara"/>
                        <a:cs typeface="Candara"/>
                      </a:endParaRPr>
                    </a:p>
                  </a:txBody>
                  <a:tcPr>
                    <a:lnR w="12700" cap="flat" cmpd="sng" algn="ctr">
                      <a:solidFill>
                        <a:srgbClr val="333399">
                          <a:lumMod val="40000"/>
                          <a:lumOff val="60000"/>
                        </a:srgbClr>
                      </a:solidFill>
                      <a:prstDash val="solid"/>
                      <a:round/>
                      <a:headEnd type="none" w="med" len="med"/>
                      <a:tailEnd type="none" w="med" len="med"/>
                    </a:lnR>
                  </a:tcPr>
                </a:tc>
                <a:tc>
                  <a:txBody>
                    <a:bodyPr/>
                    <a:lstStyle/>
                    <a:p>
                      <a:pPr algn="ctr"/>
                      <a:r>
                        <a:rPr lang="en-US" altLang="zh-CN" sz="1600" dirty="0" smtClean="0">
                          <a:solidFill>
                            <a:schemeClr val="bg1"/>
                          </a:solidFill>
                          <a:latin typeface="Candara"/>
                          <a:cs typeface="Candara"/>
                        </a:rPr>
                        <a:t>Example</a:t>
                      </a:r>
                      <a:endParaRPr lang="zh-CN" altLang="en-US" sz="1600" dirty="0">
                        <a:solidFill>
                          <a:schemeClr val="bg1"/>
                        </a:solidFill>
                        <a:latin typeface="Candara"/>
                        <a:cs typeface="Candara"/>
                      </a:endParaRPr>
                    </a:p>
                  </a:txBody>
                  <a:tcPr>
                    <a:lnL w="12700" cap="flat" cmpd="sng" algn="ctr">
                      <a:solidFill>
                        <a:srgbClr val="333399">
                          <a:lumMod val="40000"/>
                          <a:lumOff val="60000"/>
                        </a:srgbClr>
                      </a:solidFill>
                      <a:prstDash val="solid"/>
                      <a:round/>
                      <a:headEnd type="none" w="med" len="med"/>
                      <a:tailEnd type="none" w="med" len="med"/>
                    </a:lnL>
                    <a:lnR w="12700" cap="flat" cmpd="sng" algn="ctr">
                      <a:solidFill>
                        <a:srgbClr val="333399">
                          <a:lumMod val="40000"/>
                          <a:lumOff val="60000"/>
                        </a:srgbClr>
                      </a:solidFill>
                      <a:prstDash val="solid"/>
                      <a:round/>
                      <a:headEnd type="none" w="med" len="med"/>
                      <a:tailEnd type="none" w="med" len="med"/>
                    </a:lnR>
                  </a:tcPr>
                </a:tc>
                <a:tc>
                  <a:txBody>
                    <a:bodyPr/>
                    <a:lstStyle/>
                    <a:p>
                      <a:pPr algn="ctr"/>
                      <a:r>
                        <a:rPr lang="en-US" altLang="zh-CN" sz="1600" dirty="0" smtClean="0">
                          <a:solidFill>
                            <a:schemeClr val="bg1"/>
                          </a:solidFill>
                          <a:latin typeface="Candara"/>
                          <a:cs typeface="Candara"/>
                        </a:rPr>
                        <a:t>Description</a:t>
                      </a:r>
                      <a:endParaRPr lang="zh-CN" altLang="en-US" sz="1600" dirty="0">
                        <a:solidFill>
                          <a:schemeClr val="bg1"/>
                        </a:solidFill>
                        <a:latin typeface="Candara"/>
                        <a:cs typeface="Candara"/>
                      </a:endParaRPr>
                    </a:p>
                  </a:txBody>
                  <a:tcPr>
                    <a:lnL w="12700" cap="flat" cmpd="sng" algn="ctr">
                      <a:solidFill>
                        <a:srgbClr val="333399">
                          <a:lumMod val="40000"/>
                          <a:lumOff val="60000"/>
                        </a:srgbClr>
                      </a:solidFill>
                      <a:prstDash val="solid"/>
                      <a:round/>
                      <a:headEnd type="none" w="med" len="med"/>
                      <a:tailEnd type="none" w="med" len="med"/>
                    </a:lnL>
                    <a:lnR w="12700" cap="flat" cmpd="sng" algn="ctr">
                      <a:solidFill>
                        <a:srgbClr val="333399">
                          <a:lumMod val="40000"/>
                          <a:lumOff val="60000"/>
                        </a:srgbClr>
                      </a:solidFill>
                      <a:prstDash val="solid"/>
                      <a:round/>
                      <a:headEnd type="none" w="med" len="med"/>
                      <a:tailEnd type="none" w="med" len="med"/>
                    </a:lnR>
                  </a:tcPr>
                </a:tc>
              </a:tr>
              <a:tr h="370840">
                <a:tc>
                  <a:txBody>
                    <a:bodyPr/>
                    <a:lstStyle/>
                    <a:p>
                      <a:pPr algn="ctr"/>
                      <a:r>
                        <a:rPr lang="en-US" altLang="zh-CN" sz="1400" dirty="0" smtClean="0">
                          <a:solidFill>
                            <a:schemeClr val="tx1"/>
                          </a:solidFill>
                          <a:latin typeface="Candara"/>
                          <a:cs typeface="Candara"/>
                        </a:rPr>
                        <a:t>Off-line</a:t>
                      </a:r>
                      <a:r>
                        <a:rPr lang="en-US" altLang="zh-CN" sz="1400" baseline="0" dirty="0" smtClean="0">
                          <a:solidFill>
                            <a:schemeClr val="tx1"/>
                          </a:solidFill>
                          <a:latin typeface="Candara"/>
                          <a:cs typeface="Candara"/>
                        </a:rPr>
                        <a:t> tuning </a:t>
                      </a:r>
                      <a:endParaRPr lang="zh-CN" altLang="en-US" sz="1400" dirty="0">
                        <a:solidFill>
                          <a:schemeClr val="tx1"/>
                        </a:solidFill>
                        <a:latin typeface="Candara"/>
                        <a:cs typeface="Candara"/>
                      </a:endParaRPr>
                    </a:p>
                  </a:txBody>
                  <a:tcPr>
                    <a:lnR w="12700" cap="flat" cmpd="sng" algn="ctr">
                      <a:solidFill>
                        <a:srgbClr val="333399">
                          <a:lumMod val="40000"/>
                          <a:lumOff val="60000"/>
                        </a:srgbClr>
                      </a:solidFill>
                      <a:prstDash val="solid"/>
                      <a:round/>
                      <a:headEnd type="none" w="med" len="med"/>
                      <a:tailEnd type="none" w="med" len="med"/>
                    </a:lnR>
                  </a:tcPr>
                </a:tc>
                <a:tc>
                  <a:txBody>
                    <a:bodyPr/>
                    <a:lstStyle/>
                    <a:p>
                      <a:pPr algn="ctr"/>
                      <a:r>
                        <a:rPr lang="en-US" altLang="zh-CN" sz="1400" i="1" dirty="0" err="1" smtClean="0">
                          <a:solidFill>
                            <a:schemeClr val="tx1"/>
                          </a:solidFill>
                          <a:latin typeface="Candara"/>
                          <a:cs typeface="Candara"/>
                        </a:rPr>
                        <a:t>Peta</a:t>
                      </a:r>
                      <a:r>
                        <a:rPr lang="en-US" altLang="zh-CN" sz="1400" i="1" baseline="0" dirty="0" err="1" smtClean="0">
                          <a:solidFill>
                            <a:schemeClr val="tx1"/>
                          </a:solidFill>
                          <a:latin typeface="Candara"/>
                          <a:cs typeface="Candara"/>
                        </a:rPr>
                        <a:t>Bricks</a:t>
                      </a:r>
                      <a:r>
                        <a:rPr lang="en-US" altLang="zh-CN" sz="1400" i="1" baseline="30000" dirty="0" smtClean="0">
                          <a:solidFill>
                            <a:schemeClr val="tx1"/>
                          </a:solidFill>
                          <a:latin typeface="Candara"/>
                          <a:cs typeface="Candara"/>
                        </a:rPr>
                        <a:t>[3]</a:t>
                      </a:r>
                      <a:endParaRPr lang="zh-CN" altLang="en-US" sz="1400" i="1" baseline="30000" dirty="0">
                        <a:solidFill>
                          <a:schemeClr val="tx1"/>
                        </a:solidFill>
                        <a:latin typeface="Candara"/>
                        <a:cs typeface="Candara"/>
                      </a:endParaRPr>
                    </a:p>
                  </a:txBody>
                  <a:tcPr>
                    <a:lnL w="12700" cap="flat" cmpd="sng" algn="ctr">
                      <a:solidFill>
                        <a:srgbClr val="333399">
                          <a:lumMod val="40000"/>
                          <a:lumOff val="60000"/>
                        </a:srgbClr>
                      </a:solidFill>
                      <a:prstDash val="solid"/>
                      <a:round/>
                      <a:headEnd type="none" w="med" len="med"/>
                      <a:tailEnd type="none" w="med" len="med"/>
                    </a:lnL>
                    <a:lnR w="12700" cap="flat" cmpd="sng" algn="ctr">
                      <a:solidFill>
                        <a:srgbClr val="333399">
                          <a:lumMod val="40000"/>
                          <a:lumOff val="60000"/>
                        </a:srgbClr>
                      </a:solidFill>
                      <a:prstDash val="solid"/>
                      <a:round/>
                      <a:headEnd type="none" w="med" len="med"/>
                      <a:tailEnd type="none" w="med" len="med"/>
                    </a:lnR>
                  </a:tcPr>
                </a:tc>
                <a:tc>
                  <a:txBody>
                    <a:bodyPr/>
                    <a:lstStyle/>
                    <a:p>
                      <a:pPr algn="ctr"/>
                      <a:r>
                        <a:rPr lang="en-US" altLang="zh-CN" sz="1400" kern="1200" dirty="0" smtClean="0">
                          <a:solidFill>
                            <a:schemeClr val="tx1"/>
                          </a:solidFill>
                          <a:effectLst/>
                          <a:latin typeface="+mn-lt"/>
                          <a:ea typeface="+mn-ea"/>
                          <a:cs typeface="+mn-cs"/>
                        </a:rPr>
                        <a:t>Optimal parameter is searched through heuristic searching over the parameter space.</a:t>
                      </a:r>
                      <a:r>
                        <a:rPr lang="en-US" altLang="zh-CN" sz="1400" kern="1200" baseline="0" dirty="0" smtClean="0">
                          <a:solidFill>
                            <a:schemeClr val="tx1"/>
                          </a:solidFill>
                          <a:effectLst/>
                          <a:latin typeface="+mn-lt"/>
                          <a:ea typeface="+mn-ea"/>
                          <a:cs typeface="+mn-cs"/>
                        </a:rPr>
                        <a:t> </a:t>
                      </a:r>
                      <a:endParaRPr lang="en-US" altLang="zh-CN" sz="1400" dirty="0"/>
                    </a:p>
                  </a:txBody>
                  <a:tcPr>
                    <a:lnL w="12700" cap="flat" cmpd="sng" algn="ctr">
                      <a:solidFill>
                        <a:srgbClr val="333399">
                          <a:lumMod val="40000"/>
                          <a:lumOff val="60000"/>
                        </a:srgbClr>
                      </a:solidFill>
                      <a:prstDash val="solid"/>
                      <a:round/>
                      <a:headEnd type="none" w="med" len="med"/>
                      <a:tailEnd type="none" w="med" len="med"/>
                    </a:lnL>
                    <a:lnR w="12700" cap="flat" cmpd="sng" algn="ctr">
                      <a:solidFill>
                        <a:srgbClr val="333399">
                          <a:lumMod val="40000"/>
                          <a:lumOff val="60000"/>
                        </a:srgbClr>
                      </a:solidFill>
                      <a:prstDash val="solid"/>
                      <a:round/>
                      <a:headEnd type="none" w="med" len="med"/>
                      <a:tailEnd type="none" w="med" len="med"/>
                    </a:lnR>
                  </a:tcPr>
                </a:tc>
              </a:tr>
              <a:tr h="370840">
                <a:tc>
                  <a:txBody>
                    <a:bodyPr/>
                    <a:lstStyle/>
                    <a:p>
                      <a:pPr algn="ctr"/>
                      <a:r>
                        <a:rPr lang="en-US" altLang="zh-CN" sz="1400" dirty="0" smtClean="0">
                          <a:solidFill>
                            <a:schemeClr val="tx1"/>
                          </a:solidFill>
                          <a:latin typeface="Candara"/>
                          <a:cs typeface="Candara"/>
                        </a:rPr>
                        <a:t>On-line</a:t>
                      </a:r>
                      <a:r>
                        <a:rPr lang="en-US" altLang="zh-CN" sz="1400" baseline="0" dirty="0" smtClean="0">
                          <a:solidFill>
                            <a:schemeClr val="tx1"/>
                          </a:solidFill>
                          <a:latin typeface="Candara"/>
                          <a:cs typeface="Candara"/>
                        </a:rPr>
                        <a:t> tuning </a:t>
                      </a:r>
                      <a:endParaRPr lang="zh-CN" altLang="en-US" sz="1400" dirty="0">
                        <a:solidFill>
                          <a:schemeClr val="tx1"/>
                        </a:solidFill>
                        <a:latin typeface="Candara"/>
                        <a:cs typeface="Candara"/>
                      </a:endParaRPr>
                    </a:p>
                  </a:txBody>
                  <a:tcPr>
                    <a:lnR w="12700" cap="flat" cmpd="sng" algn="ctr">
                      <a:solidFill>
                        <a:srgbClr val="333399">
                          <a:lumMod val="40000"/>
                          <a:lumOff val="60000"/>
                        </a:srgbClr>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0" i="1" kern="1200" dirty="0" smtClean="0">
                          <a:solidFill>
                            <a:schemeClr val="tx1"/>
                          </a:solidFill>
                          <a:effectLst/>
                          <a:latin typeface="Candara"/>
                          <a:ea typeface="+mn-ea"/>
                          <a:cs typeface="Candara"/>
                        </a:rPr>
                        <a:t>Sibling</a:t>
                      </a:r>
                      <a:r>
                        <a:rPr lang="en-US" altLang="zh-CN" sz="1400" b="0" i="1" kern="1200" baseline="0" dirty="0" smtClean="0">
                          <a:solidFill>
                            <a:schemeClr val="tx1"/>
                          </a:solidFill>
                          <a:effectLst/>
                          <a:latin typeface="Candara"/>
                          <a:ea typeface="+mn-ea"/>
                          <a:cs typeface="Candara"/>
                        </a:rPr>
                        <a:t> </a:t>
                      </a:r>
                      <a:r>
                        <a:rPr lang="en-US" altLang="zh-CN" sz="1400" b="0" i="1" kern="1200" baseline="0" dirty="0" err="1" smtClean="0">
                          <a:solidFill>
                            <a:schemeClr val="tx1"/>
                          </a:solidFill>
                          <a:effectLst/>
                          <a:latin typeface="Candara"/>
                          <a:ea typeface="+mn-ea"/>
                          <a:cs typeface="Candara"/>
                        </a:rPr>
                        <a:t>Ravalry</a:t>
                      </a:r>
                      <a:endParaRPr lang="en-US" altLang="zh-CN" sz="1400" b="0" i="1" baseline="30000" dirty="0" smtClean="0">
                        <a:solidFill>
                          <a:schemeClr val="tx1"/>
                        </a:solidFill>
                        <a:latin typeface="Candara"/>
                        <a:cs typeface="Candara"/>
                      </a:endParaRPr>
                    </a:p>
                  </a:txBody>
                  <a:tcPr>
                    <a:lnL w="12700" cap="flat" cmpd="sng" algn="ctr">
                      <a:solidFill>
                        <a:srgbClr val="333399">
                          <a:lumMod val="40000"/>
                          <a:lumOff val="60000"/>
                        </a:srgbClr>
                      </a:solidFill>
                      <a:prstDash val="solid"/>
                      <a:round/>
                      <a:headEnd type="none" w="med" len="med"/>
                      <a:tailEnd type="none" w="med" len="med"/>
                    </a:lnL>
                    <a:lnR w="12700" cap="flat" cmpd="sng" algn="ctr">
                      <a:solidFill>
                        <a:srgbClr val="333399">
                          <a:lumMod val="40000"/>
                          <a:lumOff val="60000"/>
                        </a:srgbClr>
                      </a:solidFill>
                      <a:prstDash val="solid"/>
                      <a:round/>
                      <a:headEnd type="none" w="med" len="med"/>
                      <a:tailEnd type="none" w="med" len="med"/>
                    </a:lnR>
                  </a:tcPr>
                </a:tc>
                <a:tc>
                  <a:txBody>
                    <a:bodyPr/>
                    <a:lstStyle/>
                    <a:p>
                      <a:pPr algn="ctr"/>
                      <a:r>
                        <a:rPr lang="en-US" altLang="zh-CN" sz="1400" kern="1200" dirty="0" smtClean="0">
                          <a:solidFill>
                            <a:schemeClr val="tx1"/>
                          </a:solidFill>
                          <a:effectLst/>
                          <a:latin typeface="+mn-lt"/>
                          <a:ea typeface="+mn-ea"/>
                          <a:cs typeface="+mn-cs"/>
                        </a:rPr>
                        <a:t>Chose optimal parameter at runtime. </a:t>
                      </a:r>
                      <a:endParaRPr lang="en-US" altLang="zh-CN" sz="1400" dirty="0"/>
                    </a:p>
                  </a:txBody>
                  <a:tcPr>
                    <a:lnL w="12700" cap="flat" cmpd="sng" algn="ctr">
                      <a:solidFill>
                        <a:srgbClr val="333399">
                          <a:lumMod val="40000"/>
                          <a:lumOff val="60000"/>
                        </a:srgbClr>
                      </a:solidFill>
                      <a:prstDash val="solid"/>
                      <a:round/>
                      <a:headEnd type="none" w="med" len="med"/>
                      <a:tailEnd type="none" w="med" len="med"/>
                    </a:lnL>
                    <a:lnR w="12700" cap="flat" cmpd="sng" algn="ctr">
                      <a:solidFill>
                        <a:srgbClr val="333399">
                          <a:lumMod val="40000"/>
                          <a:lumOff val="60000"/>
                        </a:srgbClr>
                      </a:solidFill>
                      <a:prstDash val="solid"/>
                      <a:round/>
                      <a:headEnd type="none" w="med" len="med"/>
                      <a:tailEnd type="none" w="med" len="med"/>
                    </a:lnR>
                  </a:tcPr>
                </a:tc>
              </a:tr>
              <a:tr h="479331">
                <a:tc>
                  <a:txBody>
                    <a:bodyPr/>
                    <a:lstStyle/>
                    <a:p>
                      <a:pPr algn="ctr"/>
                      <a:r>
                        <a:rPr lang="en-US" altLang="zh-CN" sz="1400" dirty="0" smtClean="0">
                          <a:solidFill>
                            <a:schemeClr val="tx1"/>
                          </a:solidFill>
                          <a:latin typeface="Candara"/>
                          <a:cs typeface="Candara"/>
                        </a:rPr>
                        <a:t>Learning-based</a:t>
                      </a:r>
                      <a:r>
                        <a:rPr lang="en-US" altLang="zh-CN" sz="1400" baseline="0" dirty="0" smtClean="0">
                          <a:solidFill>
                            <a:schemeClr val="tx1"/>
                          </a:solidFill>
                          <a:latin typeface="Candara"/>
                          <a:cs typeface="Candara"/>
                        </a:rPr>
                        <a:t> tuning </a:t>
                      </a:r>
                      <a:endParaRPr lang="zh-CN" altLang="en-US" sz="1400" dirty="0">
                        <a:solidFill>
                          <a:schemeClr val="tx1"/>
                        </a:solidFill>
                        <a:latin typeface="Candara"/>
                        <a:cs typeface="Candara"/>
                      </a:endParaRPr>
                    </a:p>
                  </a:txBody>
                  <a:tcPr>
                    <a:lnR w="12700" cap="flat" cmpd="sng" algn="ctr">
                      <a:solidFill>
                        <a:srgbClr val="333399">
                          <a:lumMod val="40000"/>
                          <a:lumOff val="60000"/>
                        </a:srgbClr>
                      </a:solidFill>
                      <a:prstDash val="solid"/>
                      <a:round/>
                      <a:headEnd type="none" w="med" len="med"/>
                      <a:tailEnd type="none" w="med" len="med"/>
                    </a:lnR>
                  </a:tcPr>
                </a:tc>
                <a:tc>
                  <a:txBody>
                    <a:bodyPr/>
                    <a:lstStyle/>
                    <a:p>
                      <a:pPr algn="ctr"/>
                      <a:r>
                        <a:rPr lang="en-US" altLang="zh-CN" sz="1400" b="0" i="1" dirty="0" smtClean="0">
                          <a:solidFill>
                            <a:schemeClr val="tx1"/>
                          </a:solidFill>
                          <a:latin typeface="Candara"/>
                          <a:cs typeface="Candara"/>
                        </a:rPr>
                        <a:t>Nitro</a:t>
                      </a:r>
                      <a:endParaRPr lang="zh-CN" altLang="en-US" sz="1400" b="0" i="1" baseline="30000" dirty="0">
                        <a:solidFill>
                          <a:schemeClr val="tx1"/>
                        </a:solidFill>
                        <a:latin typeface="Candara"/>
                        <a:cs typeface="Candara"/>
                      </a:endParaRPr>
                    </a:p>
                  </a:txBody>
                  <a:tcPr>
                    <a:lnL w="12700" cap="flat" cmpd="sng" algn="ctr">
                      <a:solidFill>
                        <a:srgbClr val="333399">
                          <a:lumMod val="40000"/>
                          <a:lumOff val="60000"/>
                        </a:srgbClr>
                      </a:solidFill>
                      <a:prstDash val="solid"/>
                      <a:round/>
                      <a:headEnd type="none" w="med" len="med"/>
                      <a:tailEnd type="none" w="med" len="med"/>
                    </a:lnL>
                    <a:lnR w="12700" cap="flat" cmpd="sng" algn="ctr">
                      <a:solidFill>
                        <a:srgbClr val="333399">
                          <a:lumMod val="40000"/>
                          <a:lumOff val="60000"/>
                        </a:srgbClr>
                      </a:solidFill>
                      <a:prstDash val="solid"/>
                      <a:round/>
                      <a:headEnd type="none" w="med" len="med"/>
                      <a:tailEnd type="none" w="med" len="med"/>
                    </a:lnR>
                  </a:tcPr>
                </a:tc>
                <a:tc>
                  <a:txBody>
                    <a:bodyPr/>
                    <a:lstStyle/>
                    <a:p>
                      <a:pPr algn="ctr"/>
                      <a:r>
                        <a:rPr lang="en-US" altLang="zh-CN" sz="1400" kern="1200" dirty="0" smtClean="0">
                          <a:solidFill>
                            <a:schemeClr val="tx1"/>
                          </a:solidFill>
                          <a:effectLst/>
                          <a:latin typeface="+mn-lt"/>
                          <a:ea typeface="+mn-ea"/>
                          <a:cs typeface="+mn-cs"/>
                        </a:rPr>
                        <a:t>Learning from the optimal parameters got from offline tuning of the training sets. </a:t>
                      </a:r>
                      <a:endParaRPr lang="en-US" altLang="zh-CN" sz="1400" dirty="0"/>
                    </a:p>
                  </a:txBody>
                  <a:tcPr>
                    <a:lnL w="12700" cap="flat" cmpd="sng" algn="ctr">
                      <a:solidFill>
                        <a:srgbClr val="333399">
                          <a:lumMod val="40000"/>
                          <a:lumOff val="60000"/>
                        </a:srgbClr>
                      </a:solidFill>
                      <a:prstDash val="solid"/>
                      <a:round/>
                      <a:headEnd type="none" w="med" len="med"/>
                      <a:tailEnd type="none" w="med" len="med"/>
                    </a:lnL>
                    <a:lnR w="12700" cap="flat" cmpd="sng" algn="ctr">
                      <a:solidFill>
                        <a:srgbClr val="333399">
                          <a:lumMod val="40000"/>
                          <a:lumOff val="60000"/>
                        </a:srgbClr>
                      </a:solidFill>
                      <a:prstDash val="solid"/>
                      <a:round/>
                      <a:headEnd type="none" w="med" len="med"/>
                      <a:tailEnd type="none" w="med" len="med"/>
                    </a:lnR>
                  </a:tcPr>
                </a:tc>
              </a:tr>
            </a:tbl>
          </a:graphicData>
        </a:graphic>
      </p:graphicFrame>
      <p:grpSp>
        <p:nvGrpSpPr>
          <p:cNvPr id="5" name="组 4"/>
          <p:cNvGrpSpPr/>
          <p:nvPr/>
        </p:nvGrpSpPr>
        <p:grpSpPr>
          <a:xfrm>
            <a:off x="109744" y="862394"/>
            <a:ext cx="8857882" cy="548797"/>
            <a:chOff x="109744" y="862394"/>
            <a:chExt cx="8857882" cy="548797"/>
          </a:xfrm>
        </p:grpSpPr>
        <p:cxnSp>
          <p:nvCxnSpPr>
            <p:cNvPr id="6" name="直线连接符 5"/>
            <p:cNvCxnSpPr/>
            <p:nvPr/>
          </p:nvCxnSpPr>
          <p:spPr>
            <a:xfrm>
              <a:off x="109744" y="1270073"/>
              <a:ext cx="8857882" cy="0"/>
            </a:xfrm>
            <a:prstGeom prst="line">
              <a:avLst/>
            </a:prstGeom>
            <a:ln>
              <a:solidFill>
                <a:schemeClr val="accent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8" name="直线连接符 7"/>
            <p:cNvCxnSpPr/>
            <p:nvPr/>
          </p:nvCxnSpPr>
          <p:spPr>
            <a:xfrm>
              <a:off x="360586" y="862394"/>
              <a:ext cx="0" cy="548797"/>
            </a:xfrm>
            <a:prstGeom prst="line">
              <a:avLst/>
            </a:prstGeom>
            <a:ln>
              <a:solidFill>
                <a:srgbClr val="A3A3E0"/>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36152558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2466" y="558289"/>
            <a:ext cx="8229600" cy="808038"/>
          </a:xfrm>
        </p:spPr>
        <p:txBody>
          <a:bodyPr/>
          <a:lstStyle/>
          <a:p>
            <a:r>
              <a:rPr kumimoji="1" lang="en-US" altLang="zh-CN" b="1" dirty="0" smtClean="0">
                <a:solidFill>
                  <a:schemeClr val="accent2"/>
                </a:solidFill>
              </a:rPr>
              <a:t>Main Contributions</a:t>
            </a:r>
            <a:r>
              <a:rPr kumimoji="1" lang="en-US" altLang="zh-CN" dirty="0" smtClean="0"/>
              <a:t>   </a:t>
            </a:r>
            <a:endParaRPr kumimoji="1" lang="zh-CN" altLang="en-US" dirty="0"/>
          </a:p>
        </p:txBody>
      </p:sp>
      <p:sp>
        <p:nvSpPr>
          <p:cNvPr id="3" name="内容占位符 2"/>
          <p:cNvSpPr>
            <a:spLocks noGrp="1"/>
          </p:cNvSpPr>
          <p:nvPr>
            <p:ph idx="1"/>
          </p:nvPr>
        </p:nvSpPr>
        <p:spPr>
          <a:xfrm>
            <a:off x="457200" y="2300110"/>
            <a:ext cx="8229600" cy="3757789"/>
          </a:xfrm>
        </p:spPr>
        <p:txBody>
          <a:bodyPr/>
          <a:lstStyle/>
          <a:p>
            <a:pPr>
              <a:buFont typeface="Wingdings" charset="2"/>
              <a:buChar char="u"/>
            </a:pPr>
            <a:r>
              <a:rPr lang="en-US" altLang="zh-CN" b="1" dirty="0" smtClean="0">
                <a:solidFill>
                  <a:srgbClr val="0000FF"/>
                </a:solidFill>
              </a:rPr>
              <a:t>Pattern</a:t>
            </a:r>
            <a:r>
              <a:rPr lang="en-US" altLang="zh-CN" b="1" dirty="0">
                <a:solidFill>
                  <a:srgbClr val="0000FF"/>
                </a:solidFill>
              </a:rPr>
              <a:t>-based representation</a:t>
            </a:r>
            <a:r>
              <a:rPr lang="en-US" altLang="zh-CN" dirty="0"/>
              <a:t> for computation units in image processing pipeline. </a:t>
            </a:r>
            <a:endParaRPr lang="en-US" altLang="zh-CN" dirty="0" smtClean="0"/>
          </a:p>
          <a:p>
            <a:pPr>
              <a:buFont typeface="Wingdings" charset="2"/>
              <a:buChar char="u"/>
            </a:pPr>
            <a:r>
              <a:rPr lang="en-US" altLang="zh-CN" b="1" dirty="0">
                <a:solidFill>
                  <a:srgbClr val="0000FF"/>
                </a:solidFill>
              </a:rPr>
              <a:t>A machine learning based auto-tuning framework</a:t>
            </a:r>
            <a:r>
              <a:rPr lang="en-US" altLang="zh-CN" dirty="0"/>
              <a:t> for multi-core processor and MIC co-processor</a:t>
            </a:r>
            <a:r>
              <a:rPr lang="en-US" altLang="zh-CN" dirty="0" smtClean="0"/>
              <a:t>.</a:t>
            </a:r>
            <a:r>
              <a:rPr lang="en-US" altLang="zh-CN" dirty="0"/>
              <a:t> </a:t>
            </a:r>
          </a:p>
          <a:p>
            <a:pPr>
              <a:buFont typeface="Wingdings" charset="2"/>
              <a:buChar char="u"/>
            </a:pPr>
            <a:r>
              <a:rPr lang="en-US" altLang="zh-CN" b="1" dirty="0">
                <a:solidFill>
                  <a:srgbClr val="0000FF"/>
                </a:solidFill>
              </a:rPr>
              <a:t>Runtime scheduler</a:t>
            </a:r>
            <a:r>
              <a:rPr lang="en-US" altLang="zh-CN" dirty="0"/>
              <a:t> for dynamic work balance between </a:t>
            </a:r>
            <a:r>
              <a:rPr lang="en-US" altLang="zh-CN" dirty="0" smtClean="0"/>
              <a:t>processor </a:t>
            </a:r>
            <a:r>
              <a:rPr lang="en-US" altLang="zh-CN" dirty="0"/>
              <a:t>and co-processor. </a:t>
            </a:r>
            <a:endParaRPr kumimoji="1" lang="en-US" altLang="zh-CN" dirty="0" smtClean="0"/>
          </a:p>
          <a:p>
            <a:pPr marL="0" indent="0">
              <a:buNone/>
            </a:pPr>
            <a:endParaRPr kumimoji="1" lang="en-US" altLang="zh-CN" dirty="0" smtClean="0"/>
          </a:p>
          <a:p>
            <a:endParaRPr kumimoji="1" lang="en-US" altLang="zh-CN" dirty="0"/>
          </a:p>
          <a:p>
            <a:endParaRPr kumimoji="1" lang="en-US" altLang="zh-CN" dirty="0" smtClean="0"/>
          </a:p>
          <a:p>
            <a:endParaRPr kumimoji="1" lang="en-US" altLang="zh-CN" dirty="0"/>
          </a:p>
          <a:p>
            <a:endParaRPr kumimoji="1" lang="en-US" altLang="zh-CN" dirty="0" smtClean="0"/>
          </a:p>
          <a:p>
            <a:pPr marL="0" indent="0">
              <a:buNone/>
            </a:pPr>
            <a:endParaRPr kumimoji="1" lang="en-US" altLang="zh-CN" sz="1200" dirty="0" smtClean="0"/>
          </a:p>
          <a:p>
            <a:pPr marL="0" indent="0">
              <a:buNone/>
            </a:pPr>
            <a:endParaRPr kumimoji="1" lang="en-US" altLang="zh-CN" sz="1200" dirty="0"/>
          </a:p>
        </p:txBody>
      </p:sp>
      <p:grpSp>
        <p:nvGrpSpPr>
          <p:cNvPr id="13" name="组 12"/>
          <p:cNvGrpSpPr/>
          <p:nvPr/>
        </p:nvGrpSpPr>
        <p:grpSpPr>
          <a:xfrm>
            <a:off x="109744" y="862394"/>
            <a:ext cx="8857882" cy="548797"/>
            <a:chOff x="109744" y="862394"/>
            <a:chExt cx="8857882" cy="548797"/>
          </a:xfrm>
        </p:grpSpPr>
        <p:cxnSp>
          <p:nvCxnSpPr>
            <p:cNvPr id="15" name="直线连接符 14"/>
            <p:cNvCxnSpPr/>
            <p:nvPr/>
          </p:nvCxnSpPr>
          <p:spPr>
            <a:xfrm>
              <a:off x="109744" y="1270073"/>
              <a:ext cx="8857882" cy="0"/>
            </a:xfrm>
            <a:prstGeom prst="line">
              <a:avLst/>
            </a:prstGeom>
            <a:ln>
              <a:solidFill>
                <a:schemeClr val="accent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16" name="直线连接符 15"/>
            <p:cNvCxnSpPr/>
            <p:nvPr/>
          </p:nvCxnSpPr>
          <p:spPr>
            <a:xfrm>
              <a:off x="360586" y="862394"/>
              <a:ext cx="0" cy="548797"/>
            </a:xfrm>
            <a:prstGeom prst="line">
              <a:avLst/>
            </a:prstGeom>
            <a:ln>
              <a:solidFill>
                <a:srgbClr val="A3A3E0"/>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01568560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525997" y="4003415"/>
            <a:ext cx="8415943" cy="688764"/>
          </a:xfrm>
        </p:spPr>
        <p:txBody>
          <a:bodyPr/>
          <a:lstStyle/>
          <a:p>
            <a:r>
              <a:rPr kumimoji="1" lang="en-US" altLang="zh-CN" sz="2800" dirty="0" smtClean="0"/>
              <a:t>2. CHARCTIZE Image-processing Computation</a:t>
            </a:r>
            <a:endParaRPr kumimoji="1" lang="zh-CN" altLang="en-US" sz="2800" dirty="0"/>
          </a:p>
        </p:txBody>
      </p:sp>
      <p:sp>
        <p:nvSpPr>
          <p:cNvPr id="5" name="文本占位符 2"/>
          <p:cNvSpPr>
            <a:spLocks noGrp="1"/>
          </p:cNvSpPr>
          <p:nvPr>
            <p:ph type="body" idx="1"/>
          </p:nvPr>
        </p:nvSpPr>
        <p:spPr>
          <a:xfrm>
            <a:off x="1950036" y="4245522"/>
            <a:ext cx="6660139" cy="1064705"/>
          </a:xfrm>
        </p:spPr>
        <p:txBody>
          <a:bodyPr/>
          <a:lstStyle/>
          <a:p>
            <a:pPr marL="457200" indent="-457200">
              <a:buFont typeface="Arial"/>
              <a:buChar char="•"/>
            </a:pPr>
            <a:r>
              <a:rPr kumimoji="1" lang="en-US" altLang="zh-CN" dirty="0" smtClean="0">
                <a:solidFill>
                  <a:schemeClr val="tx1"/>
                </a:solidFill>
              </a:rPr>
              <a:t>Patterns in Image-processing Pipelines </a:t>
            </a:r>
          </a:p>
          <a:p>
            <a:pPr marL="457200" indent="-457200">
              <a:buFont typeface="Arial"/>
              <a:buChar char="•"/>
            </a:pPr>
            <a:r>
              <a:rPr kumimoji="1" lang="en-US" altLang="zh-CN" dirty="0" smtClean="0"/>
              <a:t>Pattern-units Performance Optimization  </a:t>
            </a:r>
            <a:endParaRPr kumimoji="1" lang="en-US" altLang="zh-CN" dirty="0" smtClean="0">
              <a:solidFill>
                <a:schemeClr val="tx1"/>
              </a:solidFill>
            </a:endParaRPr>
          </a:p>
        </p:txBody>
      </p:sp>
    </p:spTree>
    <p:extLst>
      <p:ext uri="{BB962C8B-B14F-4D97-AF65-F5344CB8AC3E}">
        <p14:creationId xmlns:p14="http://schemas.microsoft.com/office/powerpoint/2010/main" val="346334428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2466" y="558289"/>
            <a:ext cx="8229600" cy="808038"/>
          </a:xfrm>
        </p:spPr>
        <p:txBody>
          <a:bodyPr/>
          <a:lstStyle/>
          <a:p>
            <a:r>
              <a:rPr kumimoji="1" lang="en-US" altLang="zh-CN" dirty="0" smtClean="0"/>
              <a:t>Image-processing Pipelines  </a:t>
            </a:r>
            <a:endParaRPr kumimoji="1" lang="zh-CN" altLang="en-US" dirty="0"/>
          </a:p>
        </p:txBody>
      </p:sp>
      <p:sp>
        <p:nvSpPr>
          <p:cNvPr id="3" name="内容占位符 2"/>
          <p:cNvSpPr>
            <a:spLocks noGrp="1"/>
          </p:cNvSpPr>
          <p:nvPr>
            <p:ph idx="1"/>
          </p:nvPr>
        </p:nvSpPr>
        <p:spPr>
          <a:xfrm>
            <a:off x="457199" y="1524000"/>
            <a:ext cx="8382107" cy="4533900"/>
          </a:xfrm>
        </p:spPr>
        <p:txBody>
          <a:bodyPr/>
          <a:lstStyle/>
          <a:p>
            <a:r>
              <a:rPr lang="en-US" altLang="zh-CN" dirty="0" smtClean="0">
                <a:solidFill>
                  <a:schemeClr val="tx1"/>
                </a:solidFill>
              </a:rPr>
              <a:t>Image-processing applications as </a:t>
            </a:r>
            <a:r>
              <a:rPr lang="en-US" altLang="zh-CN" b="1" i="1" dirty="0" smtClean="0">
                <a:solidFill>
                  <a:schemeClr val="tx1"/>
                </a:solidFill>
              </a:rPr>
              <a:t>streams of computation-units</a:t>
            </a:r>
            <a:r>
              <a:rPr lang="en-US" altLang="zh-CN" dirty="0" smtClean="0">
                <a:solidFill>
                  <a:schemeClr val="tx1"/>
                </a:solidFill>
              </a:rPr>
              <a:t>. </a:t>
            </a:r>
          </a:p>
          <a:p>
            <a:endParaRPr lang="en-US" altLang="zh-CN" dirty="0">
              <a:solidFill>
                <a:schemeClr val="tx1"/>
              </a:solidFill>
            </a:endParaRPr>
          </a:p>
          <a:p>
            <a:r>
              <a:rPr lang="en-US" altLang="zh-CN" dirty="0" smtClean="0">
                <a:solidFill>
                  <a:schemeClr val="tx1"/>
                </a:solidFill>
              </a:rPr>
              <a:t> </a:t>
            </a:r>
            <a:endParaRPr lang="en-US" altLang="zh-CN" dirty="0">
              <a:solidFill>
                <a:schemeClr val="tx1"/>
              </a:solidFill>
            </a:endParaRPr>
          </a:p>
          <a:p>
            <a:pPr lvl="1"/>
            <a:endParaRPr lang="en-US" altLang="zh-CN" dirty="0" smtClean="0">
              <a:solidFill>
                <a:schemeClr val="tx1"/>
              </a:solidFill>
            </a:endParaRPr>
          </a:p>
          <a:p>
            <a:pPr lvl="1"/>
            <a:endParaRPr lang="en-US" altLang="zh-CN" dirty="0">
              <a:solidFill>
                <a:schemeClr val="tx1"/>
              </a:solidFill>
            </a:endParaRPr>
          </a:p>
          <a:p>
            <a:pPr lvl="2"/>
            <a:endParaRPr lang="en-US" altLang="zh-CN" dirty="0" smtClean="0">
              <a:solidFill>
                <a:schemeClr val="tx1"/>
              </a:solidFill>
            </a:endParaRPr>
          </a:p>
          <a:p>
            <a:endParaRPr lang="en-US" altLang="zh-CN" dirty="0" smtClean="0">
              <a:solidFill>
                <a:schemeClr val="tx1"/>
              </a:solidFill>
            </a:endParaRPr>
          </a:p>
          <a:p>
            <a:r>
              <a:rPr lang="en-US" altLang="zh-CN" dirty="0" smtClean="0">
                <a:solidFill>
                  <a:schemeClr val="tx1"/>
                </a:solidFill>
              </a:rPr>
              <a:t>Patterns from image-processing CUs: </a:t>
            </a:r>
            <a:endParaRPr lang="en-US" altLang="zh-CN" dirty="0">
              <a:solidFill>
                <a:schemeClr val="tx1"/>
              </a:solidFill>
            </a:endParaRPr>
          </a:p>
          <a:p>
            <a:pPr lvl="1"/>
            <a:r>
              <a:rPr lang="en-US" altLang="zh-CN" dirty="0">
                <a:solidFill>
                  <a:schemeClr val="tx1"/>
                </a:solidFill>
              </a:rPr>
              <a:t>based on computation </a:t>
            </a:r>
            <a:r>
              <a:rPr lang="en-US" altLang="zh-CN" dirty="0" smtClean="0">
                <a:solidFill>
                  <a:schemeClr val="tx1"/>
                </a:solidFill>
              </a:rPr>
              <a:t>&amp; </a:t>
            </a:r>
            <a:r>
              <a:rPr lang="en-US" altLang="zh-CN" dirty="0">
                <a:solidFill>
                  <a:schemeClr val="tx1"/>
                </a:solidFill>
              </a:rPr>
              <a:t>data access patterns, the streamed computation </a:t>
            </a:r>
            <a:r>
              <a:rPr lang="en-US" altLang="zh-CN" dirty="0" smtClean="0">
                <a:solidFill>
                  <a:schemeClr val="tx1"/>
                </a:solidFill>
              </a:rPr>
              <a:t>units (CU) </a:t>
            </a:r>
            <a:r>
              <a:rPr lang="en-US" altLang="zh-CN" dirty="0">
                <a:solidFill>
                  <a:schemeClr val="tx1"/>
                </a:solidFill>
              </a:rPr>
              <a:t>can be grouped into several basic categories.  </a:t>
            </a:r>
            <a:r>
              <a:rPr lang="en-US" altLang="zh-CN" dirty="0" smtClean="0">
                <a:solidFill>
                  <a:schemeClr val="tx1"/>
                </a:solidFill>
              </a:rPr>
              <a:t> </a:t>
            </a:r>
          </a:p>
          <a:p>
            <a:pPr lvl="1"/>
            <a:r>
              <a:rPr lang="en-US" altLang="zh-CN" dirty="0">
                <a:solidFill>
                  <a:schemeClr val="tx1"/>
                </a:solidFill>
              </a:rPr>
              <a:t>c</a:t>
            </a:r>
            <a:r>
              <a:rPr lang="en-US" altLang="zh-CN" dirty="0" smtClean="0">
                <a:solidFill>
                  <a:schemeClr val="tx1"/>
                </a:solidFill>
              </a:rPr>
              <a:t>omputation </a:t>
            </a:r>
            <a:r>
              <a:rPr lang="en-US" altLang="zh-CN" dirty="0">
                <a:solidFill>
                  <a:schemeClr val="tx1"/>
                </a:solidFill>
              </a:rPr>
              <a:t>units from the same category share the same parameter searching space for performance optimization. </a:t>
            </a:r>
          </a:p>
          <a:p>
            <a:pPr marL="914400" lvl="2" indent="0">
              <a:buNone/>
            </a:pPr>
            <a:endParaRPr lang="en-US" altLang="zh-CN" dirty="0" smtClean="0">
              <a:solidFill>
                <a:schemeClr val="tx1"/>
              </a:solidFill>
            </a:endParaRPr>
          </a:p>
          <a:p>
            <a:pPr marL="0" indent="0">
              <a:buNone/>
            </a:pPr>
            <a:endParaRPr kumimoji="1" lang="en-US" altLang="zh-CN" dirty="0" smtClean="0">
              <a:solidFill>
                <a:schemeClr val="tx1"/>
              </a:solidFill>
            </a:endParaRPr>
          </a:p>
          <a:p>
            <a:endParaRPr kumimoji="1" lang="en-US" altLang="zh-CN" dirty="0">
              <a:solidFill>
                <a:schemeClr val="tx1"/>
              </a:solidFill>
            </a:endParaRPr>
          </a:p>
          <a:p>
            <a:endParaRPr kumimoji="1" lang="en-US" altLang="zh-CN" dirty="0" smtClean="0">
              <a:solidFill>
                <a:schemeClr val="tx1"/>
              </a:solidFill>
            </a:endParaRPr>
          </a:p>
          <a:p>
            <a:endParaRPr kumimoji="1" lang="en-US" altLang="zh-CN" dirty="0">
              <a:solidFill>
                <a:schemeClr val="tx1"/>
              </a:solidFill>
            </a:endParaRPr>
          </a:p>
          <a:p>
            <a:endParaRPr kumimoji="1" lang="en-US" altLang="zh-CN" dirty="0" smtClean="0">
              <a:solidFill>
                <a:schemeClr val="tx1"/>
              </a:solidFill>
            </a:endParaRPr>
          </a:p>
          <a:p>
            <a:pPr marL="0" indent="0">
              <a:buNone/>
            </a:pPr>
            <a:endParaRPr kumimoji="1" lang="en-US" altLang="zh-CN" sz="1200" dirty="0" smtClean="0">
              <a:solidFill>
                <a:schemeClr val="tx1"/>
              </a:solidFill>
            </a:endParaRPr>
          </a:p>
          <a:p>
            <a:pPr marL="0" indent="0">
              <a:buNone/>
            </a:pPr>
            <a:endParaRPr kumimoji="1" lang="en-US" altLang="zh-CN" sz="1200" dirty="0">
              <a:solidFill>
                <a:schemeClr val="tx1"/>
              </a:solidFill>
            </a:endParaRPr>
          </a:p>
        </p:txBody>
      </p:sp>
      <p:grpSp>
        <p:nvGrpSpPr>
          <p:cNvPr id="17" name="组 16"/>
          <p:cNvGrpSpPr/>
          <p:nvPr/>
        </p:nvGrpSpPr>
        <p:grpSpPr>
          <a:xfrm>
            <a:off x="109744" y="862394"/>
            <a:ext cx="8857882" cy="548797"/>
            <a:chOff x="109744" y="862394"/>
            <a:chExt cx="8857882" cy="548797"/>
          </a:xfrm>
        </p:grpSpPr>
        <p:cxnSp>
          <p:nvCxnSpPr>
            <p:cNvPr id="18" name="直线连接符 17"/>
            <p:cNvCxnSpPr/>
            <p:nvPr/>
          </p:nvCxnSpPr>
          <p:spPr>
            <a:xfrm>
              <a:off x="109744" y="1270073"/>
              <a:ext cx="8857882" cy="0"/>
            </a:xfrm>
            <a:prstGeom prst="line">
              <a:avLst/>
            </a:prstGeom>
            <a:ln>
              <a:solidFill>
                <a:schemeClr val="accent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19" name="直线连接符 18"/>
            <p:cNvCxnSpPr/>
            <p:nvPr/>
          </p:nvCxnSpPr>
          <p:spPr>
            <a:xfrm>
              <a:off x="360586" y="862394"/>
              <a:ext cx="0" cy="548797"/>
            </a:xfrm>
            <a:prstGeom prst="line">
              <a:avLst/>
            </a:prstGeom>
            <a:ln>
              <a:solidFill>
                <a:srgbClr val="A3A3E0"/>
              </a:solidFill>
            </a:ln>
          </p:spPr>
          <p:style>
            <a:lnRef idx="2">
              <a:schemeClr val="accent1"/>
            </a:lnRef>
            <a:fillRef idx="0">
              <a:schemeClr val="accent1"/>
            </a:fillRef>
            <a:effectRef idx="1">
              <a:schemeClr val="accent1"/>
            </a:effectRef>
            <a:fontRef idx="minor">
              <a:schemeClr val="tx1"/>
            </a:fontRef>
          </p:style>
        </p:cxnSp>
      </p:grpSp>
      <p:grpSp>
        <p:nvGrpSpPr>
          <p:cNvPr id="8" name="组 7"/>
          <p:cNvGrpSpPr/>
          <p:nvPr/>
        </p:nvGrpSpPr>
        <p:grpSpPr>
          <a:xfrm>
            <a:off x="353781" y="2121632"/>
            <a:ext cx="3282645" cy="1535841"/>
            <a:chOff x="353781" y="2121632"/>
            <a:chExt cx="3282645" cy="1535841"/>
          </a:xfrm>
        </p:grpSpPr>
        <p:pic>
          <p:nvPicPr>
            <p:cNvPr id="7" name="图片 6" descr="workFlow2_f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781" y="2121632"/>
              <a:ext cx="3282645" cy="1280160"/>
            </a:xfrm>
            <a:prstGeom prst="rect">
              <a:avLst/>
            </a:prstGeom>
          </p:spPr>
        </p:pic>
        <p:sp>
          <p:nvSpPr>
            <p:cNvPr id="20" name="文本框 19"/>
            <p:cNvSpPr txBox="1"/>
            <p:nvPr/>
          </p:nvSpPr>
          <p:spPr>
            <a:xfrm>
              <a:off x="974403" y="3380474"/>
              <a:ext cx="1798163" cy="276999"/>
            </a:xfrm>
            <a:prstGeom prst="rect">
              <a:avLst/>
            </a:prstGeom>
            <a:noFill/>
          </p:spPr>
          <p:txBody>
            <a:bodyPr wrap="none" rtlCol="0">
              <a:spAutoFit/>
            </a:bodyPr>
            <a:lstStyle/>
            <a:p>
              <a:r>
                <a:rPr lang="en-US" altLang="zh-CN" sz="1200" dirty="0" smtClean="0">
                  <a:latin typeface="Candara"/>
                  <a:cs typeface="Candara"/>
                </a:rPr>
                <a:t>(a) Example IP pipeline A</a:t>
              </a:r>
              <a:endParaRPr lang="en-US" altLang="zh-CN" sz="1200" dirty="0">
                <a:latin typeface="Candara"/>
                <a:cs typeface="Candara"/>
              </a:endParaRPr>
            </a:p>
          </p:txBody>
        </p:sp>
      </p:grpSp>
      <p:grpSp>
        <p:nvGrpSpPr>
          <p:cNvPr id="15" name="组 14"/>
          <p:cNvGrpSpPr/>
          <p:nvPr/>
        </p:nvGrpSpPr>
        <p:grpSpPr>
          <a:xfrm>
            <a:off x="3944754" y="2121632"/>
            <a:ext cx="5006699" cy="1535841"/>
            <a:chOff x="3944754" y="2121632"/>
            <a:chExt cx="5006699" cy="1535841"/>
          </a:xfrm>
        </p:grpSpPr>
        <p:pic>
          <p:nvPicPr>
            <p:cNvPr id="6" name="图片 5" descr="workFlow1_f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4754" y="2121632"/>
              <a:ext cx="5006699" cy="1280160"/>
            </a:xfrm>
            <a:prstGeom prst="rect">
              <a:avLst/>
            </a:prstGeom>
          </p:spPr>
        </p:pic>
        <p:sp>
          <p:nvSpPr>
            <p:cNvPr id="21" name="文本框 20"/>
            <p:cNvSpPr txBox="1"/>
            <p:nvPr/>
          </p:nvSpPr>
          <p:spPr>
            <a:xfrm>
              <a:off x="5185897" y="3380474"/>
              <a:ext cx="1803498" cy="276999"/>
            </a:xfrm>
            <a:prstGeom prst="rect">
              <a:avLst/>
            </a:prstGeom>
            <a:noFill/>
          </p:spPr>
          <p:txBody>
            <a:bodyPr wrap="none" rtlCol="0">
              <a:spAutoFit/>
            </a:bodyPr>
            <a:lstStyle/>
            <a:p>
              <a:r>
                <a:rPr lang="en-US" altLang="zh-CN" sz="1200" dirty="0" smtClean="0">
                  <a:latin typeface="Candara"/>
                  <a:cs typeface="Candara"/>
                </a:rPr>
                <a:t>(b) Example </a:t>
              </a:r>
              <a:r>
                <a:rPr lang="en-US" altLang="zh-CN" sz="1200" dirty="0">
                  <a:latin typeface="Candara"/>
                  <a:cs typeface="Candara"/>
                </a:rPr>
                <a:t>IP pipeline </a:t>
              </a:r>
              <a:r>
                <a:rPr lang="en-US" altLang="zh-CN" sz="1200" dirty="0" smtClean="0">
                  <a:latin typeface="Candara"/>
                  <a:cs typeface="Candara"/>
                </a:rPr>
                <a:t>B</a:t>
              </a:r>
              <a:endParaRPr lang="en-US" altLang="zh-CN" sz="1200" dirty="0">
                <a:latin typeface="Candara"/>
                <a:cs typeface="Candara"/>
              </a:endParaRPr>
            </a:p>
          </p:txBody>
        </p:sp>
      </p:grpSp>
      <p:sp>
        <p:nvSpPr>
          <p:cNvPr id="22" name="文本框 21"/>
          <p:cNvSpPr txBox="1"/>
          <p:nvPr/>
        </p:nvSpPr>
        <p:spPr>
          <a:xfrm>
            <a:off x="2985436" y="3640373"/>
            <a:ext cx="3082895" cy="276999"/>
          </a:xfrm>
          <a:prstGeom prst="rect">
            <a:avLst/>
          </a:prstGeom>
          <a:noFill/>
        </p:spPr>
        <p:txBody>
          <a:bodyPr wrap="none" rtlCol="0">
            <a:spAutoFit/>
          </a:bodyPr>
          <a:lstStyle/>
          <a:p>
            <a:r>
              <a:rPr kumimoji="1" lang="en-US" altLang="zh-CN" sz="1200" dirty="0" smtClean="0">
                <a:latin typeface="Candara"/>
                <a:cs typeface="Candara"/>
              </a:rPr>
              <a:t>Fig-1 Examples of image-processing pipelines </a:t>
            </a:r>
            <a:endParaRPr kumimoji="1" lang="zh-CN" altLang="en-US" sz="1200" dirty="0">
              <a:latin typeface="Candara"/>
              <a:cs typeface="Candara"/>
            </a:endParaRPr>
          </a:p>
        </p:txBody>
      </p:sp>
    </p:spTree>
    <p:extLst>
      <p:ext uri="{BB962C8B-B14F-4D97-AF65-F5344CB8AC3E}">
        <p14:creationId xmlns:p14="http://schemas.microsoft.com/office/powerpoint/2010/main" val="372007018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RU_template_ST">
  <a:themeElements>
    <a:clrScheme name="RU_Template_Verdana_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OHO">
      <a:majorFont>
        <a:latin typeface="Candara"/>
        <a:ea typeface=""/>
        <a:cs typeface=""/>
        <a:font script="Jpan" typeface="ＭＳ Ｐゴシック"/>
        <a:font script="Hang" typeface="HY견명조"/>
        <a:font script="Hans" typeface="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U_Template_Verdana_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U_Template_Verdana_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U_Template_Verdana_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U_Template_Verdana_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U_Template_Verdana_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U_Template_Verdana_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U_Template_Verdana_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U_Template_Verdana_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U_Template_Verdana_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U_Template_Verdana_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U_Template_Verdana_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U_Template_Verdana_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1656</TotalTime>
  <Words>2342</Words>
  <Application>Microsoft Macintosh PowerPoint</Application>
  <PresentationFormat>全屏显示(4:3)</PresentationFormat>
  <Paragraphs>456</Paragraphs>
  <Slides>33</Slides>
  <Notes>3</Notes>
  <HiddenSlides>0</HiddenSlides>
  <MMClips>0</MMClips>
  <ScaleCrop>false</ScaleCrop>
  <HeadingPairs>
    <vt:vector size="4" baseType="variant">
      <vt:variant>
        <vt:lpstr>主题</vt:lpstr>
      </vt:variant>
      <vt:variant>
        <vt:i4>1</vt:i4>
      </vt:variant>
      <vt:variant>
        <vt:lpstr>幻灯片标题</vt:lpstr>
      </vt:variant>
      <vt:variant>
        <vt:i4>33</vt:i4>
      </vt:variant>
    </vt:vector>
  </HeadingPairs>
  <TitlesOfParts>
    <vt:vector size="34" baseType="lpstr">
      <vt:lpstr>RU_template_ST</vt:lpstr>
      <vt:lpstr>HetroCV: Auto-tuning Framework and Runtime for Image Processing and Computer Vision Applications on Heterogeneous Platform </vt:lpstr>
      <vt:lpstr>OUTLINE</vt:lpstr>
      <vt:lpstr>1. Introduction and background</vt:lpstr>
      <vt:lpstr>Trends in Image-processing Applications  </vt:lpstr>
      <vt:lpstr>Challenges from High-performance Image-processing </vt:lpstr>
      <vt:lpstr>Auto-tuning Algorithms </vt:lpstr>
      <vt:lpstr>Main Contributions   </vt:lpstr>
      <vt:lpstr>2. CHARCTIZE Image-processing Computation</vt:lpstr>
      <vt:lpstr>Image-processing Pipelines  </vt:lpstr>
      <vt:lpstr>Patterns in Image-processing Pipelines </vt:lpstr>
      <vt:lpstr>Parallel Pattern-unit Computation </vt:lpstr>
      <vt:lpstr>Parallel Pattern-unit Computation </vt:lpstr>
      <vt:lpstr>3. HetroCV auto-tuning framework and runtime</vt:lpstr>
      <vt:lpstr>HetroCV Overview </vt:lpstr>
      <vt:lpstr>Application Interface </vt:lpstr>
      <vt:lpstr>HetroCV Auto-tuner  </vt:lpstr>
      <vt:lpstr>HetroCV Auto-tuner  </vt:lpstr>
      <vt:lpstr>HetroCV Auto-tuner  </vt:lpstr>
      <vt:lpstr>HetroCV Runtime  </vt:lpstr>
      <vt:lpstr>HetroCV Runtime  </vt:lpstr>
      <vt:lpstr>HetroCV Runtime  </vt:lpstr>
      <vt:lpstr>4. Experimental evaluation</vt:lpstr>
      <vt:lpstr>Experiment Testbed and Applications </vt:lpstr>
      <vt:lpstr>Testing Applications</vt:lpstr>
      <vt:lpstr>HetroCV Auto-tuner Evaluation</vt:lpstr>
      <vt:lpstr>HetroCV Auto-tuner Evaluation</vt:lpstr>
      <vt:lpstr>HetroCV Auto-tuner Evaluation</vt:lpstr>
      <vt:lpstr>HetroCV Auto-tuner Evaluation</vt:lpstr>
      <vt:lpstr>HetroCV Runtime Evaluation</vt:lpstr>
      <vt:lpstr>5. Conclusion and future Work</vt:lpstr>
      <vt:lpstr>Conclusion</vt:lpstr>
      <vt:lpstr>Acknowledgements</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eburris</dc:creator>
  <cp:lastModifiedBy>w</cp:lastModifiedBy>
  <cp:revision>2029</cp:revision>
  <dcterms:created xsi:type="dcterms:W3CDTF">2015-05-14T20:16:00Z</dcterms:created>
  <dcterms:modified xsi:type="dcterms:W3CDTF">2015-09-01T04:18:20Z</dcterms:modified>
</cp:coreProperties>
</file>