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68" r:id="rId2"/>
    <p:sldId id="270" r:id="rId3"/>
    <p:sldId id="258" r:id="rId4"/>
    <p:sldId id="259" r:id="rId5"/>
    <p:sldId id="274" r:id="rId6"/>
    <p:sldId id="263" r:id="rId7"/>
    <p:sldId id="272" r:id="rId8"/>
    <p:sldId id="273" r:id="rId9"/>
    <p:sldId id="277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1446" autoAdjust="0"/>
  </p:normalViewPr>
  <p:slideViewPr>
    <p:cSldViewPr snapToGrid="0" snapToObjects="1">
      <p:cViewPr varScale="1">
        <p:scale>
          <a:sx n="104" d="100"/>
          <a:sy n="104" d="100"/>
        </p:scale>
        <p:origin x="-10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54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D0A76-E069-5542-8A62-4D4B078E017B}" type="datetimeFigureOut">
              <a:rPr lang="en-US" smtClean="0"/>
              <a:t>8/28/15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8E58F-871A-AB49-971C-0101175A8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406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002D3-0909-0F48-9CFF-0B9F5AAB415A}" type="datetimeFigureOut">
              <a:rPr lang="en-US" smtClean="0"/>
              <a:t>8/28/15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68781-68FC-8846-8DAF-2DBC57F23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91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7F22346-242D-714B-8ABC-E0EB165D6798}" type="datetime1">
              <a:rPr lang="en-US" smtClean="0"/>
              <a:t>8/28/15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22F8-CE44-1B4E-A266-B6A471CDCD11}" type="datetime1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2176-17E5-5540-A6FB-916DFBC464AC}" type="datetime1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F861-F1F5-9C42-8940-F2B8D2CC4981}" type="datetime1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8C85904-B549-074F-A3FF-862810A3D76B}" type="datetime1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829A-869C-E649-951A-38C095BB5F01}" type="datetime1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AAF2-263B-A147-8374-D3D030EA075C}" type="datetime1">
              <a:rPr lang="en-US" smtClean="0"/>
              <a:t>8/28/15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F5FA-3D9C-8F47-97A4-689FF85EA5B4}" type="datetime1">
              <a:rPr lang="en-US" smtClean="0"/>
              <a:t>8/28/15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77A3-FA2A-6C43-BF83-1089324B16F2}" type="datetime1">
              <a:rPr lang="en-US" smtClean="0"/>
              <a:t>8/28/15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6D09-6E50-984E-9B5F-F8BD7A12E1E1}" type="datetime1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47C4-4BEC-FD4F-A01C-CFA989B3BBC6}" type="datetime1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8D05BF-F24E-BC41-8658-CEC8489D527D}" type="datetime1">
              <a:rPr lang="en-US" smtClean="0"/>
              <a:t>8/28/15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P2S2 Opening Remarks (09/12/2014)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64C398-7A38-644F-86C9-C8056577DA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20800"/>
            <a:ext cx="8420100" cy="19939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Eighth International </a:t>
            </a:r>
            <a:r>
              <a:rPr lang="en-US" dirty="0" smtClean="0"/>
              <a:t>Workshop on Parallel Programming Models and Systems Software for High-End Computing (P2S2)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96716"/>
            <a:ext cx="7772400" cy="1170432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algn="ctr"/>
            <a:r>
              <a:rPr lang="en-US" sz="2857" dirty="0"/>
              <a:t>Yong </a:t>
            </a:r>
            <a:r>
              <a:rPr lang="en-US" sz="2857" dirty="0" smtClean="0"/>
              <a:t>Chen</a:t>
            </a:r>
            <a:endParaRPr lang="en-US" sz="2857" dirty="0" smtClean="0"/>
          </a:p>
          <a:p>
            <a:pPr algn="ctr"/>
            <a:r>
              <a:rPr lang="en-US" sz="2857" dirty="0" err="1" smtClean="0"/>
              <a:t>PavanBalaji</a:t>
            </a:r>
            <a:endParaRPr lang="en-US" sz="2857" dirty="0" smtClean="0"/>
          </a:p>
          <a:p>
            <a:pPr algn="ctr"/>
            <a:r>
              <a:rPr lang="en-US" sz="2857" dirty="0" err="1" smtClean="0"/>
              <a:t>Abhinav</a:t>
            </a:r>
            <a:r>
              <a:rPr lang="en-US" sz="2857" dirty="0" smtClean="0"/>
              <a:t> </a:t>
            </a:r>
            <a:r>
              <a:rPr lang="en-US" sz="2857" dirty="0" smtClean="0"/>
              <a:t>Vishnu</a:t>
            </a:r>
            <a:endParaRPr lang="en-US" sz="2857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76" y="5067300"/>
            <a:ext cx="7088124" cy="6477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P2S2 Opening Remarks (09/</a:t>
            </a:r>
            <a:r>
              <a:rPr lang="en-US" dirty="0" smtClean="0"/>
              <a:t>1/2015)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P2S2 </a:t>
            </a:r>
            <a:r>
              <a:rPr lang="en-US" dirty="0" smtClean="0"/>
              <a:t>2015 </a:t>
            </a:r>
            <a:r>
              <a:rPr lang="en-US" dirty="0" smtClean="0"/>
              <a:t>Keynote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356100" y="1219200"/>
            <a:ext cx="4330700" cy="4937760"/>
          </a:xfrm>
        </p:spPr>
        <p:txBody>
          <a:bodyPr/>
          <a:lstStyle/>
          <a:p>
            <a:pPr marL="274320" lvl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US" sz="2800" i="1" dirty="0" smtClean="0">
                <a:solidFill>
                  <a:srgbClr val="800000"/>
                </a:solidFill>
                <a:latin typeface="Calibri"/>
                <a:cs typeface="Calibri"/>
              </a:rPr>
              <a:t>High</a:t>
            </a:r>
            <a:r>
              <a:rPr lang="en-US" sz="2800" i="1" dirty="0">
                <a:solidFill>
                  <a:srgbClr val="800000"/>
                </a:solidFill>
                <a:latin typeface="Calibri"/>
                <a:cs typeface="Calibri"/>
              </a:rPr>
              <a:t>-End Computing Trends: From Speed, Scalability to Efficiency</a:t>
            </a:r>
          </a:p>
          <a:p>
            <a:pPr>
              <a:lnSpc>
                <a:spcPct val="120000"/>
              </a:lnSpc>
            </a:pPr>
            <a:endParaRPr lang="en-US" sz="2800" i="1" dirty="0" smtClean="0">
              <a:latin typeface="Calibri"/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sz="2800" i="1" dirty="0" smtClean="0">
                <a:latin typeface="Calibri"/>
                <a:cs typeface="Calibri"/>
              </a:rPr>
              <a:t>Prof</a:t>
            </a:r>
            <a:r>
              <a:rPr lang="en-US" sz="2800" i="1" dirty="0" smtClean="0">
                <a:latin typeface="Calibri"/>
                <a:cs typeface="Calibri"/>
              </a:rPr>
              <a:t>. </a:t>
            </a:r>
            <a:r>
              <a:rPr lang="en-US" sz="2800" i="1" dirty="0" err="1" smtClean="0">
                <a:latin typeface="Calibri"/>
                <a:cs typeface="Calibri"/>
              </a:rPr>
              <a:t>Zhiwei</a:t>
            </a:r>
            <a:r>
              <a:rPr lang="en-US" sz="2800" i="1" dirty="0" smtClean="0">
                <a:latin typeface="Calibri"/>
                <a:cs typeface="Calibri"/>
              </a:rPr>
              <a:t> </a:t>
            </a:r>
            <a:r>
              <a:rPr lang="en-US" sz="2800" i="1" dirty="0" err="1" smtClean="0">
                <a:latin typeface="Calibri"/>
                <a:cs typeface="Calibri"/>
              </a:rPr>
              <a:t>Xu</a:t>
            </a:r>
            <a:endParaRPr lang="en-US" sz="2800" i="1" dirty="0" smtClean="0">
              <a:latin typeface="Calibri"/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en-US" sz="2400" i="1" dirty="0" smtClean="0">
                <a:latin typeface="Calibri"/>
                <a:cs typeface="Calibri"/>
              </a:rPr>
              <a:t>Institute </a:t>
            </a:r>
            <a:r>
              <a:rPr lang="en-US" sz="2400" i="1" dirty="0">
                <a:latin typeface="Calibri"/>
                <a:cs typeface="Calibri"/>
              </a:rPr>
              <a:t>of Computing Technology (ICT) of the Chinese Academy of Sciences (CAS)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6660"/>
            <a:ext cx="3606800" cy="49403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P2S2 Opening Remarks (09/</a:t>
            </a:r>
            <a:r>
              <a:rPr lang="en-US" dirty="0" smtClean="0"/>
              <a:t>1/2015)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3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Steering Committee:</a:t>
            </a:r>
          </a:p>
          <a:p>
            <a:pPr lvl="1"/>
            <a:r>
              <a:rPr lang="en-US" dirty="0" smtClean="0"/>
              <a:t>William </a:t>
            </a:r>
            <a:r>
              <a:rPr lang="en-US" dirty="0" err="1" smtClean="0"/>
              <a:t>Gropp</a:t>
            </a:r>
            <a:r>
              <a:rPr lang="en-US" dirty="0" smtClean="0"/>
              <a:t>, University of Illinois at Urbana-Champaign</a:t>
            </a:r>
          </a:p>
          <a:p>
            <a:pPr lvl="1"/>
            <a:r>
              <a:rPr lang="en-US" dirty="0" smtClean="0"/>
              <a:t>Vijay </a:t>
            </a:r>
            <a:r>
              <a:rPr lang="en-US" dirty="0" err="1" smtClean="0"/>
              <a:t>Saraswat</a:t>
            </a:r>
            <a:r>
              <a:rPr lang="en-US" dirty="0" smtClean="0"/>
              <a:t>, IBM Research</a:t>
            </a:r>
          </a:p>
          <a:p>
            <a:endParaRPr lang="en-US" dirty="0" smtClean="0"/>
          </a:p>
          <a:p>
            <a:r>
              <a:rPr lang="en-US" dirty="0" smtClean="0"/>
              <a:t>Program Co-chairs</a:t>
            </a:r>
          </a:p>
          <a:p>
            <a:pPr lvl="1"/>
            <a:r>
              <a:rPr lang="en-US" dirty="0"/>
              <a:t>Yong Chen, Texas Tech University</a:t>
            </a:r>
          </a:p>
          <a:p>
            <a:pPr lvl="1"/>
            <a:r>
              <a:rPr lang="en-US" dirty="0" err="1" smtClean="0"/>
              <a:t>Pavan</a:t>
            </a:r>
            <a:r>
              <a:rPr lang="en-US" dirty="0" smtClean="0"/>
              <a:t> </a:t>
            </a:r>
            <a:r>
              <a:rPr lang="en-US" dirty="0" err="1" smtClean="0"/>
              <a:t>Balaji</a:t>
            </a:r>
            <a:r>
              <a:rPr lang="en-US" dirty="0" smtClean="0"/>
              <a:t>, Argonne National Laboratory</a:t>
            </a:r>
          </a:p>
          <a:p>
            <a:pPr lvl="1"/>
            <a:r>
              <a:rPr lang="en-US" dirty="0" err="1" smtClean="0"/>
              <a:t>Abhinav</a:t>
            </a:r>
            <a:r>
              <a:rPr lang="en-US" dirty="0" smtClean="0"/>
              <a:t> </a:t>
            </a:r>
            <a:r>
              <a:rPr lang="en-US" dirty="0" smtClean="0"/>
              <a:t>Vishnu, Pacific Northwest National Laboratory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Publicity Chair</a:t>
            </a:r>
          </a:p>
          <a:p>
            <a:pPr lvl="1"/>
            <a:r>
              <a:rPr lang="en-US" dirty="0" smtClean="0"/>
              <a:t>Jialin Liu</a:t>
            </a:r>
            <a:r>
              <a:rPr lang="en-US" dirty="0"/>
              <a:t>, Texas Tech University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P2S2 Opening Remarks (09/</a:t>
            </a:r>
            <a:r>
              <a:rPr lang="en-US" dirty="0" smtClean="0"/>
              <a:t>1/2015)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49352"/>
            <a:ext cx="8183880" cy="1051560"/>
          </a:xfrm>
        </p:spPr>
        <p:txBody>
          <a:bodyPr/>
          <a:lstStyle/>
          <a:p>
            <a:r>
              <a:rPr lang="en-US" dirty="0" smtClean="0"/>
              <a:t>P2S2 </a:t>
            </a:r>
            <a:r>
              <a:rPr lang="en-US" dirty="0" smtClean="0"/>
              <a:t>2015 </a:t>
            </a:r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7133" y="1200912"/>
            <a:ext cx="8183880" cy="4971288"/>
          </a:xfrm>
        </p:spPr>
        <p:txBody>
          <a:bodyPr>
            <a:normAutofit/>
          </a:bodyPr>
          <a:lstStyle/>
          <a:p>
            <a:r>
              <a:rPr lang="en-US" dirty="0" smtClean="0"/>
              <a:t>16 </a:t>
            </a:r>
            <a:r>
              <a:rPr lang="en-US" dirty="0" smtClean="0"/>
              <a:t>paper submissions</a:t>
            </a:r>
          </a:p>
          <a:p>
            <a:pPr lvl="1"/>
            <a:r>
              <a:rPr lang="en-US" dirty="0" smtClean="0"/>
              <a:t>P2S2 prides itself with a thorough review process</a:t>
            </a:r>
          </a:p>
          <a:p>
            <a:pPr lvl="2"/>
            <a:r>
              <a:rPr lang="en-US" dirty="0" smtClean="0"/>
              <a:t>Each paper received at least 4 reviews, most had 5 </a:t>
            </a:r>
            <a:r>
              <a:rPr lang="en-US" dirty="0" smtClean="0"/>
              <a:t>reviews</a:t>
            </a:r>
            <a:endParaRPr lang="en-US" dirty="0" smtClean="0"/>
          </a:p>
          <a:p>
            <a:pPr lvl="2"/>
            <a:r>
              <a:rPr lang="en-US" dirty="0" smtClean="0"/>
              <a:t>D</a:t>
            </a:r>
            <a:r>
              <a:rPr lang="en-US" dirty="0" smtClean="0"/>
              <a:t>iscussions </a:t>
            </a:r>
            <a:r>
              <a:rPr lang="en-US" dirty="0" smtClean="0"/>
              <a:t>for each paper.  We had to make some tough choices.</a:t>
            </a:r>
          </a:p>
          <a:p>
            <a:pPr lvl="1"/>
            <a:r>
              <a:rPr lang="en-US" dirty="0" smtClean="0"/>
              <a:t>9 </a:t>
            </a:r>
            <a:r>
              <a:rPr lang="en-US" dirty="0" smtClean="0"/>
              <a:t>papers were </a:t>
            </a:r>
            <a:r>
              <a:rPr lang="en-US" dirty="0" smtClean="0"/>
              <a:t>accepted</a:t>
            </a:r>
            <a:endParaRPr lang="en-US" dirty="0" smtClean="0"/>
          </a:p>
          <a:p>
            <a:r>
              <a:rPr lang="en-US" dirty="0" smtClean="0"/>
              <a:t>24 </a:t>
            </a:r>
            <a:r>
              <a:rPr lang="en-US" dirty="0" smtClean="0"/>
              <a:t>PC Members</a:t>
            </a:r>
          </a:p>
          <a:p>
            <a:pPr lvl="1"/>
            <a:r>
              <a:rPr lang="en-US" dirty="0" smtClean="0"/>
              <a:t>Many thanks for their hard work and diligent reviews!</a:t>
            </a:r>
          </a:p>
          <a:p>
            <a:r>
              <a:rPr lang="en-US" dirty="0" smtClean="0"/>
              <a:t>Thanks to </a:t>
            </a:r>
            <a:r>
              <a:rPr lang="en-US" dirty="0" smtClean="0"/>
              <a:t>Jialin for </a:t>
            </a:r>
            <a:r>
              <a:rPr lang="en-US" dirty="0" smtClean="0"/>
              <a:t>undertaking the publicity/web chair role!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P2S2 Opening Remarks (09/</a:t>
            </a:r>
            <a:r>
              <a:rPr lang="en-US" dirty="0" smtClean="0"/>
              <a:t>1/2015)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73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P2S2 </a:t>
            </a:r>
            <a:r>
              <a:rPr lang="en-US" dirty="0" smtClean="0"/>
              <a:t>2015 </a:t>
            </a:r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Four sessions</a:t>
            </a:r>
            <a:r>
              <a:rPr lang="en-US" dirty="0"/>
              <a:t>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We will start with a keynote talk by Prof</a:t>
            </a:r>
            <a:r>
              <a:rPr lang="en-US" dirty="0" smtClean="0"/>
              <a:t>. </a:t>
            </a:r>
            <a:r>
              <a:rPr lang="en-US" dirty="0" err="1" smtClean="0"/>
              <a:t>Zhiwei</a:t>
            </a:r>
            <a:r>
              <a:rPr lang="en-US" dirty="0" smtClean="0"/>
              <a:t> </a:t>
            </a:r>
            <a:r>
              <a:rPr lang="en-US" dirty="0" err="1" smtClean="0"/>
              <a:t>Xu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Three sessions </a:t>
            </a:r>
            <a:r>
              <a:rPr lang="en-US" dirty="0"/>
              <a:t>for regular technical paper presentations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For Presenters: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Please meet</a:t>
            </a:r>
            <a:r>
              <a:rPr lang="en-US" dirty="0" smtClean="0"/>
              <a:t> session </a:t>
            </a:r>
            <a:r>
              <a:rPr lang="en-US" dirty="0"/>
              <a:t>chair </a:t>
            </a:r>
            <a:r>
              <a:rPr lang="en-US" dirty="0" smtClean="0"/>
              <a:t>before the session </a:t>
            </a:r>
            <a:r>
              <a:rPr lang="en-US" dirty="0"/>
              <a:t>starts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Please provide a short bio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Presentations may need to </a:t>
            </a:r>
            <a:r>
              <a:rPr lang="en-US" dirty="0"/>
              <a:t>be copied to a common presentation laptop before the </a:t>
            </a:r>
            <a:r>
              <a:rPr lang="en-US" dirty="0" smtClean="0"/>
              <a:t>session (please check with your session chair!)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Please send your slides to p2s2-chairs@mcs.anl.gov and we will post slides on program page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P2S2 Opening Remarks (09/</a:t>
            </a:r>
            <a:r>
              <a:rPr lang="en-US" dirty="0" smtClean="0"/>
              <a:t>1/2015)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540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P2S2 </a:t>
            </a:r>
            <a:r>
              <a:rPr lang="en-US" dirty="0" smtClean="0"/>
              <a:t>2015 </a:t>
            </a:r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</a:t>
            </a:r>
            <a:r>
              <a:rPr lang="en-US" sz="2200" dirty="0">
                <a:solidFill>
                  <a:srgbClr val="0000FF"/>
                </a:solidFill>
              </a:rPr>
              <a:t>1</a:t>
            </a:r>
            <a:r>
              <a:rPr lang="en-US" sz="2200" dirty="0" smtClean="0">
                <a:solidFill>
                  <a:srgbClr val="0000FF"/>
                </a:solidFill>
              </a:rPr>
              <a:t>: </a:t>
            </a:r>
            <a:r>
              <a:rPr lang="en-US" sz="2200" dirty="0" smtClean="0">
                <a:solidFill>
                  <a:srgbClr val="0000FF"/>
                </a:solidFill>
              </a:rPr>
              <a:t>Keynote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Time: </a:t>
            </a:r>
            <a:r>
              <a:rPr lang="en-US" sz="2200" dirty="0">
                <a:solidFill>
                  <a:srgbClr val="0000FF"/>
                </a:solidFill>
              </a:rPr>
              <a:t>8</a:t>
            </a:r>
            <a:r>
              <a:rPr lang="en-US" sz="2200" dirty="0" smtClean="0">
                <a:solidFill>
                  <a:srgbClr val="0000FF"/>
                </a:solidFill>
              </a:rPr>
              <a:t>:45am </a:t>
            </a:r>
            <a:r>
              <a:rPr lang="en-US" sz="2200" dirty="0" smtClean="0">
                <a:solidFill>
                  <a:srgbClr val="0000FF"/>
                </a:solidFill>
              </a:rPr>
              <a:t>– </a:t>
            </a:r>
            <a:r>
              <a:rPr lang="en-US" sz="2200" dirty="0" smtClean="0">
                <a:solidFill>
                  <a:srgbClr val="0000FF"/>
                </a:solidFill>
              </a:rPr>
              <a:t>10:00</a:t>
            </a:r>
            <a:r>
              <a:rPr lang="en-US" sz="2200" dirty="0" smtClean="0">
                <a:solidFill>
                  <a:srgbClr val="0000FF"/>
                </a:solidFill>
              </a:rPr>
              <a:t>am</a:t>
            </a:r>
            <a:endParaRPr lang="en-US" sz="2200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2000" i="1" dirty="0">
                <a:solidFill>
                  <a:srgbClr val="800000"/>
                </a:solidFill>
                <a:latin typeface="Calibri"/>
                <a:cs typeface="Calibri"/>
              </a:rPr>
              <a:t>High-End Computing Trends: From Speed, Scalability to Efficiency</a:t>
            </a:r>
            <a:endParaRPr lang="en-US" sz="2000" i="1" dirty="0">
              <a:solidFill>
                <a:srgbClr val="800000"/>
              </a:solidFill>
              <a:latin typeface="Calibri"/>
              <a:cs typeface="Calibri"/>
            </a:endParaRPr>
          </a:p>
          <a:p>
            <a:pPr lvl="1">
              <a:lnSpc>
                <a:spcPct val="120000"/>
              </a:lnSpc>
            </a:pPr>
            <a:r>
              <a:rPr lang="en-US" sz="2000" i="1" dirty="0" smtClean="0">
                <a:latin typeface="Calibri"/>
                <a:cs typeface="Calibri"/>
              </a:rPr>
              <a:t>Prof</a:t>
            </a:r>
            <a:r>
              <a:rPr lang="en-US" sz="2000" i="1" dirty="0" smtClean="0">
                <a:latin typeface="Calibri"/>
                <a:cs typeface="Calibri"/>
              </a:rPr>
              <a:t>. </a:t>
            </a:r>
            <a:r>
              <a:rPr lang="en-US" sz="2000" i="1" dirty="0" err="1" smtClean="0">
                <a:latin typeface="Calibri"/>
                <a:cs typeface="Calibri"/>
              </a:rPr>
              <a:t>Zhiwei</a:t>
            </a:r>
            <a:r>
              <a:rPr lang="en-US" sz="2000" i="1" dirty="0" smtClean="0">
                <a:latin typeface="Calibri"/>
                <a:cs typeface="Calibri"/>
              </a:rPr>
              <a:t> </a:t>
            </a:r>
            <a:r>
              <a:rPr lang="en-US" sz="2000" i="1" dirty="0" err="1">
                <a:latin typeface="Calibri"/>
                <a:cs typeface="Calibri"/>
              </a:rPr>
              <a:t>Xu</a:t>
            </a:r>
            <a:r>
              <a:rPr lang="en-US" sz="2000" i="1" dirty="0">
                <a:latin typeface="Calibri"/>
                <a:cs typeface="Calibri"/>
              </a:rPr>
              <a:t>, Institute of Computing Technology </a:t>
            </a:r>
            <a:r>
              <a:rPr lang="en-US" sz="2000" i="1" dirty="0" smtClean="0">
                <a:latin typeface="Calibri"/>
                <a:cs typeface="Calibri"/>
              </a:rPr>
              <a:t>(ICT) of </a:t>
            </a:r>
            <a:r>
              <a:rPr lang="en-US" sz="2000" i="1" dirty="0">
                <a:latin typeface="Calibri"/>
                <a:cs typeface="Calibri"/>
              </a:rPr>
              <a:t>the Chinese Academy of </a:t>
            </a:r>
            <a:r>
              <a:rPr lang="en-US" sz="2000" i="1" dirty="0" smtClean="0">
                <a:latin typeface="Calibri"/>
                <a:cs typeface="Calibri"/>
              </a:rPr>
              <a:t>Sciences (CAS)</a:t>
            </a:r>
            <a:endParaRPr lang="en-US" sz="2000" i="1" dirty="0">
              <a:latin typeface="Calibri"/>
              <a:cs typeface="Calibri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P2S2 Opening Remarks (09/</a:t>
            </a:r>
            <a:r>
              <a:rPr lang="en-US" dirty="0" smtClean="0"/>
              <a:t>1/2015)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91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P2S2 </a:t>
            </a:r>
            <a:r>
              <a:rPr lang="en-US" dirty="0" smtClean="0"/>
              <a:t>2015 </a:t>
            </a:r>
            <a:r>
              <a:rPr lang="en-US" dirty="0" smtClean="0"/>
              <a:t>Sessions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>
                <a:solidFill>
                  <a:srgbClr val="0000FF"/>
                </a:solidFill>
              </a:rPr>
              <a:t>Session 2: Programming Models and Runtime </a:t>
            </a:r>
            <a:r>
              <a:rPr lang="en-US" sz="2200" dirty="0" smtClean="0">
                <a:solidFill>
                  <a:srgbClr val="0000FF"/>
                </a:solidFill>
              </a:rPr>
              <a:t>Systems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Time</a:t>
            </a:r>
            <a:r>
              <a:rPr lang="en-US" sz="2200" dirty="0" smtClean="0">
                <a:solidFill>
                  <a:srgbClr val="0000FF"/>
                </a:solidFill>
              </a:rPr>
              <a:t>: </a:t>
            </a:r>
            <a:r>
              <a:rPr lang="en-US" sz="2200" dirty="0" smtClean="0">
                <a:solidFill>
                  <a:srgbClr val="0000FF"/>
                </a:solidFill>
              </a:rPr>
              <a:t>10:30 </a:t>
            </a:r>
            <a:r>
              <a:rPr lang="en-US" sz="2200" dirty="0" smtClean="0">
                <a:solidFill>
                  <a:srgbClr val="0000FF"/>
                </a:solidFill>
              </a:rPr>
              <a:t>am </a:t>
            </a:r>
            <a:r>
              <a:rPr lang="en-US" sz="2200" dirty="0" smtClean="0">
                <a:solidFill>
                  <a:srgbClr val="0000FF"/>
                </a:solidFill>
              </a:rPr>
              <a:t>– </a:t>
            </a:r>
            <a:r>
              <a:rPr lang="en-US" sz="2200" dirty="0" smtClean="0">
                <a:solidFill>
                  <a:srgbClr val="0000FF"/>
                </a:solidFill>
              </a:rPr>
              <a:t>12 pm</a:t>
            </a:r>
            <a:endParaRPr lang="en-US" sz="2200" dirty="0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Chair</a:t>
            </a:r>
            <a:r>
              <a:rPr lang="en-US" sz="2200" dirty="0" smtClean="0">
                <a:solidFill>
                  <a:srgbClr val="0000FF"/>
                </a:solidFill>
              </a:rPr>
              <a:t>: </a:t>
            </a:r>
            <a:r>
              <a:rPr lang="en-US" sz="2200" dirty="0" err="1" smtClean="0">
                <a:solidFill>
                  <a:srgbClr val="0000FF"/>
                </a:solidFill>
              </a:rPr>
              <a:t>Xiaoyi</a:t>
            </a:r>
            <a:r>
              <a:rPr lang="en-US" sz="2200" dirty="0" smtClean="0">
                <a:solidFill>
                  <a:srgbClr val="0000FF"/>
                </a:solidFill>
              </a:rPr>
              <a:t> Lu, Ohio State University</a:t>
            </a:r>
            <a:endParaRPr lang="en-US" sz="2200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2000" i="1" dirty="0" smtClean="0">
                <a:solidFill>
                  <a:srgbClr val="800000"/>
                </a:solidFill>
                <a:latin typeface="Calibri"/>
                <a:cs typeface="Calibri"/>
              </a:rPr>
              <a:t>"A </a:t>
            </a:r>
            <a:r>
              <a:rPr lang="en-US" sz="2000" i="1" dirty="0">
                <a:solidFill>
                  <a:srgbClr val="800000"/>
                </a:solidFill>
                <a:latin typeface="Calibri"/>
                <a:cs typeface="Calibri"/>
              </a:rPr>
              <a:t>Bandwidth-saving Optimization for MPI Broadcast Collective Operation", </a:t>
            </a:r>
            <a:r>
              <a:rPr lang="en-US" sz="2000" i="1" dirty="0" err="1">
                <a:latin typeface="Calibri"/>
                <a:cs typeface="Calibri"/>
              </a:rPr>
              <a:t>Huan</a:t>
            </a:r>
            <a:r>
              <a:rPr lang="en-US" sz="2000" i="1" dirty="0">
                <a:latin typeface="Calibri"/>
                <a:cs typeface="Calibri"/>
              </a:rPr>
              <a:t> Zhou, Vladimir </a:t>
            </a:r>
            <a:r>
              <a:rPr lang="en-US" sz="2000" i="1" dirty="0" err="1">
                <a:latin typeface="Calibri"/>
                <a:cs typeface="Calibri"/>
              </a:rPr>
              <a:t>Marjanovic</a:t>
            </a:r>
            <a:r>
              <a:rPr lang="en-US" sz="2000" i="1" dirty="0">
                <a:latin typeface="Calibri"/>
                <a:cs typeface="Calibri"/>
              </a:rPr>
              <a:t>, </a:t>
            </a:r>
            <a:r>
              <a:rPr lang="en-US" sz="2000" i="1" dirty="0" err="1">
                <a:latin typeface="Calibri"/>
                <a:cs typeface="Calibri"/>
              </a:rPr>
              <a:t>Christoph</a:t>
            </a:r>
            <a:r>
              <a:rPr lang="en-US" sz="2000" i="1" dirty="0">
                <a:latin typeface="Calibri"/>
                <a:cs typeface="Calibri"/>
              </a:rPr>
              <a:t> </a:t>
            </a:r>
            <a:r>
              <a:rPr lang="en-US" sz="2000" i="1" dirty="0" err="1">
                <a:latin typeface="Calibri"/>
                <a:cs typeface="Calibri"/>
              </a:rPr>
              <a:t>Niethammer</a:t>
            </a:r>
            <a:r>
              <a:rPr lang="en-US" sz="2000" i="1" dirty="0">
                <a:latin typeface="Calibri"/>
                <a:cs typeface="Calibri"/>
              </a:rPr>
              <a:t> and Jose </a:t>
            </a:r>
            <a:r>
              <a:rPr lang="en-US" sz="2000" i="1" dirty="0" err="1">
                <a:latin typeface="Calibri"/>
                <a:cs typeface="Calibri"/>
              </a:rPr>
              <a:t>Gracia</a:t>
            </a:r>
            <a:r>
              <a:rPr lang="en-US" sz="2000" i="1" dirty="0">
                <a:latin typeface="Calibri"/>
                <a:cs typeface="Calibri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 i="1" dirty="0">
                <a:solidFill>
                  <a:srgbClr val="800000"/>
                </a:solidFill>
                <a:latin typeface="Calibri"/>
                <a:cs typeface="Calibri"/>
              </a:rPr>
              <a:t>"</a:t>
            </a:r>
            <a:r>
              <a:rPr lang="en-US" sz="2000" i="1" dirty="0" err="1">
                <a:solidFill>
                  <a:srgbClr val="800000"/>
                </a:solidFill>
                <a:latin typeface="Calibri"/>
                <a:cs typeface="Calibri"/>
              </a:rPr>
              <a:t>HetroCV</a:t>
            </a:r>
            <a:r>
              <a:rPr lang="en-US" sz="2000" i="1" dirty="0">
                <a:solidFill>
                  <a:srgbClr val="800000"/>
                </a:solidFill>
                <a:latin typeface="Calibri"/>
                <a:cs typeface="Calibri"/>
              </a:rPr>
              <a:t>: Auto-tuning Framework and Runtime for Image Processing and Computer Vision Applications on Heterogeneous Platform", </a:t>
            </a:r>
            <a:r>
              <a:rPr lang="en-US" sz="2000" i="1" dirty="0" err="1">
                <a:latin typeface="Calibri"/>
                <a:cs typeface="Calibri"/>
              </a:rPr>
              <a:t>Daihou</a:t>
            </a:r>
            <a:r>
              <a:rPr lang="en-US" sz="2000" i="1" dirty="0">
                <a:latin typeface="Calibri"/>
                <a:cs typeface="Calibri"/>
              </a:rPr>
              <a:t> Wang, David J. </a:t>
            </a:r>
            <a:r>
              <a:rPr lang="en-US" sz="2000" i="1" dirty="0" err="1">
                <a:latin typeface="Calibri"/>
                <a:cs typeface="Calibri"/>
              </a:rPr>
              <a:t>Foran</a:t>
            </a:r>
            <a:r>
              <a:rPr lang="en-US" sz="2000" i="1" dirty="0">
                <a:latin typeface="Calibri"/>
                <a:cs typeface="Calibri"/>
              </a:rPr>
              <a:t>, </a:t>
            </a:r>
            <a:r>
              <a:rPr lang="en-US" sz="2000" i="1" dirty="0" err="1">
                <a:latin typeface="Calibri"/>
                <a:cs typeface="Calibri"/>
              </a:rPr>
              <a:t>Xin</a:t>
            </a:r>
            <a:r>
              <a:rPr lang="en-US" sz="2000" i="1" dirty="0">
                <a:latin typeface="Calibri"/>
                <a:cs typeface="Calibri"/>
              </a:rPr>
              <a:t> Qi and Manish </a:t>
            </a:r>
            <a:r>
              <a:rPr lang="en-US" sz="2000" i="1" dirty="0" err="1">
                <a:latin typeface="Calibri"/>
                <a:cs typeface="Calibri"/>
              </a:rPr>
              <a:t>Parashar</a:t>
            </a:r>
            <a:r>
              <a:rPr lang="en-US" sz="2000" i="1" dirty="0">
                <a:latin typeface="Calibri"/>
                <a:cs typeface="Calibri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 i="1" dirty="0">
                <a:solidFill>
                  <a:srgbClr val="800000"/>
                </a:solidFill>
                <a:latin typeface="Calibri"/>
                <a:cs typeface="Calibri"/>
              </a:rPr>
              <a:t>"Collective Computing for Scientific Big Data Analysis", </a:t>
            </a:r>
            <a:r>
              <a:rPr lang="en-US" sz="2000" i="1" dirty="0">
                <a:latin typeface="Calibri"/>
                <a:cs typeface="Calibri"/>
              </a:rPr>
              <a:t>Jialin Liu, Yong Chen and </a:t>
            </a:r>
            <a:r>
              <a:rPr lang="en-US" sz="2000" i="1" dirty="0" err="1">
                <a:latin typeface="Calibri"/>
                <a:cs typeface="Calibri"/>
              </a:rPr>
              <a:t>Surendra</a:t>
            </a:r>
            <a:r>
              <a:rPr lang="en-US" sz="2000" i="1" dirty="0">
                <a:latin typeface="Calibri"/>
                <a:cs typeface="Calibri"/>
              </a:rPr>
              <a:t> </a:t>
            </a:r>
            <a:r>
              <a:rPr lang="en-US" sz="2000" i="1" dirty="0" err="1">
                <a:latin typeface="Calibri"/>
                <a:cs typeface="Calibri"/>
              </a:rPr>
              <a:t>Byna</a:t>
            </a:r>
            <a:r>
              <a:rPr lang="en-US" sz="2000" i="1" dirty="0">
                <a:latin typeface="Calibri"/>
                <a:cs typeface="Calibri"/>
              </a:rPr>
              <a:t>.</a:t>
            </a:r>
            <a:endParaRPr lang="en-US" sz="2000" i="1" dirty="0">
              <a:latin typeface="Calibri"/>
              <a:cs typeface="Calibri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P2S2 Opening Remarks (09/</a:t>
            </a:r>
            <a:r>
              <a:rPr lang="en-US" dirty="0" smtClean="0"/>
              <a:t>1/2015)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8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P2S2 </a:t>
            </a:r>
            <a:r>
              <a:rPr lang="en-US" dirty="0" smtClean="0"/>
              <a:t>2015 </a:t>
            </a:r>
            <a:r>
              <a:rPr lang="en-US" dirty="0" smtClean="0"/>
              <a:t>Sessions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200" dirty="0">
                <a:solidFill>
                  <a:srgbClr val="0000FF"/>
                </a:solidFill>
              </a:rPr>
              <a:t>Session 3: Heterogeneous Computing and Performance </a:t>
            </a:r>
            <a:r>
              <a:rPr lang="en-US" sz="2200" dirty="0" smtClean="0">
                <a:solidFill>
                  <a:srgbClr val="0000FF"/>
                </a:solidFill>
              </a:rPr>
              <a:t>Optimizations</a:t>
            </a:r>
            <a:endParaRPr lang="en-US" sz="2200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Time: </a:t>
            </a:r>
            <a:r>
              <a:rPr lang="en-US" sz="2200" dirty="0" smtClean="0">
                <a:solidFill>
                  <a:srgbClr val="0000FF"/>
                </a:solidFill>
              </a:rPr>
              <a:t>1:00 pm </a:t>
            </a:r>
            <a:r>
              <a:rPr lang="en-US" sz="2200" dirty="0" smtClean="0">
                <a:solidFill>
                  <a:srgbClr val="0000FF"/>
                </a:solidFill>
              </a:rPr>
              <a:t>– </a:t>
            </a:r>
            <a:r>
              <a:rPr lang="en-US" sz="2200" dirty="0" smtClean="0">
                <a:solidFill>
                  <a:srgbClr val="0000FF"/>
                </a:solidFill>
              </a:rPr>
              <a:t>3:00 </a:t>
            </a:r>
            <a:r>
              <a:rPr lang="en-US" sz="2200" dirty="0" smtClean="0">
                <a:solidFill>
                  <a:srgbClr val="0000FF"/>
                </a:solidFill>
              </a:rPr>
              <a:t>pm</a:t>
            </a:r>
            <a:endParaRPr lang="en-US" sz="2200" dirty="0" smtClean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Chair</a:t>
            </a:r>
            <a:r>
              <a:rPr lang="en-US" sz="2200" dirty="0" smtClean="0">
                <a:solidFill>
                  <a:srgbClr val="0000FF"/>
                </a:solidFill>
              </a:rPr>
              <a:t>: </a:t>
            </a:r>
          </a:p>
          <a:p>
            <a:pPr lvl="1">
              <a:lnSpc>
                <a:spcPct val="11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"High Performance Computing of Fast Independent Component Analysis for </a:t>
            </a:r>
            <a:r>
              <a:rPr lang="en-US" sz="1800" i="1" dirty="0" err="1" smtClean="0">
                <a:solidFill>
                  <a:srgbClr val="800000"/>
                </a:solidFill>
                <a:latin typeface="Calibri"/>
                <a:cs typeface="Calibri"/>
              </a:rPr>
              <a:t>Hyperspectral</a:t>
            </a: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 Image Dimensionality Reduction on MIC-based Clusters", </a:t>
            </a:r>
            <a:r>
              <a:rPr lang="en-US" sz="1800" i="1" dirty="0" err="1" smtClean="0">
                <a:latin typeface="Calibri"/>
                <a:cs typeface="Calibri"/>
              </a:rPr>
              <a:t>Minquan</a:t>
            </a:r>
            <a:r>
              <a:rPr lang="en-US" sz="1800" i="1" dirty="0" smtClean="0">
                <a:latin typeface="Calibri"/>
                <a:cs typeface="Calibri"/>
              </a:rPr>
              <a:t> Fang, Yi Yu, </a:t>
            </a:r>
            <a:r>
              <a:rPr lang="en-US" sz="1800" i="1" dirty="0" err="1" smtClean="0">
                <a:latin typeface="Calibri"/>
                <a:cs typeface="Calibri"/>
              </a:rPr>
              <a:t>Weimin</a:t>
            </a:r>
            <a:r>
              <a:rPr lang="en-US" sz="1800" i="1" dirty="0" smtClean="0">
                <a:latin typeface="Calibri"/>
                <a:cs typeface="Calibri"/>
              </a:rPr>
              <a:t> Zhang, </a:t>
            </a:r>
            <a:r>
              <a:rPr lang="en-US" sz="1800" i="1" dirty="0" err="1" smtClean="0">
                <a:latin typeface="Calibri"/>
                <a:cs typeface="Calibri"/>
              </a:rPr>
              <a:t>Heng</a:t>
            </a:r>
            <a:r>
              <a:rPr lang="en-US" sz="1800" i="1" dirty="0" smtClean="0">
                <a:latin typeface="Calibri"/>
                <a:cs typeface="Calibri"/>
              </a:rPr>
              <a:t> Wu, </a:t>
            </a:r>
            <a:r>
              <a:rPr lang="en-US" sz="1800" i="1" dirty="0" err="1" smtClean="0">
                <a:latin typeface="Calibri"/>
                <a:cs typeface="Calibri"/>
              </a:rPr>
              <a:t>Mingzhu</a:t>
            </a:r>
            <a:r>
              <a:rPr lang="en-US" sz="1800" i="1" dirty="0" smtClean="0">
                <a:latin typeface="Calibri"/>
                <a:cs typeface="Calibri"/>
              </a:rPr>
              <a:t> Deng and </a:t>
            </a:r>
            <a:r>
              <a:rPr lang="en-US" sz="1800" i="1" dirty="0" err="1" smtClean="0">
                <a:latin typeface="Calibri"/>
                <a:cs typeface="Calibri"/>
              </a:rPr>
              <a:t>Jianbin</a:t>
            </a:r>
            <a:r>
              <a:rPr lang="en-US" sz="1800" i="1" dirty="0" smtClean="0">
                <a:latin typeface="Calibri"/>
                <a:cs typeface="Calibri"/>
              </a:rPr>
              <a:t> Fang.</a:t>
            </a:r>
          </a:p>
          <a:p>
            <a:pPr lvl="1">
              <a:lnSpc>
                <a:spcPct val="110000"/>
              </a:lnSpc>
            </a:pPr>
            <a:r>
              <a:rPr lang="en-US" sz="1800" i="1" dirty="0" smtClean="0">
                <a:solidFill>
                  <a:srgbClr val="800000"/>
                </a:solidFill>
                <a:latin typeface="Calibri"/>
                <a:cs typeface="Calibri"/>
              </a:rPr>
              <a:t>"</a:t>
            </a:r>
            <a:r>
              <a:rPr lang="en-US" sz="1800" i="1" dirty="0" err="1">
                <a:solidFill>
                  <a:srgbClr val="800000"/>
                </a:solidFill>
                <a:latin typeface="Calibri"/>
                <a:cs typeface="Calibri"/>
              </a:rPr>
              <a:t>Mimer</a:t>
            </a:r>
            <a:r>
              <a:rPr lang="en-US" sz="1800" i="1" dirty="0">
                <a:solidFill>
                  <a:srgbClr val="800000"/>
                </a:solidFill>
                <a:latin typeface="Calibri"/>
                <a:cs typeface="Calibri"/>
              </a:rPr>
              <a:t> and </a:t>
            </a:r>
            <a:r>
              <a:rPr lang="en-US" sz="1800" i="1" dirty="0" err="1">
                <a:solidFill>
                  <a:srgbClr val="800000"/>
                </a:solidFill>
                <a:latin typeface="Calibri"/>
                <a:cs typeface="Calibri"/>
              </a:rPr>
              <a:t>Schedeval</a:t>
            </a:r>
            <a:r>
              <a:rPr lang="en-US" sz="1800" i="1" dirty="0">
                <a:solidFill>
                  <a:srgbClr val="800000"/>
                </a:solidFill>
                <a:latin typeface="Calibri"/>
                <a:cs typeface="Calibri"/>
              </a:rPr>
              <a:t>: Comparison Tools for Static Schedulers and Streaming Applications on Concrete </a:t>
            </a:r>
            <a:r>
              <a:rPr lang="en-US" sz="1800" i="1" dirty="0" err="1">
                <a:solidFill>
                  <a:srgbClr val="800000"/>
                </a:solidFill>
                <a:latin typeface="Calibri"/>
                <a:cs typeface="Calibri"/>
              </a:rPr>
              <a:t>Manycore</a:t>
            </a:r>
            <a:r>
              <a:rPr lang="en-US" sz="1800" i="1" dirty="0">
                <a:solidFill>
                  <a:srgbClr val="800000"/>
                </a:solidFill>
                <a:latin typeface="Calibri"/>
                <a:cs typeface="Calibri"/>
              </a:rPr>
              <a:t> Architectures", </a:t>
            </a:r>
            <a:r>
              <a:rPr lang="en-US" sz="1800" i="1" dirty="0">
                <a:latin typeface="Calibri"/>
                <a:cs typeface="Calibri"/>
              </a:rPr>
              <a:t>Nicolas </a:t>
            </a:r>
            <a:r>
              <a:rPr lang="en-US" sz="1800" i="1" dirty="0" err="1">
                <a:latin typeface="Calibri"/>
                <a:cs typeface="Calibri"/>
              </a:rPr>
              <a:t>Melot</a:t>
            </a:r>
            <a:r>
              <a:rPr lang="en-US" sz="1800" i="1" dirty="0">
                <a:latin typeface="Calibri"/>
                <a:cs typeface="Calibri"/>
              </a:rPr>
              <a:t>, Johan </a:t>
            </a:r>
            <a:r>
              <a:rPr lang="en-US" sz="1800" i="1" dirty="0" err="1">
                <a:latin typeface="Calibri"/>
                <a:cs typeface="Calibri"/>
              </a:rPr>
              <a:t>Janzén</a:t>
            </a:r>
            <a:r>
              <a:rPr lang="en-US" sz="1800" i="1" dirty="0">
                <a:latin typeface="Calibri"/>
                <a:cs typeface="Calibri"/>
              </a:rPr>
              <a:t> and </a:t>
            </a:r>
            <a:r>
              <a:rPr lang="en-US" sz="1800" i="1" dirty="0" err="1">
                <a:latin typeface="Calibri"/>
                <a:cs typeface="Calibri"/>
              </a:rPr>
              <a:t>Christoph</a:t>
            </a:r>
            <a:r>
              <a:rPr lang="en-US" sz="1800" i="1" dirty="0">
                <a:latin typeface="Calibri"/>
                <a:cs typeface="Calibri"/>
              </a:rPr>
              <a:t> Kessler.</a:t>
            </a:r>
          </a:p>
          <a:p>
            <a:pPr lvl="1">
              <a:lnSpc>
                <a:spcPct val="110000"/>
              </a:lnSpc>
            </a:pPr>
            <a:r>
              <a:rPr lang="en-US" sz="1800" i="1" dirty="0">
                <a:solidFill>
                  <a:srgbClr val="800000"/>
                </a:solidFill>
                <a:latin typeface="Calibri"/>
                <a:cs typeface="Calibri"/>
              </a:rPr>
              <a:t>"</a:t>
            </a:r>
            <a:r>
              <a:rPr lang="en-US" sz="1800" i="1" dirty="0" err="1">
                <a:solidFill>
                  <a:srgbClr val="800000"/>
                </a:solidFill>
                <a:latin typeface="Calibri"/>
                <a:cs typeface="Calibri"/>
              </a:rPr>
              <a:t>OpenJDK</a:t>
            </a:r>
            <a:r>
              <a:rPr lang="en-US" sz="1800" i="1" dirty="0">
                <a:solidFill>
                  <a:srgbClr val="800000"/>
                </a:solidFill>
                <a:latin typeface="Calibri"/>
                <a:cs typeface="Calibri"/>
              </a:rPr>
              <a:t> Meets Xeon Phi: A Comprehensive Study of Java HPC on Intel Many-core Architecture", </a:t>
            </a:r>
            <a:r>
              <a:rPr lang="en-US" sz="1800" i="1" dirty="0">
                <a:latin typeface="Calibri"/>
                <a:cs typeface="Calibri"/>
              </a:rPr>
              <a:t>Yang Yu, </a:t>
            </a:r>
            <a:r>
              <a:rPr lang="en-US" sz="1800" i="1" dirty="0" err="1">
                <a:latin typeface="Calibri"/>
                <a:cs typeface="Calibri"/>
              </a:rPr>
              <a:t>Tianyang</a:t>
            </a:r>
            <a:r>
              <a:rPr lang="en-US" sz="1800" i="1" dirty="0">
                <a:latin typeface="Calibri"/>
                <a:cs typeface="Calibri"/>
              </a:rPr>
              <a:t> Lei, </a:t>
            </a:r>
            <a:r>
              <a:rPr lang="en-US" sz="1800" i="1" dirty="0" err="1">
                <a:latin typeface="Calibri"/>
                <a:cs typeface="Calibri"/>
              </a:rPr>
              <a:t>Haibo</a:t>
            </a:r>
            <a:r>
              <a:rPr lang="en-US" sz="1800" i="1" dirty="0">
                <a:latin typeface="Calibri"/>
                <a:cs typeface="Calibri"/>
              </a:rPr>
              <a:t> Chen and </a:t>
            </a:r>
            <a:r>
              <a:rPr lang="en-US" sz="1800" i="1" dirty="0" err="1">
                <a:latin typeface="Calibri"/>
                <a:cs typeface="Calibri"/>
              </a:rPr>
              <a:t>Binyu</a:t>
            </a:r>
            <a:r>
              <a:rPr lang="en-US" sz="1800" i="1" dirty="0">
                <a:latin typeface="Calibri"/>
                <a:cs typeface="Calibri"/>
              </a:rPr>
              <a:t> </a:t>
            </a:r>
            <a:r>
              <a:rPr lang="en-US" sz="1800" i="1" dirty="0" err="1">
                <a:latin typeface="Calibri"/>
                <a:cs typeface="Calibri"/>
              </a:rPr>
              <a:t>Zang</a:t>
            </a:r>
            <a:r>
              <a:rPr lang="en-US" sz="1800" i="1" dirty="0">
                <a:latin typeface="Calibri"/>
                <a:cs typeface="Calibri"/>
              </a:rPr>
              <a:t>.</a:t>
            </a:r>
          </a:p>
          <a:p>
            <a:pPr lvl="1">
              <a:lnSpc>
                <a:spcPct val="110000"/>
              </a:lnSpc>
            </a:pPr>
            <a:r>
              <a:rPr lang="en-US" sz="1800" i="1" dirty="0">
                <a:solidFill>
                  <a:srgbClr val="800000"/>
                </a:solidFill>
                <a:latin typeface="Calibri"/>
                <a:cs typeface="Calibri"/>
              </a:rPr>
              <a:t>"Communication Avoiding Power Scaling", </a:t>
            </a:r>
            <a:r>
              <a:rPr lang="en-US" sz="1800" i="1" dirty="0">
                <a:latin typeface="Calibri"/>
                <a:cs typeface="Calibri"/>
              </a:rPr>
              <a:t>John </a:t>
            </a:r>
            <a:r>
              <a:rPr lang="en-US" sz="1800" i="1" dirty="0" err="1">
                <a:latin typeface="Calibri"/>
                <a:cs typeface="Calibri"/>
              </a:rPr>
              <a:t>Leidel</a:t>
            </a:r>
            <a:r>
              <a:rPr lang="en-US" sz="1800" i="1" dirty="0">
                <a:latin typeface="Calibri"/>
                <a:cs typeface="Calibri"/>
              </a:rPr>
              <a:t> and Yong Chen.</a:t>
            </a:r>
            <a:endParaRPr lang="en-US" sz="1800" i="1" dirty="0">
              <a:latin typeface="Calibri"/>
              <a:cs typeface="Calibri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P2S2 Opening Remarks (09/</a:t>
            </a:r>
            <a:r>
              <a:rPr lang="en-US" dirty="0" smtClean="0"/>
              <a:t>1/2015)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1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P2S2 </a:t>
            </a:r>
            <a:r>
              <a:rPr lang="en-US" dirty="0" smtClean="0"/>
              <a:t>2015 </a:t>
            </a:r>
            <a:r>
              <a:rPr lang="en-US" dirty="0" smtClean="0"/>
              <a:t>Sessions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7133" y="1219200"/>
            <a:ext cx="8492068" cy="5130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</a:t>
            </a:r>
            <a:r>
              <a:rPr lang="en-US" sz="2200" dirty="0" smtClean="0">
                <a:solidFill>
                  <a:srgbClr val="0000FF"/>
                </a:solidFill>
              </a:rPr>
              <a:t>4: </a:t>
            </a:r>
            <a:r>
              <a:rPr lang="en-US" sz="2200" dirty="0" smtClean="0">
                <a:solidFill>
                  <a:srgbClr val="0000FF"/>
                </a:solidFill>
              </a:rPr>
              <a:t>Data Movement and I/O</a:t>
            </a: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Time: </a:t>
            </a:r>
            <a:r>
              <a:rPr lang="en-US" sz="2200" dirty="0" smtClean="0">
                <a:solidFill>
                  <a:srgbClr val="0000FF"/>
                </a:solidFill>
              </a:rPr>
              <a:t>3:20 pm </a:t>
            </a:r>
            <a:r>
              <a:rPr lang="en-US" sz="2200" dirty="0" smtClean="0">
                <a:solidFill>
                  <a:srgbClr val="0000FF"/>
                </a:solidFill>
              </a:rPr>
              <a:t>– </a:t>
            </a:r>
            <a:r>
              <a:rPr lang="en-US" sz="2200" dirty="0" smtClean="0">
                <a:solidFill>
                  <a:srgbClr val="0000FF"/>
                </a:solidFill>
              </a:rPr>
              <a:t>4:20 pm</a:t>
            </a:r>
            <a:endParaRPr lang="en-US" sz="2200" dirty="0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Session Chair: </a:t>
            </a:r>
            <a:r>
              <a:rPr lang="en-US" sz="2200" dirty="0" smtClean="0">
                <a:solidFill>
                  <a:srgbClr val="0000FF"/>
                </a:solidFill>
              </a:rPr>
              <a:t> John </a:t>
            </a:r>
            <a:r>
              <a:rPr lang="en-US" sz="2200" dirty="0" err="1" smtClean="0">
                <a:solidFill>
                  <a:srgbClr val="0000FF"/>
                </a:solidFill>
              </a:rPr>
              <a:t>Leidel</a:t>
            </a:r>
            <a:r>
              <a:rPr lang="en-US" sz="2200" dirty="0" smtClean="0">
                <a:solidFill>
                  <a:srgbClr val="0000FF"/>
                </a:solidFill>
              </a:rPr>
              <a:t>, Texas Tech University</a:t>
            </a:r>
            <a:endParaRPr lang="en-US" sz="2200" dirty="0" smtClean="0">
              <a:solidFill>
                <a:srgbClr val="0000FF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2000" i="1" dirty="0" smtClean="0">
                <a:solidFill>
                  <a:srgbClr val="800000"/>
                </a:solidFill>
                <a:latin typeface="Calibri"/>
                <a:cs typeface="Calibri"/>
              </a:rPr>
              <a:t>"</a:t>
            </a:r>
            <a:r>
              <a:rPr lang="en-US" sz="2000" i="1" dirty="0">
                <a:solidFill>
                  <a:srgbClr val="800000"/>
                </a:solidFill>
                <a:latin typeface="Calibri"/>
                <a:cs typeface="Calibri"/>
              </a:rPr>
              <a:t>Utility-Based Scheduling for Bulk Data Transfers between Distributed Computing Facilities", </a:t>
            </a:r>
            <a:r>
              <a:rPr lang="en-US" sz="2000" i="1" dirty="0" err="1">
                <a:latin typeface="Calibri"/>
                <a:cs typeface="Calibri"/>
              </a:rPr>
              <a:t>Xin</a:t>
            </a:r>
            <a:r>
              <a:rPr lang="en-US" sz="2000" i="1" dirty="0">
                <a:latin typeface="Calibri"/>
                <a:cs typeface="Calibri"/>
              </a:rPr>
              <a:t> Wang, Wei Tang, </a:t>
            </a:r>
            <a:r>
              <a:rPr lang="en-US" sz="2000" i="1" dirty="0" err="1">
                <a:latin typeface="Calibri"/>
                <a:cs typeface="Calibri"/>
              </a:rPr>
              <a:t>Rajkumar</a:t>
            </a:r>
            <a:r>
              <a:rPr lang="en-US" sz="2000" i="1" dirty="0">
                <a:latin typeface="Calibri"/>
                <a:cs typeface="Calibri"/>
              </a:rPr>
              <a:t> </a:t>
            </a:r>
            <a:r>
              <a:rPr lang="en-US" sz="2000" i="1" dirty="0" err="1">
                <a:latin typeface="Calibri"/>
                <a:cs typeface="Calibri"/>
              </a:rPr>
              <a:t>Kettimuttu</a:t>
            </a:r>
            <a:r>
              <a:rPr lang="en-US" sz="2000" i="1" dirty="0">
                <a:latin typeface="Calibri"/>
                <a:cs typeface="Calibri"/>
              </a:rPr>
              <a:t> and </a:t>
            </a:r>
            <a:r>
              <a:rPr lang="en-US" sz="2000" i="1" dirty="0" err="1">
                <a:latin typeface="Calibri"/>
                <a:cs typeface="Calibri"/>
              </a:rPr>
              <a:t>Zhiling</a:t>
            </a:r>
            <a:r>
              <a:rPr lang="en-US" sz="2000" i="1" dirty="0">
                <a:latin typeface="Calibri"/>
                <a:cs typeface="Calibri"/>
              </a:rPr>
              <a:t> </a:t>
            </a:r>
            <a:r>
              <a:rPr lang="en-US" sz="2000" i="1" dirty="0" err="1">
                <a:latin typeface="Calibri"/>
                <a:cs typeface="Calibri"/>
              </a:rPr>
              <a:t>Lan</a:t>
            </a:r>
            <a:r>
              <a:rPr lang="en-US" sz="2000" i="1" dirty="0">
                <a:latin typeface="Calibri"/>
                <a:cs typeface="Calibri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 i="1" dirty="0">
                <a:solidFill>
                  <a:srgbClr val="800000"/>
                </a:solidFill>
                <a:latin typeface="Calibri"/>
                <a:cs typeface="Calibri"/>
              </a:rPr>
              <a:t>"Alignment-Free Sequence Comparison over Hadoop for Computational Biology", </a:t>
            </a:r>
            <a:r>
              <a:rPr lang="en-US" sz="2000" i="1" dirty="0">
                <a:latin typeface="Calibri"/>
                <a:cs typeface="Calibri"/>
              </a:rPr>
              <a:t>Giuseppe </a:t>
            </a:r>
            <a:r>
              <a:rPr lang="en-US" sz="2000" i="1" dirty="0" err="1">
                <a:latin typeface="Calibri"/>
                <a:cs typeface="Calibri"/>
              </a:rPr>
              <a:t>Cattaneo</a:t>
            </a:r>
            <a:r>
              <a:rPr lang="en-US" sz="2000" i="1" dirty="0">
                <a:latin typeface="Calibri"/>
                <a:cs typeface="Calibri"/>
              </a:rPr>
              <a:t>, </a:t>
            </a:r>
            <a:r>
              <a:rPr lang="en-US" sz="2000" i="1" dirty="0" err="1">
                <a:latin typeface="Calibri"/>
                <a:cs typeface="Calibri"/>
              </a:rPr>
              <a:t>Gianluca</a:t>
            </a:r>
            <a:r>
              <a:rPr lang="en-US" sz="2000" i="1" dirty="0">
                <a:latin typeface="Calibri"/>
                <a:cs typeface="Calibri"/>
              </a:rPr>
              <a:t> </a:t>
            </a:r>
            <a:r>
              <a:rPr lang="en-US" sz="2000" i="1" dirty="0" err="1">
                <a:latin typeface="Calibri"/>
                <a:cs typeface="Calibri"/>
              </a:rPr>
              <a:t>Roscigno</a:t>
            </a:r>
            <a:r>
              <a:rPr lang="en-US" sz="2000" i="1" dirty="0">
                <a:latin typeface="Calibri"/>
                <a:cs typeface="Calibri"/>
              </a:rPr>
              <a:t>, Umberto Ferraro </a:t>
            </a:r>
            <a:r>
              <a:rPr lang="en-US" sz="2000" i="1" dirty="0" err="1">
                <a:latin typeface="Calibri"/>
                <a:cs typeface="Calibri"/>
              </a:rPr>
              <a:t>Petrillo</a:t>
            </a:r>
            <a:r>
              <a:rPr lang="en-US" sz="2000" i="1" dirty="0">
                <a:latin typeface="Calibri"/>
                <a:cs typeface="Calibri"/>
              </a:rPr>
              <a:t>, </a:t>
            </a:r>
            <a:r>
              <a:rPr lang="en-US" sz="2000" i="1" dirty="0" err="1">
                <a:latin typeface="Calibri"/>
                <a:cs typeface="Calibri"/>
              </a:rPr>
              <a:t>Raffaele</a:t>
            </a:r>
            <a:r>
              <a:rPr lang="en-US" sz="2000" i="1" dirty="0">
                <a:latin typeface="Calibri"/>
                <a:cs typeface="Calibri"/>
              </a:rPr>
              <a:t> Giancarlo.</a:t>
            </a:r>
            <a:endParaRPr lang="en-US" sz="2000" i="1" dirty="0">
              <a:latin typeface="Calibri"/>
              <a:cs typeface="Calibri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P2S2 Opening Remarks (09/</a:t>
            </a:r>
            <a:r>
              <a:rPr lang="en-US" dirty="0" smtClean="0"/>
              <a:t>1/2015)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1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P2S2 </a:t>
            </a:r>
            <a:r>
              <a:rPr lang="en-US" dirty="0" smtClean="0"/>
              <a:t>2015 </a:t>
            </a:r>
            <a:r>
              <a:rPr lang="en-US" dirty="0" smtClean="0"/>
              <a:t>Journal Special Issue (with Journal of </a:t>
            </a:r>
            <a:r>
              <a:rPr lang="en-US" dirty="0" smtClean="0"/>
              <a:t>Supercomputing)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9400" y="1257300"/>
            <a:ext cx="8750300" cy="50990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Special Issue: “Parallel Programming Models and Systems </a:t>
            </a:r>
            <a:r>
              <a:rPr lang="en-US" sz="2400" dirty="0"/>
              <a:t>Software for High-End Computing”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Editors: </a:t>
            </a:r>
            <a:r>
              <a:rPr lang="en-US" sz="2000" dirty="0"/>
              <a:t>Yong </a:t>
            </a:r>
            <a:r>
              <a:rPr lang="en-US" sz="2000" dirty="0" smtClean="0"/>
              <a:t>Chen, </a:t>
            </a:r>
            <a:r>
              <a:rPr lang="en-US" sz="2000" dirty="0" err="1" smtClean="0"/>
              <a:t>Pavan</a:t>
            </a:r>
            <a:r>
              <a:rPr lang="en-US" sz="2000" dirty="0" smtClean="0"/>
              <a:t> </a:t>
            </a:r>
            <a:r>
              <a:rPr lang="en-US" sz="2000" dirty="0" err="1" smtClean="0"/>
              <a:t>Balaji</a:t>
            </a:r>
            <a:r>
              <a:rPr lang="en-US" sz="2000" dirty="0" smtClean="0"/>
              <a:t>, </a:t>
            </a:r>
            <a:r>
              <a:rPr lang="en-US" sz="2000" dirty="0" smtClean="0"/>
              <a:t>and </a:t>
            </a:r>
            <a:r>
              <a:rPr lang="en-US" sz="2000" dirty="0" err="1" smtClean="0"/>
              <a:t>Abhinav</a:t>
            </a:r>
            <a:r>
              <a:rPr lang="en-US" sz="2000" dirty="0" smtClean="0"/>
              <a:t> Vishnu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By-invitation only for P2S2 </a:t>
            </a:r>
            <a:r>
              <a:rPr lang="en-US" sz="2400" dirty="0" smtClean="0"/>
              <a:t>2015 </a:t>
            </a:r>
            <a:r>
              <a:rPr lang="en-US" sz="2400" dirty="0" smtClean="0"/>
              <a:t>accepted papers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All </a:t>
            </a:r>
            <a:r>
              <a:rPr lang="en-US" sz="2000" dirty="0" smtClean="0"/>
              <a:t>9 </a:t>
            </a:r>
            <a:r>
              <a:rPr lang="en-US" sz="2000" dirty="0" smtClean="0"/>
              <a:t>accepted papers </a:t>
            </a:r>
            <a:r>
              <a:rPr lang="en-US" sz="2000" dirty="0" smtClean="0"/>
              <a:t>will be invited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Tentative deadline</a:t>
            </a:r>
            <a:r>
              <a:rPr lang="en-US" sz="2000" dirty="0" smtClean="0"/>
              <a:t>: </a:t>
            </a:r>
            <a:r>
              <a:rPr lang="en-US" sz="2000" dirty="0" smtClean="0"/>
              <a:t>Nov.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, 2015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Journal requirements on acceptance: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Needs to have 30% additional material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New results, more analysis, etc., are OK for the additional material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No strict plan for the number of accepted papers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We are internally planning to notify authors by early </a:t>
            </a:r>
            <a:r>
              <a:rPr lang="en-US" sz="2400" dirty="0" smtClean="0"/>
              <a:t>2016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But journal reviews are often delayed, so bear with us if we are late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Target date for special issue publication mid </a:t>
            </a:r>
            <a:r>
              <a:rPr lang="en-US" sz="2400" dirty="0" smtClean="0"/>
              <a:t>2016</a:t>
            </a:r>
            <a:endParaRPr lang="en-US" sz="2400" dirty="0" smtClean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dirty="0" smtClean="0"/>
              <a:t>P2S2 Opening Remarks (09/</a:t>
            </a:r>
            <a:r>
              <a:rPr lang="en-US" dirty="0" smtClean="0"/>
              <a:t>1/2015)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9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4545</TotalTime>
  <Words>881</Words>
  <Application>Microsoft Macintosh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Eighth International Workshop on Parallel Programming Models and Systems Software for High-End Computing (P2S2)</vt:lpstr>
      <vt:lpstr>Organizing Committee</vt:lpstr>
      <vt:lpstr>P2S2 2015 Statistics</vt:lpstr>
      <vt:lpstr>P2S2 2015 Logistics</vt:lpstr>
      <vt:lpstr>P2S2 2015 Sessions</vt:lpstr>
      <vt:lpstr>P2S2 2015 Sessions (contd.)</vt:lpstr>
      <vt:lpstr>P2S2 2015 Sessions (contd.)</vt:lpstr>
      <vt:lpstr>P2S2 2015 Sessions (contd.)</vt:lpstr>
      <vt:lpstr>P2S2 2015 Journal Special Issue (with Journal of Supercomputing)</vt:lpstr>
      <vt:lpstr>P2S2 2015 Keynote</vt:lpstr>
    </vt:vector>
  </TitlesOfParts>
  <Company>Texas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Reviews</dc:title>
  <dc:creator>Yong Chen</dc:creator>
  <cp:lastModifiedBy>Yong Chen</cp:lastModifiedBy>
  <cp:revision>300</cp:revision>
  <dcterms:created xsi:type="dcterms:W3CDTF">2012-09-03T17:22:01Z</dcterms:created>
  <dcterms:modified xsi:type="dcterms:W3CDTF">2015-09-01T00:56:57Z</dcterms:modified>
</cp:coreProperties>
</file>