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56" r:id="rId2"/>
    <p:sldId id="257" r:id="rId3"/>
    <p:sldId id="283" r:id="rId4"/>
    <p:sldId id="258" r:id="rId5"/>
    <p:sldId id="259" r:id="rId6"/>
    <p:sldId id="261" r:id="rId7"/>
    <p:sldId id="262" r:id="rId8"/>
    <p:sldId id="284" r:id="rId9"/>
    <p:sldId id="260" r:id="rId10"/>
    <p:sldId id="263" r:id="rId11"/>
    <p:sldId id="264" r:id="rId12"/>
    <p:sldId id="285" r:id="rId13"/>
    <p:sldId id="265" r:id="rId14"/>
    <p:sldId id="266" r:id="rId15"/>
    <p:sldId id="267" r:id="rId16"/>
    <p:sldId id="268" r:id="rId17"/>
    <p:sldId id="269" r:id="rId18"/>
    <p:sldId id="270" r:id="rId19"/>
    <p:sldId id="271" r:id="rId20"/>
    <p:sldId id="289" r:id="rId21"/>
    <p:sldId id="272" r:id="rId22"/>
    <p:sldId id="288" r:id="rId23"/>
    <p:sldId id="273" r:id="rId24"/>
    <p:sldId id="274" r:id="rId25"/>
    <p:sldId id="282" r:id="rId26"/>
    <p:sldId id="275" r:id="rId27"/>
    <p:sldId id="276" r:id="rId28"/>
    <p:sldId id="277" r:id="rId29"/>
    <p:sldId id="278" r:id="rId30"/>
    <p:sldId id="279" r:id="rId31"/>
    <p:sldId id="287" r:id="rId32"/>
    <p:sldId id="280" r:id="rId33"/>
    <p:sldId id="281" r:id="rId3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深色样式 1 - 强调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7852" autoAdjust="0"/>
  </p:normalViewPr>
  <p:slideViewPr>
    <p:cSldViewPr>
      <p:cViewPr varScale="1">
        <p:scale>
          <a:sx n="62" d="100"/>
          <a:sy n="62" d="100"/>
        </p:scale>
        <p:origin x="-1596" y="-78"/>
      </p:cViewPr>
      <p:guideLst>
        <p:guide orient="horz" pos="2160"/>
        <p:guide pos="2880"/>
      </p:guideLst>
    </p:cSldViewPr>
  </p:slideViewPr>
  <p:outlineViewPr>
    <p:cViewPr>
      <p:scale>
        <a:sx n="33" d="100"/>
        <a:sy n="33" d="100"/>
      </p:scale>
      <p:origin x="0" y="1319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489A70-90F8-4188-B432-0ECA780E42AF}" type="datetimeFigureOut">
              <a:rPr lang="zh-CN" altLang="en-US" smtClean="0"/>
              <a:t>2015/9/1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DAB4A-D09A-4AD2-87D3-69D97E072502}" type="slidenum">
              <a:rPr lang="zh-CN" altLang="en-US" smtClean="0"/>
              <a:t>‹#›</a:t>
            </a:fld>
            <a:endParaRPr lang="zh-CN" altLang="en-US"/>
          </a:p>
        </p:txBody>
      </p:sp>
    </p:spTree>
    <p:extLst>
      <p:ext uri="{BB962C8B-B14F-4D97-AF65-F5344CB8AC3E}">
        <p14:creationId xmlns:p14="http://schemas.microsoft.com/office/powerpoint/2010/main" val="404672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Hello, </a:t>
            </a:r>
            <a:r>
              <a:rPr lang="en-US" altLang="zh-CN" baseline="0" smtClean="0"/>
              <a:t>Good afternoon </a:t>
            </a:r>
            <a:r>
              <a:rPr lang="en-US" altLang="zh-CN" smtClean="0"/>
              <a:t> </a:t>
            </a:r>
            <a:r>
              <a:rPr lang="en-US" altLang="zh-CN" dirty="0" smtClean="0"/>
              <a:t>every</a:t>
            </a:r>
            <a:r>
              <a:rPr lang="en-US" altLang="zh-CN" baseline="0" dirty="0" smtClean="0"/>
              <a:t>one, and nice to meet you! I am </a:t>
            </a:r>
            <a:r>
              <a:rPr lang="en-US" altLang="zh-CN" baseline="0" dirty="0" err="1" smtClean="0"/>
              <a:t>Minquan</a:t>
            </a:r>
            <a:r>
              <a:rPr lang="en-US" altLang="zh-CN" baseline="0" dirty="0" smtClean="0"/>
              <a:t> Fang, and I come from national university of </a:t>
            </a:r>
            <a:r>
              <a:rPr lang="en-US" altLang="zh-CN" baseline="0" dirty="0" err="1" smtClean="0"/>
              <a:t>defence</a:t>
            </a:r>
            <a:r>
              <a:rPr lang="en-US" altLang="zh-CN" baseline="0" dirty="0" smtClean="0"/>
              <a:t> technology, China.</a:t>
            </a:r>
          </a:p>
          <a:p>
            <a:r>
              <a:rPr lang="en-US" altLang="zh-CN" baseline="0" dirty="0" smtClean="0"/>
              <a:t>I am glad to report my paper, and the title is “High Performance Computing of Fast Independent Component Analysis for </a:t>
            </a:r>
            <a:r>
              <a:rPr lang="en-US" altLang="zh-CN" baseline="0" dirty="0" err="1" smtClean="0"/>
              <a:t>Hyperspectral</a:t>
            </a:r>
            <a:r>
              <a:rPr lang="en-US" altLang="zh-CN" baseline="0" dirty="0" smtClean="0"/>
              <a:t> Image Dimensionality Reduction on MIC-based Clusters”.</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1</a:t>
            </a:fld>
            <a:endParaRPr lang="zh-CN" altLang="en-US"/>
          </a:p>
        </p:txBody>
      </p:sp>
    </p:spTree>
    <p:extLst>
      <p:ext uri="{BB962C8B-B14F-4D97-AF65-F5344CB8AC3E}">
        <p14:creationId xmlns:p14="http://schemas.microsoft.com/office/powerpoint/2010/main" val="2025437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10</a:t>
            </a:fld>
            <a:endParaRPr lang="zh-CN" altLang="en-US"/>
          </a:p>
        </p:txBody>
      </p:sp>
    </p:spTree>
    <p:extLst>
      <p:ext uri="{BB962C8B-B14F-4D97-AF65-F5344CB8AC3E}">
        <p14:creationId xmlns:p14="http://schemas.microsoft.com/office/powerpoint/2010/main" val="3960122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We run the </a:t>
            </a:r>
            <a:r>
              <a:rPr lang="en-US" altLang="zh-CN" sz="1200" kern="1200" dirty="0" err="1" smtClean="0">
                <a:solidFill>
                  <a:schemeClr val="tx1"/>
                </a:solidFill>
                <a:effectLst/>
                <a:latin typeface="+mn-lt"/>
                <a:ea typeface="+mn-ea"/>
                <a:cs typeface="+mn-cs"/>
              </a:rPr>
              <a:t>FastICA</a:t>
            </a:r>
            <a:r>
              <a:rPr lang="en-US" altLang="zh-CN" sz="1200" kern="1200" dirty="0" smtClean="0">
                <a:solidFill>
                  <a:schemeClr val="tx1"/>
                </a:solidFill>
                <a:effectLst/>
                <a:latin typeface="+mn-lt"/>
                <a:ea typeface="+mn-ea"/>
                <a:cs typeface="+mn-cs"/>
              </a:rPr>
              <a:t> program, and measure the time of different steps.  The ratio of different steps in the total computing time is shown in the Table. It shows that covariance matrix calculation, white processing and ICA iteration takes up 99% of the total processing time. Therefore these are the hotspots that we need consider for parallelization.</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11</a:t>
            </a:fld>
            <a:endParaRPr lang="zh-CN" altLang="en-US"/>
          </a:p>
        </p:txBody>
      </p:sp>
    </p:spTree>
    <p:extLst>
      <p:ext uri="{BB962C8B-B14F-4D97-AF65-F5344CB8AC3E}">
        <p14:creationId xmlns:p14="http://schemas.microsoft.com/office/powerpoint/2010/main" val="2364233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my report,</a:t>
            </a:r>
            <a:r>
              <a:rPr lang="en-US" altLang="zh-CN" baseline="0" dirty="0" smtClean="0"/>
              <a:t> there are 5 parts, include motivation , </a:t>
            </a:r>
            <a:r>
              <a:rPr lang="en-US" altLang="zh-CN" baseline="0" dirty="0" err="1" smtClean="0"/>
              <a:t>FastICA</a:t>
            </a:r>
            <a:r>
              <a:rPr lang="en-US" altLang="zh-CN" baseline="0" dirty="0" smtClean="0"/>
              <a:t> and hotspots, parallelization and optimization, </a:t>
            </a:r>
            <a:r>
              <a:rPr lang="en-US" altLang="zh-CN" baseline="0" dirty="0" err="1" smtClean="0"/>
              <a:t>Ms-FastICA</a:t>
            </a:r>
            <a:r>
              <a:rPr lang="en-US" altLang="zh-CN" baseline="0" dirty="0" smtClean="0"/>
              <a:t> and experimental result ,conclusions.</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12</a:t>
            </a:fld>
            <a:endParaRPr lang="zh-CN" altLang="en-US"/>
          </a:p>
        </p:txBody>
      </p:sp>
    </p:spTree>
    <p:extLst>
      <p:ext uri="{BB962C8B-B14F-4D97-AF65-F5344CB8AC3E}">
        <p14:creationId xmlns:p14="http://schemas.microsoft.com/office/powerpoint/2010/main" val="734183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third part is parallelization and optimization.</a:t>
            </a:r>
          </a:p>
          <a:p>
            <a:r>
              <a:rPr lang="en-US" altLang="zh-CN" dirty="0" smtClean="0"/>
              <a:t>First</a:t>
            </a:r>
            <a:r>
              <a:rPr lang="en-US" altLang="zh-CN" baseline="0" dirty="0" smtClean="0"/>
              <a:t>, </a:t>
            </a:r>
            <a:r>
              <a:rPr lang="en-US" altLang="zh-CN" dirty="0" smtClean="0">
                <a:effectLst/>
              </a:rPr>
              <a:t>aim at the covariance matrix calculation,</a:t>
            </a:r>
            <a:r>
              <a:rPr lang="en-US" altLang="zh-CN" baseline="0" dirty="0" smtClean="0">
                <a:effectLst/>
              </a:rPr>
              <a:t> we </a:t>
            </a:r>
            <a:r>
              <a:rPr lang="en-US" altLang="zh-CN" sz="1200" kern="1200" dirty="0" smtClean="0">
                <a:solidFill>
                  <a:schemeClr val="tx1"/>
                </a:solidFill>
                <a:effectLst/>
                <a:latin typeface="+mn-lt"/>
                <a:ea typeface="+mn-ea"/>
                <a:cs typeface="+mn-cs"/>
              </a:rPr>
              <a:t>designed a distributed parallel scheme of covariance matrix calculation. </a:t>
            </a:r>
          </a:p>
          <a:p>
            <a:r>
              <a:rPr lang="en-US" altLang="zh-CN" sz="1200" kern="1200" dirty="0" smtClean="0">
                <a:solidFill>
                  <a:schemeClr val="tx1"/>
                </a:solidFill>
                <a:effectLst/>
                <a:latin typeface="+mn-lt"/>
                <a:ea typeface="+mn-ea"/>
                <a:cs typeface="+mn-cs"/>
              </a:rPr>
              <a:t>The formula deformation converts the covariance calculation into vector addition reduction (Σ</a:t>
            </a:r>
            <a:r>
              <a:rPr lang="en-US" altLang="zh-CN" sz="1200" b="1" i="1" kern="1200" dirty="0" smtClean="0">
                <a:solidFill>
                  <a:schemeClr val="tx1"/>
                </a:solidFill>
                <a:effectLst/>
                <a:latin typeface="+mn-lt"/>
                <a:ea typeface="+mn-ea"/>
                <a:cs typeface="+mn-cs"/>
              </a:rPr>
              <a:t>X</a:t>
            </a:r>
            <a:r>
              <a:rPr lang="en-US" altLang="zh-CN" sz="1200" kern="1200" dirty="0" smtClean="0">
                <a:solidFill>
                  <a:schemeClr val="tx1"/>
                </a:solidFill>
                <a:effectLst/>
                <a:latin typeface="+mn-lt"/>
                <a:ea typeface="+mn-ea"/>
                <a:cs typeface="+mn-cs"/>
              </a:rPr>
              <a:t>) and vector dot product (</a:t>
            </a:r>
            <a:r>
              <a:rPr lang="en-US" altLang="zh-CN" sz="1200" kern="1200" dirty="0" err="1" smtClean="0">
                <a:solidFill>
                  <a:schemeClr val="tx1"/>
                </a:solidFill>
                <a:effectLst/>
                <a:latin typeface="+mn-lt"/>
                <a:ea typeface="+mn-ea"/>
                <a:cs typeface="+mn-cs"/>
              </a:rPr>
              <a:t>Σ</a:t>
            </a:r>
            <a:r>
              <a:rPr lang="en-US" altLang="zh-CN" sz="1200" b="1" i="1" kern="1200" dirty="0" err="1" smtClean="0">
                <a:solidFill>
                  <a:schemeClr val="tx1"/>
                </a:solidFill>
                <a:effectLst/>
                <a:latin typeface="+mn-lt"/>
                <a:ea typeface="+mn-ea"/>
                <a:cs typeface="+mn-cs"/>
              </a:rPr>
              <a:t>X</a:t>
            </a:r>
            <a:r>
              <a:rPr lang="en-US" altLang="zh-CN" sz="1200" i="1" kern="1200" baseline="30000" dirty="0" err="1" smtClean="0">
                <a:solidFill>
                  <a:schemeClr val="tx1"/>
                </a:solidFill>
                <a:effectLst/>
                <a:latin typeface="+mn-lt"/>
                <a:ea typeface="+mn-ea"/>
                <a:cs typeface="+mn-cs"/>
              </a:rPr>
              <a:t>i</a:t>
            </a:r>
            <a:r>
              <a:rPr lang="en-US" altLang="zh-CN" sz="1200" b="1" i="1" kern="1200" dirty="0" err="1" smtClean="0">
                <a:solidFill>
                  <a:schemeClr val="tx1"/>
                </a:solidFill>
                <a:effectLst/>
                <a:latin typeface="+mn-lt"/>
                <a:ea typeface="+mn-ea"/>
                <a:cs typeface="+mn-cs"/>
              </a:rPr>
              <a:t>X</a:t>
            </a:r>
            <a:r>
              <a:rPr lang="en-US" altLang="zh-CN" sz="1200" i="1" kern="1200" baseline="30000" dirty="0" err="1" smtClean="0">
                <a:solidFill>
                  <a:schemeClr val="tx1"/>
                </a:solidFill>
                <a:effectLst/>
                <a:latin typeface="+mn-lt"/>
                <a:ea typeface="+mn-ea"/>
                <a:cs typeface="+mn-cs"/>
              </a:rPr>
              <a:t>j</a:t>
            </a:r>
            <a:r>
              <a:rPr lang="en-US" altLang="zh-CN" sz="1200" kern="1200" dirty="0" smtClean="0">
                <a:solidFill>
                  <a:schemeClr val="tx1"/>
                </a:solidFill>
                <a:effectLst/>
                <a:latin typeface="+mn-lt"/>
                <a:ea typeface="+mn-ea"/>
                <a:cs typeface="+mn-cs"/>
              </a:rPr>
              <a:t>).</a:t>
            </a:r>
          </a:p>
          <a:p>
            <a:r>
              <a:rPr lang="en-US" altLang="zh-CN" dirty="0" smtClean="0"/>
              <a:t>Every</a:t>
            </a:r>
            <a:r>
              <a:rPr lang="en-US" altLang="zh-CN" baseline="0" dirty="0" smtClean="0"/>
              <a:t> node calculate its sub-results, and send the sub-results to root, final the root finish the covariance matrix calculation.</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13</a:t>
            </a:fld>
            <a:endParaRPr lang="zh-CN" altLang="en-US"/>
          </a:p>
        </p:txBody>
      </p:sp>
    </p:spTree>
    <p:extLst>
      <p:ext uri="{BB962C8B-B14F-4D97-AF65-F5344CB8AC3E}">
        <p14:creationId xmlns:p14="http://schemas.microsoft.com/office/powerpoint/2010/main" val="1517486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the distributed parallel covariance matrix computing, there are two parallel levels existing within vector addition reduction and the lower triangular matrix multiplication in every node:</a:t>
            </a:r>
          </a:p>
          <a:p>
            <a:r>
              <a:rPr lang="en-US" altLang="zh-CN" dirty="0" smtClean="0"/>
              <a:t>1) All elements in the sub-results (sum vector and multiplication matrix) are independent, able to be parallelized. </a:t>
            </a:r>
          </a:p>
          <a:p>
            <a:r>
              <a:rPr lang="en-US" altLang="zh-CN" dirty="0" smtClean="0"/>
              <a:t>2) Any single element in the sub-result has large amount of calculation, which is able to be parallelized.</a:t>
            </a:r>
          </a:p>
          <a:p>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14</a:t>
            </a:fld>
            <a:endParaRPr lang="zh-CN" altLang="en-US"/>
          </a:p>
        </p:txBody>
      </p:sp>
    </p:spTree>
    <p:extLst>
      <p:ext uri="{BB962C8B-B14F-4D97-AF65-F5344CB8AC3E}">
        <p14:creationId xmlns:p14="http://schemas.microsoft.com/office/powerpoint/2010/main" val="2723771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response to the above parallel scheme of covariance matrix calculation, we conduct optimization study based on many integrated cores architecture, and propose a series of optimization methods to enhance its performance.</a:t>
            </a:r>
          </a:p>
          <a:p>
            <a:r>
              <a:rPr lang="en-US" altLang="zh-CN" dirty="0" smtClean="0"/>
              <a:t>1) Data type deformation(</a:t>
            </a:r>
            <a:r>
              <a:rPr lang="en-US" altLang="zh-CN" dirty="0" err="1" smtClean="0"/>
              <a:t>float</a:t>
            </a:r>
            <a:r>
              <a:rPr lang="en-US" altLang="zh-CN" dirty="0" err="1" smtClean="0">
                <a:sym typeface="Wingdings" pitchFamily="2" charset="2"/>
              </a:rPr>
              <a:t>uchar</a:t>
            </a:r>
            <a:r>
              <a:rPr lang="en-US" altLang="zh-CN" dirty="0" smtClean="0"/>
              <a:t>)</a:t>
            </a:r>
          </a:p>
          <a:p>
            <a:r>
              <a:rPr lang="en-US" altLang="zh-CN" dirty="0" smtClean="0"/>
              <a:t>2) Computation decomposition(by the </a:t>
            </a:r>
            <a:r>
              <a:rPr lang="en-US" altLang="zh-CN" sz="1200" kern="1200" dirty="0" smtClean="0">
                <a:solidFill>
                  <a:schemeClr val="tx1"/>
                </a:solidFill>
                <a:effectLst/>
                <a:latin typeface="+mn-lt"/>
                <a:ea typeface="+mn-ea"/>
                <a:cs typeface="+mn-cs"/>
              </a:rPr>
              <a:t>formula deformation,</a:t>
            </a:r>
            <a:r>
              <a:rPr lang="en-US" altLang="zh-CN" sz="1200" kern="1200" baseline="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covariance calculation can be transform into vector calculation,</a:t>
            </a:r>
            <a:r>
              <a:rPr lang="en-US" altLang="zh-CN" sz="1200" kern="1200" baseline="0" dirty="0" smtClean="0">
                <a:solidFill>
                  <a:schemeClr val="tx1"/>
                </a:solidFill>
                <a:effectLst/>
                <a:latin typeface="+mn-lt"/>
                <a:ea typeface="+mn-ea"/>
                <a:cs typeface="+mn-cs"/>
              </a:rPr>
              <a:t> and it can reduce the </a:t>
            </a:r>
            <a:r>
              <a:rPr lang="en-US" altLang="zh-CN" dirty="0" smtClean="0">
                <a:effectLst/>
              </a:rPr>
              <a:t>calculated amount</a:t>
            </a:r>
            <a:r>
              <a:rPr lang="en-US" altLang="zh-CN" dirty="0" smtClean="0"/>
              <a:t>)</a:t>
            </a:r>
          </a:p>
          <a:p>
            <a:r>
              <a:rPr lang="en-US" altLang="zh-CN" dirty="0" smtClean="0"/>
              <a:t>3) Load balancing for lower triangular matrix(by</a:t>
            </a:r>
            <a:r>
              <a:rPr lang="en-US" altLang="zh-CN" baseline="0" dirty="0" smtClean="0"/>
              <a:t> the index transform formula, the lower triangular matrix index can be transform into 1D index. It can enlarge the parallel loop and balance the load.</a:t>
            </a:r>
            <a:r>
              <a:rPr lang="en-US" altLang="zh-CN" dirty="0" smtClean="0"/>
              <a:t>)</a:t>
            </a:r>
          </a:p>
          <a:p>
            <a:endParaRPr lang="en-US" altLang="zh-CN" dirty="0" smtClean="0"/>
          </a:p>
          <a:p>
            <a:r>
              <a:rPr lang="en-US" altLang="zh-CN" dirty="0" smtClean="0"/>
              <a:t>The figure</a:t>
            </a:r>
            <a:r>
              <a:rPr lang="en-US" altLang="zh-CN" baseline="0" dirty="0" smtClean="0"/>
              <a:t> shows the result of different optimization methods.it shows that every method enhances the performance.</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15</a:t>
            </a:fld>
            <a:endParaRPr lang="zh-CN" altLang="en-US"/>
          </a:p>
        </p:txBody>
      </p:sp>
    </p:spTree>
    <p:extLst>
      <p:ext uri="{BB962C8B-B14F-4D97-AF65-F5344CB8AC3E}">
        <p14:creationId xmlns:p14="http://schemas.microsoft.com/office/powerpoint/2010/main" val="3494898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Focus on the white</a:t>
            </a:r>
            <a:r>
              <a:rPr lang="en-US" altLang="zh-CN" baseline="0" dirty="0" smtClean="0"/>
              <a:t> processing, it likes the matrix </a:t>
            </a:r>
            <a:r>
              <a:rPr lang="en-US" altLang="zh-CN" dirty="0" smtClean="0">
                <a:effectLst/>
              </a:rPr>
              <a:t>multiplication,</a:t>
            </a:r>
            <a:r>
              <a:rPr lang="en-US" altLang="zh-CN" baseline="0" dirty="0" smtClean="0">
                <a:effectLst/>
              </a:rPr>
              <a:t> as the figure. </a:t>
            </a:r>
          </a:p>
          <a:p>
            <a:r>
              <a:rPr lang="en-US" altLang="zh-CN" baseline="0" dirty="0" smtClean="0">
                <a:effectLst/>
              </a:rPr>
              <a:t>So we design the parallel scheme in both </a:t>
            </a:r>
            <a:r>
              <a:rPr lang="en-US" altLang="zh-CN" sz="1200" kern="1200" dirty="0" smtClean="0">
                <a:solidFill>
                  <a:schemeClr val="tx1"/>
                </a:solidFill>
                <a:effectLst/>
                <a:latin typeface="+mn-lt"/>
                <a:ea typeface="+mn-ea"/>
                <a:cs typeface="+mn-cs"/>
              </a:rPr>
              <a:t>distributed memory and shared memory system. We </a:t>
            </a:r>
            <a:r>
              <a:rPr lang="en-US" altLang="zh-CN" dirty="0" smtClean="0">
                <a:effectLst/>
              </a:rPr>
              <a:t>divide the X matrix into different nodes, and divide the M matrix in different threads.</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16</a:t>
            </a:fld>
            <a:endParaRPr lang="zh-CN" altLang="en-US"/>
          </a:p>
        </p:txBody>
      </p:sp>
    </p:spTree>
    <p:extLst>
      <p:ext uri="{BB962C8B-B14F-4D97-AF65-F5344CB8AC3E}">
        <p14:creationId xmlns:p14="http://schemas.microsoft.com/office/powerpoint/2010/main" val="2595812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Based on MIC </a:t>
            </a:r>
            <a:r>
              <a:rPr lang="en-US" altLang="zh-CN" dirty="0" smtClean="0">
                <a:effectLst/>
              </a:rPr>
              <a:t>architecture, we propose</a:t>
            </a:r>
            <a:r>
              <a:rPr lang="en-US" altLang="zh-CN" baseline="0" dirty="0" smtClean="0">
                <a:effectLst/>
              </a:rPr>
              <a:t>  5 kinds of optimization methods.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effectLst/>
              </a:rPr>
              <a:t>1) Selection for parallel cycles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effectLst/>
              </a:rPr>
              <a:t>2) The selection of Data type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effectLst/>
              </a:rPr>
              <a:t>3) Loop interchange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effectLst/>
              </a:rPr>
              <a:t>4) Unrolling the nested loop except the innermost cycle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effectLst/>
              </a:rPr>
              <a:t>5) Matrix transposition for </a:t>
            </a:r>
            <a:r>
              <a:rPr lang="en-US" altLang="zh-CN" dirty="0" err="1" smtClean="0">
                <a:effectLst/>
              </a:rPr>
              <a:t>hyperspectral</a:t>
            </a:r>
            <a:r>
              <a:rPr lang="en-US" altLang="zh-CN" dirty="0" smtClean="0">
                <a:effectLst/>
              </a:rPr>
              <a:t> image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effectLst/>
            </a:endParaRPr>
          </a:p>
          <a:p>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17</a:t>
            </a:fld>
            <a:endParaRPr lang="zh-CN" altLang="en-US"/>
          </a:p>
        </p:txBody>
      </p:sp>
    </p:spTree>
    <p:extLst>
      <p:ext uri="{BB962C8B-B14F-4D97-AF65-F5344CB8AC3E}">
        <p14:creationId xmlns:p14="http://schemas.microsoft.com/office/powerpoint/2010/main" val="31263829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Different optimized</a:t>
            </a:r>
            <a:r>
              <a:rPr lang="en-US" altLang="zh-CN" baseline="0" dirty="0" smtClean="0"/>
              <a:t> methods can combine different optimized groups. As see in the table ,there are 6 groups. </a:t>
            </a:r>
          </a:p>
          <a:p>
            <a:r>
              <a:rPr lang="en-US" altLang="zh-CN" baseline="0" dirty="0" smtClean="0"/>
              <a:t>On our test, the experimental result shows  on the figure, and the group combined by 1,2,4,5 is the best optimized group.</a:t>
            </a:r>
          </a:p>
          <a:p>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18</a:t>
            </a:fld>
            <a:endParaRPr lang="zh-CN" altLang="en-US"/>
          </a:p>
        </p:txBody>
      </p:sp>
    </p:spTree>
    <p:extLst>
      <p:ext uri="{BB962C8B-B14F-4D97-AF65-F5344CB8AC3E}">
        <p14:creationId xmlns:p14="http://schemas.microsoft.com/office/powerpoint/2010/main" val="897971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ICA</a:t>
            </a:r>
            <a:r>
              <a:rPr lang="en-US" altLang="zh-CN" baseline="0" dirty="0" smtClean="0"/>
              <a:t> iteration , the key step is step 5.2 . It can be </a:t>
            </a:r>
            <a:r>
              <a:rPr lang="en-US" altLang="zh-CN" dirty="0" smtClean="0">
                <a:effectLst/>
              </a:rPr>
              <a:t>decomposed into 2 key parts, and they can be abstracted the</a:t>
            </a:r>
            <a:r>
              <a:rPr lang="en-US" altLang="zh-CN" baseline="0" dirty="0" smtClean="0">
                <a:effectLst/>
              </a:rPr>
              <a:t> flow that show on the figure.</a:t>
            </a:r>
          </a:p>
          <a:p>
            <a:r>
              <a:rPr lang="en-US" altLang="zh-CN" baseline="0" dirty="0" smtClean="0">
                <a:effectLst/>
              </a:rPr>
              <a:t>In step 5.2 both nodes and threads divide the task on this way showed on the figure.</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19</a:t>
            </a:fld>
            <a:endParaRPr lang="zh-CN" altLang="en-US"/>
          </a:p>
        </p:txBody>
      </p:sp>
    </p:spTree>
    <p:extLst>
      <p:ext uri="{BB962C8B-B14F-4D97-AF65-F5344CB8AC3E}">
        <p14:creationId xmlns:p14="http://schemas.microsoft.com/office/powerpoint/2010/main" val="85132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my report,</a:t>
            </a:r>
            <a:r>
              <a:rPr lang="en-US" altLang="zh-CN" baseline="0" dirty="0" smtClean="0"/>
              <a:t> there are 5 parts, include motivation , </a:t>
            </a:r>
            <a:r>
              <a:rPr lang="en-US" altLang="zh-CN" baseline="0" dirty="0" err="1" smtClean="0"/>
              <a:t>FastICA</a:t>
            </a:r>
            <a:r>
              <a:rPr lang="en-US" altLang="zh-CN" baseline="0" dirty="0" smtClean="0"/>
              <a:t> and hotspots, parallelization and optimization, </a:t>
            </a:r>
            <a:r>
              <a:rPr lang="en-US" altLang="zh-CN" baseline="0" dirty="0" err="1" smtClean="0"/>
              <a:t>Ms-FastICA</a:t>
            </a:r>
            <a:r>
              <a:rPr lang="en-US" altLang="zh-CN" baseline="0" dirty="0" smtClean="0"/>
              <a:t> and experimental result ,conclusions.</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2</a:t>
            </a:fld>
            <a:endParaRPr lang="zh-CN" altLang="en-US"/>
          </a:p>
        </p:txBody>
      </p:sp>
    </p:spTree>
    <p:extLst>
      <p:ext uri="{BB962C8B-B14F-4D97-AF65-F5344CB8AC3E}">
        <p14:creationId xmlns:p14="http://schemas.microsoft.com/office/powerpoint/2010/main" val="734183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ICA</a:t>
            </a:r>
            <a:r>
              <a:rPr lang="en-US" altLang="zh-CN" baseline="0" dirty="0" smtClean="0"/>
              <a:t> iteration , the key step is step 5.2 . It can be </a:t>
            </a:r>
            <a:r>
              <a:rPr lang="en-US" altLang="zh-CN" dirty="0" smtClean="0">
                <a:effectLst/>
              </a:rPr>
              <a:t>decomposed into 2 key parts, and they can be abstracted the</a:t>
            </a:r>
            <a:r>
              <a:rPr lang="en-US" altLang="zh-CN" baseline="0" dirty="0" smtClean="0">
                <a:effectLst/>
              </a:rPr>
              <a:t> flow that show on the figure.</a:t>
            </a:r>
          </a:p>
          <a:p>
            <a:r>
              <a:rPr lang="en-US" altLang="zh-CN" baseline="0" dirty="0" smtClean="0">
                <a:effectLst/>
              </a:rPr>
              <a:t>In step 5.2 both nodes and threads divide the task on this way showed on the figure.</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20</a:t>
            </a:fld>
            <a:endParaRPr lang="zh-CN" altLang="en-US"/>
          </a:p>
        </p:txBody>
      </p:sp>
    </p:spTree>
    <p:extLst>
      <p:ext uri="{BB962C8B-B14F-4D97-AF65-F5344CB8AC3E}">
        <p14:creationId xmlns:p14="http://schemas.microsoft.com/office/powerpoint/2010/main" val="8513278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a:t>
            </a:r>
            <a:r>
              <a:rPr lang="en-US" altLang="zh-CN" baseline="0" dirty="0" smtClean="0"/>
              <a:t> propose 2 optimization methods for ICA iteration. </a:t>
            </a:r>
          </a:p>
          <a:p>
            <a:r>
              <a:rPr lang="en-US" altLang="zh-CN" dirty="0" smtClean="0"/>
              <a:t>1) Matrix transposition for contiguous memory accessing</a:t>
            </a:r>
          </a:p>
          <a:p>
            <a:r>
              <a:rPr lang="en-US" altLang="zh-CN" dirty="0" smtClean="0"/>
              <a:t>2) a temp array is used to store elements in Wi in the calculation</a:t>
            </a:r>
          </a:p>
          <a:p>
            <a:r>
              <a:rPr lang="en-US" altLang="zh-CN" dirty="0" smtClean="0"/>
              <a:t>And result</a:t>
            </a:r>
            <a:r>
              <a:rPr lang="en-US" altLang="zh-CN" baseline="0" dirty="0" smtClean="0"/>
              <a:t> shows that all the methods have get its effect.</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21</a:t>
            </a:fld>
            <a:endParaRPr lang="zh-CN" altLang="en-US"/>
          </a:p>
        </p:txBody>
      </p:sp>
    </p:spTree>
    <p:extLst>
      <p:ext uri="{BB962C8B-B14F-4D97-AF65-F5344CB8AC3E}">
        <p14:creationId xmlns:p14="http://schemas.microsoft.com/office/powerpoint/2010/main" val="30804880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my report,</a:t>
            </a:r>
            <a:r>
              <a:rPr lang="en-US" altLang="zh-CN" baseline="0" dirty="0" smtClean="0"/>
              <a:t> there are 5 parts, include motivation , </a:t>
            </a:r>
            <a:r>
              <a:rPr lang="en-US" altLang="zh-CN" baseline="0" dirty="0" err="1" smtClean="0"/>
              <a:t>FastICA</a:t>
            </a:r>
            <a:r>
              <a:rPr lang="en-US" altLang="zh-CN" baseline="0" dirty="0" smtClean="0"/>
              <a:t> and hotspots, parallelization and optimization, </a:t>
            </a:r>
            <a:r>
              <a:rPr lang="en-US" altLang="zh-CN" baseline="0" dirty="0" err="1" smtClean="0"/>
              <a:t>Ms-FastICA</a:t>
            </a:r>
            <a:r>
              <a:rPr lang="en-US" altLang="zh-CN" baseline="0" dirty="0" smtClean="0"/>
              <a:t> and experimental result ,conclusions.</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22</a:t>
            </a:fld>
            <a:endParaRPr lang="zh-CN" altLang="en-US"/>
          </a:p>
        </p:txBody>
      </p:sp>
    </p:spTree>
    <p:extLst>
      <p:ext uri="{BB962C8B-B14F-4D97-AF65-F5344CB8AC3E}">
        <p14:creationId xmlns:p14="http://schemas.microsoft.com/office/powerpoint/2010/main" val="734183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The CPU + MIC system is a typically heterogeneous system, and CPU and MIC can compute or communicate at the same time.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In our work, the calculation of covariance matrix (COV) and </a:t>
            </a:r>
            <a:r>
              <a:rPr lang="en-US" altLang="zh-CN" sz="1200" kern="1200" dirty="0" err="1" smtClean="0">
                <a:solidFill>
                  <a:schemeClr val="tx1"/>
                </a:solidFill>
                <a:effectLst/>
                <a:latin typeface="+mn-lt"/>
                <a:ea typeface="+mn-ea"/>
                <a:cs typeface="+mn-cs"/>
              </a:rPr>
              <a:t>hyperspectral</a:t>
            </a:r>
            <a:r>
              <a:rPr lang="en-US" altLang="zh-CN" sz="1200" kern="1200" dirty="0" smtClean="0">
                <a:solidFill>
                  <a:schemeClr val="tx1"/>
                </a:solidFill>
                <a:effectLst/>
                <a:latin typeface="+mn-lt"/>
                <a:ea typeface="+mn-ea"/>
                <a:cs typeface="+mn-cs"/>
              </a:rPr>
              <a:t> image matrix </a:t>
            </a:r>
            <a:r>
              <a:rPr lang="en-US" altLang="zh-CN" sz="1200" b="1" i="1" kern="1200" dirty="0" smtClean="0">
                <a:solidFill>
                  <a:schemeClr val="tx1"/>
                </a:solidFill>
                <a:effectLst/>
                <a:latin typeface="+mn-lt"/>
                <a:ea typeface="+mn-ea"/>
                <a:cs typeface="+mn-cs"/>
              </a:rPr>
              <a:t>X</a:t>
            </a:r>
            <a:r>
              <a:rPr lang="en-US" altLang="zh-CN" sz="1200" kern="1200" dirty="0" smtClean="0">
                <a:solidFill>
                  <a:schemeClr val="tx1"/>
                </a:solidFill>
                <a:effectLst/>
                <a:latin typeface="+mn-lt"/>
                <a:ea typeface="+mn-ea"/>
                <a:cs typeface="+mn-cs"/>
              </a:rPr>
              <a:t> transposition can be executed at the same time.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In this way </a:t>
            </a:r>
            <a:r>
              <a:rPr lang="en-US" altLang="zh-CN" sz="1200" b="1" i="1" kern="1200" dirty="0" smtClean="0">
                <a:solidFill>
                  <a:schemeClr val="tx1"/>
                </a:solidFill>
                <a:effectLst/>
                <a:latin typeface="+mn-lt"/>
                <a:ea typeface="+mn-ea"/>
                <a:cs typeface="+mn-cs"/>
              </a:rPr>
              <a:t>X</a:t>
            </a:r>
            <a:r>
              <a:rPr lang="en-US" altLang="zh-CN" sz="1200" kern="1200" dirty="0" smtClean="0">
                <a:solidFill>
                  <a:schemeClr val="tx1"/>
                </a:solidFill>
                <a:effectLst/>
                <a:latin typeface="+mn-lt"/>
                <a:ea typeface="+mn-ea"/>
                <a:cs typeface="+mn-cs"/>
              </a:rPr>
              <a:t> transposition overhead can be overlapped.</a:t>
            </a:r>
            <a:endParaRPr lang="zh-CN" altLang="zh-CN" sz="1200" kern="1200" dirty="0" smtClean="0">
              <a:solidFill>
                <a:schemeClr val="tx1"/>
              </a:solidFill>
              <a:effectLst/>
              <a:latin typeface="+mn-lt"/>
              <a:ea typeface="+mn-ea"/>
              <a:cs typeface="+mn-cs"/>
            </a:endParaRPr>
          </a:p>
          <a:p>
            <a:endParaRPr lang="en-US" altLang="zh-CN" dirty="0" smtClean="0"/>
          </a:p>
          <a:p>
            <a:endParaRPr lang="en-US" altLang="zh-CN" dirty="0" smtClean="0"/>
          </a:p>
          <a:p>
            <a:endParaRPr lang="en-US" altLang="zh-CN" dirty="0" smtClean="0"/>
          </a:p>
          <a:p>
            <a:endParaRPr lang="en-US" altLang="zh-CN" dirty="0" smtClean="0"/>
          </a:p>
          <a:p>
            <a:r>
              <a:rPr lang="zh-CN" altLang="en-US" dirty="0" smtClean="0"/>
              <a:t>计算通信重叠</a:t>
            </a:r>
            <a:endParaRPr lang="en-US" altLang="zh-CN" dirty="0" smtClean="0"/>
          </a:p>
          <a:p>
            <a:r>
              <a:rPr lang="zh-CN" altLang="en-US" dirty="0" smtClean="0"/>
              <a:t>计算（</a:t>
            </a:r>
            <a:r>
              <a:rPr lang="en-US" altLang="zh-CN" dirty="0" smtClean="0"/>
              <a:t>CPU</a:t>
            </a:r>
            <a:r>
              <a:rPr lang="zh-CN" altLang="en-US" dirty="0" smtClean="0"/>
              <a:t>）与计算（</a:t>
            </a:r>
            <a:r>
              <a:rPr lang="en-US" altLang="zh-CN" dirty="0" smtClean="0"/>
              <a:t>CPU</a:t>
            </a:r>
            <a:r>
              <a:rPr lang="zh-CN" altLang="en-US" dirty="0" smtClean="0"/>
              <a:t>）重叠</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23</a:t>
            </a:fld>
            <a:endParaRPr lang="zh-CN" altLang="en-US"/>
          </a:p>
        </p:txBody>
      </p:sp>
    </p:spTree>
    <p:extLst>
      <p:ext uri="{BB962C8B-B14F-4D97-AF65-F5344CB8AC3E}">
        <p14:creationId xmlns:p14="http://schemas.microsoft.com/office/powerpoint/2010/main" val="33700758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we propose</a:t>
            </a:r>
            <a:r>
              <a:rPr lang="en-US" altLang="zh-CN" sz="1200" kern="1200" baseline="0" dirty="0" smtClean="0">
                <a:solidFill>
                  <a:schemeClr val="tx1"/>
                </a:solidFill>
                <a:effectLst/>
                <a:latin typeface="+mn-lt"/>
                <a:ea typeface="+mn-ea"/>
                <a:cs typeface="+mn-cs"/>
              </a:rPr>
              <a:t> and </a:t>
            </a:r>
            <a:r>
              <a:rPr lang="en-US" altLang="zh-CN" sz="1200" kern="1200" dirty="0" smtClean="0">
                <a:solidFill>
                  <a:schemeClr val="tx1"/>
                </a:solidFill>
                <a:effectLst/>
                <a:latin typeface="+mn-lt"/>
                <a:ea typeface="+mn-ea"/>
                <a:cs typeface="+mn-cs"/>
              </a:rPr>
              <a:t>implement </a:t>
            </a:r>
            <a:r>
              <a:rPr lang="en-US" altLang="zh-CN" sz="1200" kern="1200" dirty="0" err="1" smtClean="0">
                <a:solidFill>
                  <a:schemeClr val="tx1"/>
                </a:solidFill>
                <a:effectLst/>
                <a:latin typeface="+mn-lt"/>
                <a:ea typeface="+mn-ea"/>
                <a:cs typeface="+mn-cs"/>
              </a:rPr>
              <a:t>Ms-FastICA</a:t>
            </a:r>
            <a:r>
              <a:rPr lang="en-US" altLang="zh-CN" sz="1200" kern="1200" dirty="0" smtClean="0">
                <a:solidFill>
                  <a:schemeClr val="tx1"/>
                </a:solidFill>
                <a:effectLst/>
                <a:latin typeface="+mn-lt"/>
                <a:ea typeface="+mn-ea"/>
                <a:cs typeface="+mn-cs"/>
              </a:rPr>
              <a:t>, a multilevel parallel algorithm for fast independent component analysis for </a:t>
            </a:r>
            <a:r>
              <a:rPr lang="en-US" altLang="zh-CN" sz="1200" kern="1200" dirty="0" err="1" smtClean="0">
                <a:solidFill>
                  <a:schemeClr val="tx1"/>
                </a:solidFill>
                <a:effectLst/>
                <a:latin typeface="+mn-lt"/>
                <a:ea typeface="+mn-ea"/>
                <a:cs typeface="+mn-cs"/>
              </a:rPr>
              <a:t>hyperspectral</a:t>
            </a:r>
            <a:r>
              <a:rPr lang="en-US" altLang="zh-CN" sz="1200" kern="1200" dirty="0" smtClean="0">
                <a:solidFill>
                  <a:schemeClr val="tx1"/>
                </a:solidFill>
                <a:effectLst/>
                <a:latin typeface="+mn-lt"/>
                <a:ea typeface="+mn-ea"/>
                <a:cs typeface="+mn-cs"/>
              </a:rPr>
              <a:t> image dimensionality reduction on MIC-based clusters, with MPI, </a:t>
            </a:r>
            <a:r>
              <a:rPr lang="en-US" altLang="zh-CN" sz="1200" kern="1200" dirty="0" err="1" smtClean="0">
                <a:solidFill>
                  <a:schemeClr val="tx1"/>
                </a:solidFill>
                <a:effectLst/>
                <a:latin typeface="+mn-lt"/>
                <a:ea typeface="+mn-ea"/>
                <a:cs typeface="+mn-cs"/>
              </a:rPr>
              <a:t>OpenMP</a:t>
            </a:r>
            <a:r>
              <a:rPr lang="en-US" altLang="zh-CN" sz="1200" kern="1200" dirty="0" smtClean="0">
                <a:solidFill>
                  <a:schemeClr val="tx1"/>
                </a:solidFill>
                <a:effectLst/>
                <a:latin typeface="+mn-lt"/>
                <a:ea typeface="+mn-ea"/>
                <a:cs typeface="+mn-cs"/>
              </a:rPr>
              <a:t>, language extensions for offload (LEO).</a:t>
            </a:r>
          </a:p>
          <a:p>
            <a:endParaRPr lang="en-US" altLang="zh-CN" sz="1200" kern="1200" dirty="0" smtClean="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24</a:t>
            </a:fld>
            <a:endParaRPr lang="zh-CN" altLang="en-US"/>
          </a:p>
        </p:txBody>
      </p:sp>
    </p:spTree>
    <p:extLst>
      <p:ext uri="{BB962C8B-B14F-4D97-AF65-F5344CB8AC3E}">
        <p14:creationId xmlns:p14="http://schemas.microsoft.com/office/powerpoint/2010/main" val="33987902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Our programs were compiled by Intel C/C++ compiler 2013 sp1.1.106 and MPICH3, and ran on the TianHe-2 Supercomputer. Each node on TianHe-2 has two 12-core Xeon CPUs and three 57-core Intel Xeon Phi coprocessors. Optimization options -O3 has been selected for the serial program as the reference.</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25</a:t>
            </a:fld>
            <a:endParaRPr lang="zh-CN" altLang="en-US"/>
          </a:p>
        </p:txBody>
      </p:sp>
    </p:spTree>
    <p:extLst>
      <p:ext uri="{BB962C8B-B14F-4D97-AF65-F5344CB8AC3E}">
        <p14:creationId xmlns:p14="http://schemas.microsoft.com/office/powerpoint/2010/main" val="3938872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Experimental result reveals that covariance matrix calculation has a good scalability, We also see that MIC can obtain higher performance than using only CPUs, while using 3 MICs runs the fastest when the nodes is less than 128 nodes. However, when using 128 nodes, the CPU parallel version runs the fastest. And when we use more than 64 nodes, the CPU version runs faster than that of 1 MIC. Therefore we come to the conclusion that CPU parallel version runs faster than the MIC version when the calculation scale is not large enough.</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26</a:t>
            </a:fld>
            <a:endParaRPr lang="zh-CN" altLang="en-US"/>
          </a:p>
        </p:txBody>
      </p:sp>
    </p:spTree>
    <p:extLst>
      <p:ext uri="{BB962C8B-B14F-4D97-AF65-F5344CB8AC3E}">
        <p14:creationId xmlns:p14="http://schemas.microsoft.com/office/powerpoint/2010/main" val="31930896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Figure shows the parallel white processing has a good scalability. Further we notice that 3 MICs on each node can run fastest when the nodes are less than 128, and then the CPU parallel version runs the fastest. We believe that the CPU parallel version can run faster than the MIC version when the calculation scale is not large enough. When the task is divided into 64 partitions, the calculation scale is so small that CPU runs faster than MIC</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27</a:t>
            </a:fld>
            <a:endParaRPr lang="zh-CN" altLang="en-US"/>
          </a:p>
        </p:txBody>
      </p:sp>
    </p:spTree>
    <p:extLst>
      <p:ext uri="{BB962C8B-B14F-4D97-AF65-F5344CB8AC3E}">
        <p14:creationId xmlns:p14="http://schemas.microsoft.com/office/powerpoint/2010/main" val="7568735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Figure shows the parallel ICA iteration has poor scalability on the CPUs, which is only expanded to 16 nodes.  When over 16 nodes are used, performance will decrease. In my opinion, because the CPU computing is not stable enough, especially for applications like the ICA iterations which involve massive MPI communication in each iteration. The reasons why CPU is not stable are still under investigation. On the contrary, because the MIC coprocessor is specialized for calculation, it can obtain more stable computing performance, and MIC coprocessors can get the best performance on 64 nodes. Due to the larger proportion of the MPI communication, the performance will suffer when using more nodes.</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28</a:t>
            </a:fld>
            <a:endParaRPr lang="zh-CN" altLang="en-US"/>
          </a:p>
        </p:txBody>
      </p:sp>
    </p:spTree>
    <p:extLst>
      <p:ext uri="{BB962C8B-B14F-4D97-AF65-F5344CB8AC3E}">
        <p14:creationId xmlns:p14="http://schemas.microsoft.com/office/powerpoint/2010/main" val="5463922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The total execution time is shown in the Figure , which tells our </a:t>
            </a:r>
            <a:r>
              <a:rPr lang="en-US" altLang="zh-CN" sz="1200" kern="1200" dirty="0" err="1" smtClean="0">
                <a:solidFill>
                  <a:schemeClr val="tx1"/>
                </a:solidFill>
                <a:effectLst/>
                <a:latin typeface="+mn-lt"/>
                <a:ea typeface="+mn-ea"/>
                <a:cs typeface="+mn-cs"/>
              </a:rPr>
              <a:t>Ms-FastICA</a:t>
            </a:r>
            <a:r>
              <a:rPr lang="en-US" altLang="zh-CN" sz="1200" kern="1200" dirty="0" smtClean="0">
                <a:solidFill>
                  <a:schemeClr val="tx1"/>
                </a:solidFill>
                <a:effectLst/>
                <a:latin typeface="+mn-lt"/>
                <a:ea typeface="+mn-ea"/>
                <a:cs typeface="+mn-cs"/>
              </a:rPr>
              <a:t> parallel code has a good scalability. When parallelized on CPU, scalability is poor, and can only reach 16 nodes. But parallel computing on MICs achieve a better scalability. Also, using 3 MICs in single node performs better than using 1MIC.</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29</a:t>
            </a:fld>
            <a:endParaRPr lang="zh-CN" altLang="en-US"/>
          </a:p>
        </p:txBody>
      </p:sp>
    </p:spTree>
    <p:extLst>
      <p:ext uri="{BB962C8B-B14F-4D97-AF65-F5344CB8AC3E}">
        <p14:creationId xmlns:p14="http://schemas.microsoft.com/office/powerpoint/2010/main" val="1377751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my report,</a:t>
            </a:r>
            <a:r>
              <a:rPr lang="en-US" altLang="zh-CN" baseline="0" dirty="0" smtClean="0"/>
              <a:t> there are 5 parts, include motivation , </a:t>
            </a:r>
            <a:r>
              <a:rPr lang="en-US" altLang="zh-CN" baseline="0" dirty="0" err="1" smtClean="0"/>
              <a:t>FastICA</a:t>
            </a:r>
            <a:r>
              <a:rPr lang="en-US" altLang="zh-CN" baseline="0" dirty="0" smtClean="0"/>
              <a:t> and hotspots, parallelization and optimization, </a:t>
            </a:r>
            <a:r>
              <a:rPr lang="en-US" altLang="zh-CN" baseline="0" dirty="0" err="1" smtClean="0"/>
              <a:t>Ms-FastICA</a:t>
            </a:r>
            <a:r>
              <a:rPr lang="en-US" altLang="zh-CN" baseline="0" dirty="0" smtClean="0"/>
              <a:t> and experimental result ,conclusions.</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3</a:t>
            </a:fld>
            <a:endParaRPr lang="zh-CN" altLang="en-US"/>
          </a:p>
        </p:txBody>
      </p:sp>
    </p:spTree>
    <p:extLst>
      <p:ext uri="{BB962C8B-B14F-4D97-AF65-F5344CB8AC3E}">
        <p14:creationId xmlns:p14="http://schemas.microsoft.com/office/powerpoint/2010/main" val="734183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All the speedups between our code and the serial code on different number of nodes and different parallel computing resources (CPU, 1MIC, 3MIC) is shown in the picture. We see that a 104 times speedup on 16-nodes with 384 CPU cores, and a 395 times speedup on 128 nodes with 128 MICs have been achieved. In particular, the maximum speed-up of 410 times is gained on the 64 nodes with 192 MICs.</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30</a:t>
            </a:fld>
            <a:endParaRPr lang="zh-CN" altLang="en-US"/>
          </a:p>
        </p:txBody>
      </p:sp>
    </p:spTree>
    <p:extLst>
      <p:ext uri="{BB962C8B-B14F-4D97-AF65-F5344CB8AC3E}">
        <p14:creationId xmlns:p14="http://schemas.microsoft.com/office/powerpoint/2010/main" val="17249526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my report,</a:t>
            </a:r>
            <a:r>
              <a:rPr lang="en-US" altLang="zh-CN" baseline="0" dirty="0" smtClean="0"/>
              <a:t> there are 5 parts, include motivation , </a:t>
            </a:r>
            <a:r>
              <a:rPr lang="en-US" altLang="zh-CN" baseline="0" dirty="0" err="1" smtClean="0"/>
              <a:t>FastICA</a:t>
            </a:r>
            <a:r>
              <a:rPr lang="en-US" altLang="zh-CN" baseline="0" dirty="0" smtClean="0"/>
              <a:t> and hotspots, parallelization and optimization, </a:t>
            </a:r>
            <a:r>
              <a:rPr lang="en-US" altLang="zh-CN" baseline="0" dirty="0" err="1" smtClean="0"/>
              <a:t>Ms-FastICA</a:t>
            </a:r>
            <a:r>
              <a:rPr lang="en-US" altLang="zh-CN" baseline="0" dirty="0" smtClean="0"/>
              <a:t> and experimental result ,conclusions.</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31</a:t>
            </a:fld>
            <a:endParaRPr lang="zh-CN" altLang="en-US"/>
          </a:p>
        </p:txBody>
      </p:sp>
    </p:spTree>
    <p:extLst>
      <p:ext uri="{BB962C8B-B14F-4D97-AF65-F5344CB8AC3E}">
        <p14:creationId xmlns:p14="http://schemas.microsoft.com/office/powerpoint/2010/main" val="7341831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32</a:t>
            </a:fld>
            <a:endParaRPr lang="zh-CN" altLang="en-US"/>
          </a:p>
        </p:txBody>
      </p:sp>
    </p:spTree>
    <p:extLst>
      <p:ext uri="{BB962C8B-B14F-4D97-AF65-F5344CB8AC3E}">
        <p14:creationId xmlns:p14="http://schemas.microsoft.com/office/powerpoint/2010/main" val="34600197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33</a:t>
            </a:fld>
            <a:endParaRPr lang="zh-CN" altLang="en-US"/>
          </a:p>
        </p:txBody>
      </p:sp>
    </p:spTree>
    <p:extLst>
      <p:ext uri="{BB962C8B-B14F-4D97-AF65-F5344CB8AC3E}">
        <p14:creationId xmlns:p14="http://schemas.microsoft.com/office/powerpoint/2010/main" val="1142079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In</a:t>
            </a:r>
            <a:r>
              <a:rPr lang="en-US" altLang="zh-CN" baseline="0" dirty="0" smtClean="0"/>
              <a:t> the first part, we introduce the motivation.</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First,</a:t>
            </a:r>
            <a:r>
              <a:rPr lang="en-US" altLang="zh-CN" baseline="0" dirty="0" smtClean="0"/>
              <a:t> we introduce the </a:t>
            </a:r>
            <a:r>
              <a:rPr lang="en-US" altLang="zh-CN" dirty="0" smtClean="0"/>
              <a:t>characteristics of  </a:t>
            </a:r>
            <a:r>
              <a:rPr lang="en-US" altLang="zh-CN" dirty="0" err="1" smtClean="0"/>
              <a:t>Hyperspectral</a:t>
            </a:r>
            <a:r>
              <a:rPr lang="en-US" altLang="zh-CN" dirty="0" smtClean="0"/>
              <a:t> image.</a:t>
            </a:r>
            <a:r>
              <a:rPr lang="en-US" altLang="zh-CN" baseline="0" dirty="0" smtClean="0"/>
              <a:t> </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1.Many bands and</a:t>
            </a:r>
            <a:r>
              <a:rPr lang="en-US" altLang="zh-CN" baseline="0" dirty="0" smtClean="0"/>
              <a:t> big data size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2.High </a:t>
            </a:r>
            <a:r>
              <a:rPr lang="en-US" altLang="zh-CN" dirty="0" smtClean="0">
                <a:effectLst/>
              </a:rPr>
              <a:t>resolution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effectLst/>
              </a:rPr>
              <a:t>3.Strong relation and High redundancy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effectLst/>
              </a:rPr>
              <a:t>4.Low SNR(Signal to Noise Ratio)</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effectLst/>
              </a:rPr>
              <a:t>So, these may</a:t>
            </a:r>
            <a:r>
              <a:rPr lang="en-US" altLang="zh-CN" baseline="0" dirty="0" smtClean="0">
                <a:effectLst/>
              </a:rPr>
              <a:t> load to some problems, such as </a:t>
            </a:r>
            <a:endParaRPr lang="en-US" altLang="zh-CN"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1.</a:t>
            </a:r>
            <a:r>
              <a:rPr lang="zh-CN" altLang="en-US" sz="1200" dirty="0" smtClean="0">
                <a:solidFill>
                  <a:schemeClr val="tx2">
                    <a:lumMod val="40000"/>
                    <a:lumOff val="60000"/>
                  </a:schemeClr>
                </a:solidFill>
              </a:rPr>
              <a:t>波段多，数据量大；</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2.</a:t>
            </a:r>
            <a:r>
              <a:rPr lang="zh-CN" altLang="en-US" sz="1200" dirty="0" smtClean="0">
                <a:solidFill>
                  <a:schemeClr val="tx2">
                    <a:lumMod val="40000"/>
                    <a:lumOff val="60000"/>
                  </a:schemeClr>
                </a:solidFill>
              </a:rPr>
              <a:t>光谱分辨率高、空间分辨率高；</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3.</a:t>
            </a:r>
            <a:r>
              <a:rPr lang="zh-CN" altLang="en-US" sz="1200" dirty="0" smtClean="0">
                <a:solidFill>
                  <a:schemeClr val="tx2">
                    <a:lumMod val="40000"/>
                    <a:lumOff val="60000"/>
                  </a:schemeClr>
                </a:solidFill>
              </a:rPr>
              <a:t>波段间相关性高，冗余大；</a:t>
            </a:r>
          </a:p>
          <a:p>
            <a:r>
              <a:rPr lang="en-US" altLang="zh-CN" dirty="0" smtClean="0"/>
              <a:t>4.</a:t>
            </a:r>
            <a:r>
              <a:rPr lang="zh-CN" altLang="en-US" sz="1200" dirty="0" smtClean="0">
                <a:solidFill>
                  <a:schemeClr val="tx2">
                    <a:lumMod val="40000"/>
                    <a:lumOff val="60000"/>
                  </a:schemeClr>
                </a:solidFill>
              </a:rPr>
              <a:t>信噪比低。 </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4</a:t>
            </a:fld>
            <a:endParaRPr lang="zh-CN" altLang="en-US"/>
          </a:p>
        </p:txBody>
      </p:sp>
    </p:spTree>
    <p:extLst>
      <p:ext uri="{BB962C8B-B14F-4D97-AF65-F5344CB8AC3E}">
        <p14:creationId xmlns:p14="http://schemas.microsoft.com/office/powerpoint/2010/main" val="940805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1.curse of dimensionality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2.hardly train for sample categories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3.empty space phenomenon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That is why the dimensionality reduction is </a:t>
            </a:r>
            <a:r>
              <a:rPr lang="en-US" altLang="zh-CN" dirty="0" smtClean="0">
                <a:effectLst/>
              </a:rPr>
              <a:t>necessary.</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5</a:t>
            </a:fld>
            <a:endParaRPr lang="zh-CN" altLang="en-US"/>
          </a:p>
        </p:txBody>
      </p:sp>
    </p:spTree>
    <p:extLst>
      <p:ext uri="{BB962C8B-B14F-4D97-AF65-F5344CB8AC3E}">
        <p14:creationId xmlns:p14="http://schemas.microsoft.com/office/powerpoint/2010/main" val="940805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dimensionality reduction contains matrix calculation,</a:t>
            </a:r>
            <a:r>
              <a:rPr lang="en-US" altLang="zh-CN" baseline="0" dirty="0" smtClean="0"/>
              <a:t> iterations and large-scale loops, and it is time-consuming.</a:t>
            </a:r>
          </a:p>
          <a:p>
            <a:r>
              <a:rPr lang="en-US" altLang="zh-CN" baseline="0" dirty="0" smtClean="0"/>
              <a:t>And different application fields require it real time processing. </a:t>
            </a:r>
          </a:p>
          <a:p>
            <a:r>
              <a:rPr lang="en-US" altLang="zh-CN" baseline="0" dirty="0" smtClean="0"/>
              <a:t>So parallel computing for </a:t>
            </a:r>
            <a:r>
              <a:rPr lang="en-US" altLang="zh-CN" baseline="0" dirty="0" err="1" smtClean="0"/>
              <a:t>Hyperspectral</a:t>
            </a:r>
            <a:r>
              <a:rPr lang="en-US" altLang="zh-CN" baseline="0" dirty="0" smtClean="0"/>
              <a:t> Image Dimensionality Reduction is needed.</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6</a:t>
            </a:fld>
            <a:endParaRPr lang="zh-CN" altLang="en-US"/>
          </a:p>
        </p:txBody>
      </p:sp>
    </p:spTree>
    <p:extLst>
      <p:ext uri="{BB962C8B-B14F-4D97-AF65-F5344CB8AC3E}">
        <p14:creationId xmlns:p14="http://schemas.microsoft.com/office/powerpoint/2010/main" val="1966233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There</a:t>
            </a:r>
            <a:r>
              <a:rPr lang="en-US" altLang="zh-CN" baseline="0" dirty="0" smtClean="0"/>
              <a:t> are many methods for </a:t>
            </a:r>
            <a:r>
              <a:rPr lang="en-US" altLang="zh-CN" dirty="0" err="1" smtClean="0"/>
              <a:t>hyperspectral</a:t>
            </a:r>
            <a:r>
              <a:rPr lang="en-US" altLang="zh-CN" dirty="0" smtClean="0"/>
              <a:t> image dimensionality reduction ,</a:t>
            </a:r>
            <a:r>
              <a:rPr lang="en-US" altLang="zh-CN" baseline="0" dirty="0" smtClean="0"/>
              <a:t> such as PCA , ICA , ISOMAP , LLE.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And in this paper, </a:t>
            </a:r>
            <a:r>
              <a:rPr lang="en-US" altLang="zh-CN" dirty="0" smtClean="0"/>
              <a:t>we investigate </a:t>
            </a:r>
            <a:r>
              <a:rPr lang="en-US" altLang="zh-CN" dirty="0" err="1" smtClean="0"/>
              <a:t>FastICA</a:t>
            </a:r>
            <a:r>
              <a:rPr lang="en-US" altLang="zh-CN" dirty="0" smtClean="0"/>
              <a:t> on MIC-based clusters.</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7</a:t>
            </a:fld>
            <a:endParaRPr lang="zh-CN" altLang="en-US"/>
          </a:p>
        </p:txBody>
      </p:sp>
    </p:spTree>
    <p:extLst>
      <p:ext uri="{BB962C8B-B14F-4D97-AF65-F5344CB8AC3E}">
        <p14:creationId xmlns:p14="http://schemas.microsoft.com/office/powerpoint/2010/main" val="348778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my report,</a:t>
            </a:r>
            <a:r>
              <a:rPr lang="en-US" altLang="zh-CN" baseline="0" dirty="0" smtClean="0"/>
              <a:t> there are 5 parts, include motivation , </a:t>
            </a:r>
            <a:r>
              <a:rPr lang="en-US" altLang="zh-CN" baseline="0" dirty="0" err="1" smtClean="0"/>
              <a:t>FastICA</a:t>
            </a:r>
            <a:r>
              <a:rPr lang="en-US" altLang="zh-CN" baseline="0" dirty="0" smtClean="0"/>
              <a:t> and hotspots, parallelization and optimization, </a:t>
            </a:r>
            <a:r>
              <a:rPr lang="en-US" altLang="zh-CN" baseline="0" dirty="0" err="1" smtClean="0"/>
              <a:t>Ms-FastICA</a:t>
            </a:r>
            <a:r>
              <a:rPr lang="en-US" altLang="zh-CN" baseline="0" dirty="0" smtClean="0"/>
              <a:t> and experimental result ,conclusions.</a:t>
            </a:r>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8</a:t>
            </a:fld>
            <a:endParaRPr lang="zh-CN" altLang="en-US"/>
          </a:p>
        </p:txBody>
      </p:sp>
    </p:spTree>
    <p:extLst>
      <p:ext uri="{BB962C8B-B14F-4D97-AF65-F5344CB8AC3E}">
        <p14:creationId xmlns:p14="http://schemas.microsoft.com/office/powerpoint/2010/main" val="734183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Then the next</a:t>
            </a:r>
            <a:r>
              <a:rPr lang="en-US" altLang="zh-CN" baseline="0" dirty="0" smtClean="0"/>
              <a:t> part is </a:t>
            </a:r>
            <a:r>
              <a:rPr lang="en-US" altLang="zh-CN" baseline="0" dirty="0" err="1" smtClean="0"/>
              <a:t>FastICA</a:t>
            </a:r>
            <a:r>
              <a:rPr lang="en-US" altLang="zh-CN" baseline="0" dirty="0" smtClean="0"/>
              <a:t> and hotspots.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Fast independent component analysis mainly includes three forms: maximum negative entropy, maximum likelihood, and kurtosis. In this paper, we select the one based on maximum negative entropy, and extract the independent source sequentially. This algorithm embodies the traditional linear transform projection pursuit, and uses an optimization method which is fixed-point iteration. Thus, it can make the iteration converge more rapidly and is more robust.</a:t>
            </a:r>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It</a:t>
            </a:r>
            <a:r>
              <a:rPr lang="en-US" altLang="zh-CN" baseline="0" dirty="0" smtClean="0"/>
              <a:t> has 6 main steps as show in the </a:t>
            </a:r>
            <a:r>
              <a:rPr lang="en-US" altLang="zh-CN" baseline="0" dirty="0" err="1" smtClean="0"/>
              <a:t>powerpoint</a:t>
            </a:r>
            <a:r>
              <a:rPr lang="en-US" altLang="zh-CN" baseline="0" dirty="0" smtClean="0"/>
              <a:t>, and here we will not introduce them </a:t>
            </a:r>
            <a:r>
              <a:rPr lang="en-US" altLang="zh-CN" dirty="0" smtClean="0">
                <a:effectLst/>
              </a:rPr>
              <a:t>in detail.</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263DAB4A-D09A-4AD2-87D3-69D97E072502}" type="slidenum">
              <a:rPr lang="zh-CN" altLang="en-US" smtClean="0"/>
              <a:t>9</a:t>
            </a:fld>
            <a:endParaRPr lang="zh-CN" altLang="en-US"/>
          </a:p>
        </p:txBody>
      </p:sp>
    </p:spTree>
    <p:extLst>
      <p:ext uri="{BB962C8B-B14F-4D97-AF65-F5344CB8AC3E}">
        <p14:creationId xmlns:p14="http://schemas.microsoft.com/office/powerpoint/2010/main" val="156342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673973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246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79583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16758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3552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297823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62110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609849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187899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90942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0820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2015/9/1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84621828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0.wmf"/><Relationship Id="rId3" Type="http://schemas.openxmlformats.org/officeDocument/2006/relationships/notesSlide" Target="../notesSlides/notesSlide10.xml"/><Relationship Id="rId7" Type="http://schemas.openxmlformats.org/officeDocument/2006/relationships/image" Target="../media/image7.wmf"/><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9.wmf"/><Relationship Id="rId5" Type="http://schemas.openxmlformats.org/officeDocument/2006/relationships/image" Target="../media/image6.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8.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13.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image" Target="../media/image11.wmf"/><Relationship Id="rId4" Type="http://schemas.openxmlformats.org/officeDocument/2006/relationships/oleObject" Target="../embeddings/oleObject10.bin"/><Relationship Id="rId9" Type="http://schemas.openxmlformats.org/officeDocument/2006/relationships/image" Target="../media/image13.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4.emf"/><Relationship Id="rId5" Type="http://schemas.openxmlformats.org/officeDocument/2006/relationships/oleObject" Target="../embeddings/oleObject13.bin"/><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6.emf"/><Relationship Id="rId4" Type="http://schemas.openxmlformats.org/officeDocument/2006/relationships/oleObject" Target="../embeddings/oleObject14.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image" Target="../media/image19.emf"/><Relationship Id="rId4" Type="http://schemas.openxmlformats.org/officeDocument/2006/relationships/oleObject" Target="../embeddings/oleObject15.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9.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sz="2800" b="1" dirty="0">
                <a:effectLst/>
              </a:rPr>
              <a:t>High Performance Computing of Fast Independent Component Analysis for </a:t>
            </a:r>
            <a:r>
              <a:rPr lang="en-US" altLang="zh-CN" sz="2800" b="1" dirty="0" err="1">
                <a:effectLst/>
              </a:rPr>
              <a:t>Hyperspectral</a:t>
            </a:r>
            <a:r>
              <a:rPr lang="en-US" altLang="zh-CN" sz="2800" b="1" dirty="0">
                <a:effectLst/>
              </a:rPr>
              <a:t> Image Dimensionality Reduction on MIC-based </a:t>
            </a:r>
            <a:r>
              <a:rPr lang="en-US" altLang="zh-CN" sz="2800" b="1" dirty="0" smtClean="0">
                <a:effectLst/>
              </a:rPr>
              <a:t>Clusters</a:t>
            </a:r>
            <a:endParaRPr lang="zh-CN" altLang="en-US" sz="2800" dirty="0"/>
          </a:p>
        </p:txBody>
      </p:sp>
      <p:sp>
        <p:nvSpPr>
          <p:cNvPr id="3" name="副标题 2"/>
          <p:cNvSpPr>
            <a:spLocks noGrp="1"/>
          </p:cNvSpPr>
          <p:nvPr>
            <p:ph type="subTitle" idx="1"/>
          </p:nvPr>
        </p:nvSpPr>
        <p:spPr>
          <a:xfrm>
            <a:off x="971600" y="3886200"/>
            <a:ext cx="7128792" cy="1752600"/>
          </a:xfrm>
        </p:spPr>
        <p:txBody>
          <a:bodyPr>
            <a:normAutofit fontScale="92500"/>
          </a:bodyPr>
          <a:lstStyle/>
          <a:p>
            <a:r>
              <a:rPr lang="en-US" altLang="zh-CN" u="sng" dirty="0" err="1" smtClean="0">
                <a:latin typeface="+mn-lt"/>
              </a:rPr>
              <a:t>Minquan</a:t>
            </a:r>
            <a:r>
              <a:rPr lang="en-US" altLang="zh-CN" u="sng" dirty="0" smtClean="0">
                <a:latin typeface="+mn-lt"/>
              </a:rPr>
              <a:t> Fang</a:t>
            </a:r>
            <a:r>
              <a:rPr lang="en-US" altLang="zh-CN" dirty="0" smtClean="0">
                <a:latin typeface="+mn-lt"/>
              </a:rPr>
              <a:t>, Yi Yu, </a:t>
            </a:r>
            <a:r>
              <a:rPr lang="en-US" altLang="zh-CN" dirty="0" err="1" smtClean="0">
                <a:latin typeface="+mn-lt"/>
              </a:rPr>
              <a:t>Weimin</a:t>
            </a:r>
            <a:r>
              <a:rPr lang="en-US" altLang="zh-CN" dirty="0" smtClean="0">
                <a:latin typeface="+mn-lt"/>
              </a:rPr>
              <a:t> Zhang, </a:t>
            </a:r>
            <a:r>
              <a:rPr lang="en-US" altLang="zh-CN" dirty="0" err="1" smtClean="0">
                <a:latin typeface="+mn-lt"/>
              </a:rPr>
              <a:t>Heng</a:t>
            </a:r>
            <a:r>
              <a:rPr lang="en-US" altLang="zh-CN" dirty="0" smtClean="0">
                <a:latin typeface="+mn-lt"/>
              </a:rPr>
              <a:t> Wu, </a:t>
            </a:r>
            <a:r>
              <a:rPr lang="en-US" altLang="zh-CN" dirty="0" err="1" smtClean="0">
                <a:latin typeface="+mn-lt"/>
              </a:rPr>
              <a:t>Mingzhu</a:t>
            </a:r>
            <a:r>
              <a:rPr lang="en-US" altLang="zh-CN" dirty="0" smtClean="0">
                <a:latin typeface="+mn-lt"/>
              </a:rPr>
              <a:t> Deng, </a:t>
            </a:r>
            <a:r>
              <a:rPr lang="en-US" altLang="zh-CN" dirty="0" err="1" smtClean="0">
                <a:latin typeface="+mn-lt"/>
              </a:rPr>
              <a:t>Jianbin</a:t>
            </a:r>
            <a:r>
              <a:rPr lang="en-US" altLang="zh-CN" dirty="0" smtClean="0">
                <a:latin typeface="+mn-lt"/>
              </a:rPr>
              <a:t> Fang</a:t>
            </a:r>
          </a:p>
          <a:p>
            <a:r>
              <a:rPr lang="zh-CN" altLang="en-US" dirty="0" smtClean="0"/>
              <a:t>（</a:t>
            </a:r>
            <a:r>
              <a:rPr lang="en-US" altLang="zh-CN" dirty="0" smtClean="0"/>
              <a:t>National University of </a:t>
            </a:r>
            <a:r>
              <a:rPr lang="en-US" altLang="zh-CN" dirty="0" err="1" smtClean="0"/>
              <a:t>Defence</a:t>
            </a:r>
            <a:r>
              <a:rPr lang="en-US" altLang="zh-CN" dirty="0" smtClean="0"/>
              <a:t> Technology</a:t>
            </a:r>
            <a:r>
              <a:rPr lang="zh-CN" altLang="en-US" dirty="0" smtClean="0"/>
              <a:t>）</a:t>
            </a:r>
            <a:endParaRPr lang="zh-CN" altLang="en-US" dirty="0">
              <a:latin typeface="+mn-lt"/>
            </a:endParaRPr>
          </a:p>
        </p:txBody>
      </p:sp>
    </p:spTree>
    <p:extLst>
      <p:ext uri="{BB962C8B-B14F-4D97-AF65-F5344CB8AC3E}">
        <p14:creationId xmlns:p14="http://schemas.microsoft.com/office/powerpoint/2010/main" val="2873645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2.  </a:t>
            </a:r>
            <a:r>
              <a:rPr lang="en-US" altLang="zh-CN" dirty="0" err="1" smtClean="0"/>
              <a:t>FastICA</a:t>
            </a:r>
            <a:r>
              <a:rPr lang="en-US" altLang="zh-CN" dirty="0" smtClean="0"/>
              <a:t> and its Hotspots</a:t>
            </a:r>
            <a:endParaRPr lang="zh-CN" altLang="en-US" dirty="0"/>
          </a:p>
        </p:txBody>
      </p:sp>
      <p:sp>
        <p:nvSpPr>
          <p:cNvPr id="3" name="内容占位符 2"/>
          <p:cNvSpPr>
            <a:spLocks noGrp="1"/>
          </p:cNvSpPr>
          <p:nvPr>
            <p:ph idx="1"/>
          </p:nvPr>
        </p:nvSpPr>
        <p:spPr>
          <a:xfrm>
            <a:off x="457200" y="1124744"/>
            <a:ext cx="8229600" cy="5141168"/>
          </a:xfrm>
        </p:spPr>
        <p:txBody>
          <a:bodyPr>
            <a:normAutofit fontScale="92500" lnSpcReduction="20000"/>
          </a:bodyPr>
          <a:lstStyle/>
          <a:p>
            <a:pPr lvl="1"/>
            <a:r>
              <a:rPr lang="en-US" altLang="zh-CN" dirty="0" smtClean="0"/>
              <a:t>5. ICA iteration</a:t>
            </a:r>
          </a:p>
          <a:p>
            <a:pPr lvl="2"/>
            <a:r>
              <a:rPr lang="en-US" altLang="zh-CN" dirty="0" smtClean="0"/>
              <a:t>5.1Initialize </a:t>
            </a:r>
            <a:r>
              <a:rPr lang="en-US" altLang="zh-CN" b="1" i="1" dirty="0" smtClean="0"/>
              <a:t>W</a:t>
            </a:r>
            <a:r>
              <a:rPr lang="en-US" altLang="zh-CN" baseline="-25000" dirty="0" smtClean="0"/>
              <a:t>i</a:t>
            </a:r>
            <a:r>
              <a:rPr lang="en-US" altLang="zh-CN" dirty="0" smtClean="0"/>
              <a:t> , which is the </a:t>
            </a:r>
            <a:r>
              <a:rPr lang="en-US" altLang="zh-CN" dirty="0" err="1" smtClean="0"/>
              <a:t>i</a:t>
            </a:r>
            <a:r>
              <a:rPr lang="en-US" altLang="zh-CN" baseline="30000" dirty="0" err="1" smtClean="0"/>
              <a:t>th</a:t>
            </a:r>
            <a:r>
              <a:rPr lang="en-US" altLang="zh-CN" dirty="0" smtClean="0"/>
              <a:t> column of </a:t>
            </a:r>
            <a:r>
              <a:rPr lang="en-US" altLang="zh-CN" b="1" i="1" dirty="0" smtClean="0"/>
              <a:t>W</a:t>
            </a:r>
          </a:p>
          <a:p>
            <a:pPr lvl="2"/>
            <a:r>
              <a:rPr lang="en-US" altLang="zh-CN" dirty="0" smtClean="0"/>
              <a:t>5.2Update </a:t>
            </a:r>
            <a:r>
              <a:rPr lang="en-US" altLang="zh-CN" b="1" i="1" dirty="0" smtClean="0"/>
              <a:t>W</a:t>
            </a:r>
            <a:r>
              <a:rPr lang="en-US" altLang="zh-CN" baseline="-25000" dirty="0" smtClean="0"/>
              <a:t>i</a:t>
            </a:r>
            <a:r>
              <a:rPr lang="en-US" altLang="zh-CN" dirty="0" smtClean="0"/>
              <a:t> </a:t>
            </a:r>
          </a:p>
          <a:p>
            <a:pPr lvl="2"/>
            <a:endParaRPr lang="en-US" altLang="zh-CN" dirty="0" smtClean="0"/>
          </a:p>
          <a:p>
            <a:pPr lvl="2"/>
            <a:endParaRPr lang="en-US" altLang="zh-CN" dirty="0" smtClean="0"/>
          </a:p>
          <a:p>
            <a:pPr lvl="2"/>
            <a:r>
              <a:rPr lang="en-US" altLang="zh-CN" dirty="0" smtClean="0"/>
              <a:t>5.3Orthogonalization</a:t>
            </a:r>
          </a:p>
          <a:p>
            <a:pPr lvl="2"/>
            <a:endParaRPr lang="en-US" altLang="zh-CN" dirty="0" smtClean="0"/>
          </a:p>
          <a:p>
            <a:pPr lvl="2"/>
            <a:r>
              <a:rPr lang="en-US" altLang="zh-CN" dirty="0" smtClean="0"/>
              <a:t>5.4Normalization</a:t>
            </a:r>
          </a:p>
          <a:p>
            <a:pPr lvl="2"/>
            <a:endParaRPr lang="en-US" altLang="zh-CN" dirty="0" smtClean="0"/>
          </a:p>
          <a:p>
            <a:pPr lvl="2"/>
            <a:r>
              <a:rPr lang="en-US" altLang="zh-CN" dirty="0" smtClean="0"/>
              <a:t>5.5Check whether the iteration is convergent</a:t>
            </a:r>
          </a:p>
          <a:p>
            <a:pPr lvl="3"/>
            <a:r>
              <a:rPr lang="en-US" altLang="zh-CN" dirty="0" err="1" smtClean="0"/>
              <a:t>Goto</a:t>
            </a:r>
            <a:r>
              <a:rPr lang="en-US" altLang="zh-CN" dirty="0" smtClean="0"/>
              <a:t> 5.2 if not</a:t>
            </a:r>
          </a:p>
          <a:p>
            <a:pPr lvl="3"/>
            <a:r>
              <a:rPr lang="en-US" altLang="zh-CN" dirty="0" smtClean="0"/>
              <a:t>Exit if both iteration is convergent and all </a:t>
            </a:r>
            <a:r>
              <a:rPr lang="en-US" altLang="zh-CN" b="1" i="1" dirty="0" smtClean="0"/>
              <a:t>W</a:t>
            </a:r>
            <a:r>
              <a:rPr lang="en-US" altLang="zh-CN" baseline="-25000" dirty="0" smtClean="0"/>
              <a:t>i</a:t>
            </a:r>
            <a:r>
              <a:rPr lang="en-US" altLang="zh-CN" dirty="0" smtClean="0"/>
              <a:t>  are iterated</a:t>
            </a:r>
          </a:p>
          <a:p>
            <a:pPr lvl="3"/>
            <a:r>
              <a:rPr lang="en-US" altLang="zh-CN" dirty="0" err="1" smtClean="0"/>
              <a:t>Goto</a:t>
            </a:r>
            <a:r>
              <a:rPr lang="en-US" altLang="zh-CN" dirty="0" smtClean="0"/>
              <a:t> 5.1 and  initialize the next </a:t>
            </a:r>
            <a:r>
              <a:rPr lang="en-US" altLang="zh-CN" b="1" i="1" dirty="0" smtClean="0"/>
              <a:t>W</a:t>
            </a:r>
            <a:r>
              <a:rPr lang="en-US" altLang="zh-CN" baseline="-25000" dirty="0" smtClean="0"/>
              <a:t>i </a:t>
            </a:r>
            <a:r>
              <a:rPr lang="en-US" altLang="zh-CN" dirty="0" smtClean="0"/>
              <a:t>  (</a:t>
            </a:r>
            <a:r>
              <a:rPr lang="en-US" altLang="zh-CN" i="1" dirty="0" err="1" smtClean="0"/>
              <a:t>i</a:t>
            </a:r>
            <a:r>
              <a:rPr lang="en-US" altLang="zh-CN" dirty="0" smtClean="0"/>
              <a:t>++) </a:t>
            </a:r>
          </a:p>
          <a:p>
            <a:pPr lvl="2"/>
            <a:endParaRPr lang="en-US" altLang="zh-CN" dirty="0" smtClean="0"/>
          </a:p>
          <a:p>
            <a:pPr lvl="1"/>
            <a:r>
              <a:rPr lang="en-US" altLang="zh-CN" dirty="0" smtClean="0"/>
              <a:t>6.Independent components transformation</a:t>
            </a:r>
          </a:p>
          <a:p>
            <a:pPr marL="457200" lvl="1" indent="0">
              <a:buNone/>
            </a:pPr>
            <a:endParaRPr lang="en-US" altLang="zh-CN" dirty="0"/>
          </a:p>
          <a:p>
            <a:pPr lvl="1"/>
            <a:endParaRPr lang="en-US" altLang="zh-CN" dirty="0" smtClean="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 name="对象 12"/>
          <p:cNvGraphicFramePr>
            <a:graphicFrameLocks noChangeAspect="1"/>
          </p:cNvGraphicFramePr>
          <p:nvPr>
            <p:extLst>
              <p:ext uri="{D42A27DB-BD31-4B8C-83A1-F6EECF244321}">
                <p14:modId xmlns:p14="http://schemas.microsoft.com/office/powerpoint/2010/main" val="814597901"/>
              </p:ext>
            </p:extLst>
          </p:nvPr>
        </p:nvGraphicFramePr>
        <p:xfrm>
          <a:off x="2753798" y="2060848"/>
          <a:ext cx="4554506" cy="576064"/>
        </p:xfrm>
        <a:graphic>
          <a:graphicData uri="http://schemas.openxmlformats.org/presentationml/2006/ole">
            <mc:AlternateContent xmlns:mc="http://schemas.openxmlformats.org/markup-compatibility/2006">
              <mc:Choice xmlns:v="urn:schemas-microsoft-com:vml" Requires="v">
                <p:oleObj spid="_x0000_s12578" name="Equation" r:id="rId4" imgW="2413000" imgH="304800" progId="Equation.DSMT4">
                  <p:embed/>
                </p:oleObj>
              </mc:Choice>
              <mc:Fallback>
                <p:oleObj name="Equation" r:id="rId4" imgW="2413000" imgH="304800" progId="Equation.DSMT4">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3798" y="2060848"/>
                        <a:ext cx="4554506" cy="576064"/>
                      </a:xfrm>
                      <a:prstGeom prst="rect">
                        <a:avLst/>
                      </a:prstGeom>
                      <a:noFill/>
                    </p:spPr>
                  </p:pic>
                </p:oleObj>
              </mc:Fallback>
            </mc:AlternateContent>
          </a:graphicData>
        </a:graphic>
      </p:graphicFrame>
      <p:sp>
        <p:nvSpPr>
          <p:cNvPr id="1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 name="对象 14"/>
          <p:cNvGraphicFramePr>
            <a:graphicFrameLocks noChangeAspect="1"/>
          </p:cNvGraphicFramePr>
          <p:nvPr>
            <p:extLst>
              <p:ext uri="{D42A27DB-BD31-4B8C-83A1-F6EECF244321}">
                <p14:modId xmlns:p14="http://schemas.microsoft.com/office/powerpoint/2010/main" val="1493665950"/>
              </p:ext>
            </p:extLst>
          </p:nvPr>
        </p:nvGraphicFramePr>
        <p:xfrm>
          <a:off x="2771800" y="2446368"/>
          <a:ext cx="1296144" cy="478576"/>
        </p:xfrm>
        <a:graphic>
          <a:graphicData uri="http://schemas.openxmlformats.org/presentationml/2006/ole">
            <mc:AlternateContent xmlns:mc="http://schemas.openxmlformats.org/markup-compatibility/2006">
              <mc:Choice xmlns:v="urn:schemas-microsoft-com:vml" Requires="v">
                <p:oleObj spid="_x0000_s12579" name="Equation" r:id="rId6" imgW="622030" imgH="228501" progId="Equation.DSMT4">
                  <p:embed/>
                </p:oleObj>
              </mc:Choice>
              <mc:Fallback>
                <p:oleObj name="Equation" r:id="rId6" imgW="622030" imgH="228501" progId="Equation.DSMT4">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1800" y="2446368"/>
                        <a:ext cx="1296144" cy="478576"/>
                      </a:xfrm>
                      <a:prstGeom prst="rect">
                        <a:avLst/>
                      </a:prstGeom>
                      <a:noFill/>
                    </p:spPr>
                  </p:pic>
                </p:oleObj>
              </mc:Fallback>
            </mc:AlternateContent>
          </a:graphicData>
        </a:graphic>
      </p:graphicFrame>
      <p:sp>
        <p:nvSpPr>
          <p:cNvPr id="16"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 name="对象 16"/>
          <p:cNvGraphicFramePr>
            <a:graphicFrameLocks noChangeAspect="1"/>
          </p:cNvGraphicFramePr>
          <p:nvPr>
            <p:extLst>
              <p:ext uri="{D42A27DB-BD31-4B8C-83A1-F6EECF244321}">
                <p14:modId xmlns:p14="http://schemas.microsoft.com/office/powerpoint/2010/main" val="2087003067"/>
              </p:ext>
            </p:extLst>
          </p:nvPr>
        </p:nvGraphicFramePr>
        <p:xfrm>
          <a:off x="2771800" y="3126291"/>
          <a:ext cx="2808312" cy="518733"/>
        </p:xfrm>
        <a:graphic>
          <a:graphicData uri="http://schemas.openxmlformats.org/presentationml/2006/ole">
            <mc:AlternateContent xmlns:mc="http://schemas.openxmlformats.org/markup-compatibility/2006">
              <mc:Choice xmlns:v="urn:schemas-microsoft-com:vml" Requires="v">
                <p:oleObj spid="_x0000_s12580" name="Equation" r:id="rId8" imgW="1498600" imgH="279400" progId="Equation.DSMT4">
                  <p:embed/>
                </p:oleObj>
              </mc:Choice>
              <mc:Fallback>
                <p:oleObj name="Equation" r:id="rId8" imgW="1498600" imgH="279400" progId="Equation.DSMT4">
                  <p:embed/>
                  <p:pic>
                    <p:nvPicPr>
                      <p:cNvPr id="0" name="Object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71800" y="3126291"/>
                        <a:ext cx="2808312" cy="518733"/>
                      </a:xfrm>
                      <a:prstGeom prst="rect">
                        <a:avLst/>
                      </a:prstGeom>
                      <a:noFill/>
                    </p:spPr>
                  </p:pic>
                </p:oleObj>
              </mc:Fallback>
            </mc:AlternateContent>
          </a:graphicData>
        </a:graphic>
      </p:graphicFrame>
      <p:sp>
        <p:nvSpPr>
          <p:cNvPr id="18" name="Rectangle 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9" name="对象 18"/>
          <p:cNvGraphicFramePr>
            <a:graphicFrameLocks noChangeAspect="1"/>
          </p:cNvGraphicFramePr>
          <p:nvPr>
            <p:extLst>
              <p:ext uri="{D42A27DB-BD31-4B8C-83A1-F6EECF244321}">
                <p14:modId xmlns:p14="http://schemas.microsoft.com/office/powerpoint/2010/main" val="53061692"/>
              </p:ext>
            </p:extLst>
          </p:nvPr>
        </p:nvGraphicFramePr>
        <p:xfrm>
          <a:off x="2771800" y="3861048"/>
          <a:ext cx="1800200" cy="454787"/>
        </p:xfrm>
        <a:graphic>
          <a:graphicData uri="http://schemas.openxmlformats.org/presentationml/2006/ole">
            <mc:AlternateContent xmlns:mc="http://schemas.openxmlformats.org/markup-compatibility/2006">
              <mc:Choice xmlns:v="urn:schemas-microsoft-com:vml" Requires="v">
                <p:oleObj spid="_x0000_s12581" name="Equation" r:id="rId10" imgW="901309" imgH="228501" progId="Equation.DSMT4">
                  <p:embed/>
                </p:oleObj>
              </mc:Choice>
              <mc:Fallback>
                <p:oleObj name="Equation" r:id="rId10" imgW="901309" imgH="228501" progId="Equation.DSMT4">
                  <p:embed/>
                  <p:pic>
                    <p:nvPicPr>
                      <p:cNvPr id="0" name="Object 3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71800" y="3861048"/>
                        <a:ext cx="1800200" cy="454787"/>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169259538"/>
              </p:ext>
            </p:extLst>
          </p:nvPr>
        </p:nvGraphicFramePr>
        <p:xfrm>
          <a:off x="2843808" y="6165304"/>
          <a:ext cx="1079500" cy="366713"/>
        </p:xfrm>
        <a:graphic>
          <a:graphicData uri="http://schemas.openxmlformats.org/presentationml/2006/ole">
            <mc:AlternateContent xmlns:mc="http://schemas.openxmlformats.org/markup-compatibility/2006">
              <mc:Choice xmlns:v="urn:schemas-microsoft-com:vml" Requires="v">
                <p:oleObj spid="_x0000_s12582" name="Equation" r:id="rId12" imgW="532937" imgH="177646" progId="Equation.DSMT4">
                  <p:embed/>
                </p:oleObj>
              </mc:Choice>
              <mc:Fallback>
                <p:oleObj name="Equation" r:id="rId12" imgW="532937" imgH="177646" progId="Equation.DSMT4">
                  <p:embed/>
                  <p:pic>
                    <p:nvPicPr>
                      <p:cNvPr id="0" name="对象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43808" y="6165304"/>
                        <a:ext cx="1079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53072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  </a:t>
            </a:r>
            <a:r>
              <a:rPr lang="en-US" altLang="zh-CN" dirty="0" err="1" smtClean="0"/>
              <a:t>FastICA</a:t>
            </a:r>
            <a:r>
              <a:rPr lang="en-US" altLang="zh-CN" dirty="0" smtClean="0"/>
              <a:t> and its Hotspots</a:t>
            </a:r>
            <a:endParaRPr lang="zh-CN" altLang="en-US" dirty="0"/>
          </a:p>
        </p:txBody>
      </p:sp>
      <p:sp>
        <p:nvSpPr>
          <p:cNvPr id="3" name="内容占位符 2"/>
          <p:cNvSpPr>
            <a:spLocks noGrp="1"/>
          </p:cNvSpPr>
          <p:nvPr>
            <p:ph idx="1"/>
          </p:nvPr>
        </p:nvSpPr>
        <p:spPr/>
        <p:txBody>
          <a:bodyPr/>
          <a:lstStyle/>
          <a:p>
            <a:r>
              <a:rPr lang="en-US" altLang="zh-CN" dirty="0" smtClean="0"/>
              <a:t>Hotspots for </a:t>
            </a:r>
            <a:r>
              <a:rPr lang="en-US" altLang="zh-CN" dirty="0" err="1" smtClean="0"/>
              <a:t>fastICA</a:t>
            </a:r>
            <a:endParaRPr lang="zh-CN" altLang="en-US" dirty="0"/>
          </a:p>
        </p:txBody>
      </p:sp>
      <p:sp>
        <p:nvSpPr>
          <p:cNvPr id="5" name="圆角矩形 4"/>
          <p:cNvSpPr/>
          <p:nvPr/>
        </p:nvSpPr>
        <p:spPr>
          <a:xfrm>
            <a:off x="1331640" y="5733256"/>
            <a:ext cx="712879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t>We focus on covariance matrix calculation, white processing and ICA iteration.</a:t>
            </a:r>
            <a:endParaRPr lang="zh-CN" altLang="en-US" sz="2800" dirty="0"/>
          </a:p>
        </p:txBody>
      </p:sp>
      <p:graphicFrame>
        <p:nvGraphicFramePr>
          <p:cNvPr id="7" name="表格 6"/>
          <p:cNvGraphicFramePr>
            <a:graphicFrameLocks noGrp="1"/>
          </p:cNvGraphicFramePr>
          <p:nvPr>
            <p:extLst>
              <p:ext uri="{D42A27DB-BD31-4B8C-83A1-F6EECF244321}">
                <p14:modId xmlns:p14="http://schemas.microsoft.com/office/powerpoint/2010/main" val="3165105976"/>
              </p:ext>
            </p:extLst>
          </p:nvPr>
        </p:nvGraphicFramePr>
        <p:xfrm>
          <a:off x="1043608" y="2132856"/>
          <a:ext cx="7416825" cy="3355803"/>
        </p:xfrm>
        <a:graphic>
          <a:graphicData uri="http://schemas.openxmlformats.org/drawingml/2006/table">
            <a:tbl>
              <a:tblPr>
                <a:tableStyleId>{0505E3EF-67EA-436B-97B2-0124C06EBD24}</a:tableStyleId>
              </a:tblPr>
              <a:tblGrid>
                <a:gridCol w="936104"/>
                <a:gridCol w="4536504"/>
                <a:gridCol w="1944217"/>
              </a:tblGrid>
              <a:tr h="361288">
                <a:tc>
                  <a:txBody>
                    <a:bodyPr/>
                    <a:lstStyle/>
                    <a:p>
                      <a:pPr algn="ctr" fontAlgn="ctr"/>
                      <a:r>
                        <a:rPr lang="en-US" sz="2800" u="none" strike="noStrike">
                          <a:effectLst/>
                        </a:rPr>
                        <a:t>Step</a:t>
                      </a:r>
                      <a:endParaRPr lang="en-US" sz="2800" b="0" i="0" u="none" strike="noStrike">
                        <a:solidFill>
                          <a:srgbClr val="000000"/>
                        </a:solidFill>
                        <a:effectLst/>
                        <a:latin typeface="宋体"/>
                      </a:endParaRPr>
                    </a:p>
                  </a:txBody>
                  <a:tcPr marL="9525" marR="9525" marT="9525" marB="0" anchor="ctr"/>
                </a:tc>
                <a:tc>
                  <a:txBody>
                    <a:bodyPr/>
                    <a:lstStyle/>
                    <a:p>
                      <a:pPr algn="ctr" fontAlgn="ctr"/>
                      <a:r>
                        <a:rPr lang="en-US" sz="2800" u="none" strike="noStrike">
                          <a:effectLst/>
                        </a:rPr>
                        <a:t>Subroutine</a:t>
                      </a:r>
                      <a:endParaRPr lang="en-US" sz="2800" b="0" i="0" u="none" strike="noStrike">
                        <a:solidFill>
                          <a:srgbClr val="000000"/>
                        </a:solidFill>
                        <a:effectLst/>
                        <a:latin typeface="宋体"/>
                      </a:endParaRPr>
                    </a:p>
                  </a:txBody>
                  <a:tcPr marL="9525" marR="9525" marT="9525" marB="0" anchor="ctr"/>
                </a:tc>
                <a:tc>
                  <a:txBody>
                    <a:bodyPr/>
                    <a:lstStyle/>
                    <a:p>
                      <a:pPr algn="ctr" fontAlgn="ctr"/>
                      <a:r>
                        <a:rPr lang="en-US" sz="2800" u="none" strike="noStrike">
                          <a:effectLst/>
                        </a:rPr>
                        <a:t>Time percent</a:t>
                      </a:r>
                      <a:endParaRPr lang="en-US" sz="2800" b="0" i="0" u="none" strike="noStrike">
                        <a:solidFill>
                          <a:srgbClr val="000000"/>
                        </a:solidFill>
                        <a:effectLst/>
                        <a:latin typeface="宋体"/>
                      </a:endParaRPr>
                    </a:p>
                  </a:txBody>
                  <a:tcPr marL="9525" marR="9525" marT="9525" marB="0" anchor="ctr"/>
                </a:tc>
              </a:tr>
              <a:tr h="536941">
                <a:tc>
                  <a:txBody>
                    <a:bodyPr/>
                    <a:lstStyle/>
                    <a:p>
                      <a:pPr algn="ctr" fontAlgn="ctr"/>
                      <a:r>
                        <a:rPr lang="en-US" altLang="zh-CN" sz="2800" u="none" strike="noStrike">
                          <a:effectLst/>
                        </a:rPr>
                        <a:t>1</a:t>
                      </a:r>
                      <a:endParaRPr lang="en-US" altLang="zh-CN" sz="2800" b="0" i="0" u="none" strike="noStrike">
                        <a:solidFill>
                          <a:srgbClr val="000000"/>
                        </a:solidFill>
                        <a:effectLst/>
                        <a:latin typeface="宋体"/>
                      </a:endParaRPr>
                    </a:p>
                  </a:txBody>
                  <a:tcPr marL="9525" marR="9525" marT="9525" marB="0" anchor="ctr"/>
                </a:tc>
                <a:tc>
                  <a:txBody>
                    <a:bodyPr/>
                    <a:lstStyle/>
                    <a:p>
                      <a:pPr algn="ctr" fontAlgn="ctr"/>
                      <a:r>
                        <a:rPr lang="en-US" sz="2800" u="none" strike="noStrike">
                          <a:effectLst/>
                        </a:rPr>
                        <a:t>Covariance matrix calculation</a:t>
                      </a:r>
                      <a:endParaRPr lang="en-US" sz="2800" b="0" i="0" u="none" strike="noStrike">
                        <a:solidFill>
                          <a:srgbClr val="000000"/>
                        </a:solidFill>
                        <a:effectLst/>
                        <a:latin typeface="宋体"/>
                      </a:endParaRPr>
                    </a:p>
                  </a:txBody>
                  <a:tcPr marL="9525" marR="9525" marT="9525" marB="0" anchor="ctr"/>
                </a:tc>
                <a:tc>
                  <a:txBody>
                    <a:bodyPr/>
                    <a:lstStyle/>
                    <a:p>
                      <a:pPr algn="ctr" fontAlgn="ctr"/>
                      <a:r>
                        <a:rPr lang="en-US" altLang="zh-CN" sz="2800" u="none" strike="noStrike">
                          <a:effectLst/>
                        </a:rPr>
                        <a:t>19.80%</a:t>
                      </a:r>
                      <a:endParaRPr lang="en-US" altLang="zh-CN" sz="2800" b="0" i="0" u="none" strike="noStrike">
                        <a:solidFill>
                          <a:srgbClr val="000000"/>
                        </a:solidFill>
                        <a:effectLst/>
                        <a:latin typeface="宋体"/>
                      </a:endParaRPr>
                    </a:p>
                  </a:txBody>
                  <a:tcPr marL="9525" marR="9525" marT="9525" marB="0" anchor="ctr"/>
                </a:tc>
              </a:tr>
              <a:tr h="185634">
                <a:tc>
                  <a:txBody>
                    <a:bodyPr/>
                    <a:lstStyle/>
                    <a:p>
                      <a:pPr algn="ctr" fontAlgn="ctr"/>
                      <a:r>
                        <a:rPr lang="en-US" altLang="zh-CN" sz="2800" u="none" strike="noStrike">
                          <a:effectLst/>
                        </a:rPr>
                        <a:t>2</a:t>
                      </a:r>
                      <a:endParaRPr lang="en-US" altLang="zh-CN" sz="2800" b="0" i="0" u="none" strike="noStrike">
                        <a:solidFill>
                          <a:srgbClr val="000000"/>
                        </a:solidFill>
                        <a:effectLst/>
                        <a:latin typeface="宋体"/>
                      </a:endParaRPr>
                    </a:p>
                  </a:txBody>
                  <a:tcPr marL="9525" marR="9525" marT="9525" marB="0" anchor="ctr"/>
                </a:tc>
                <a:tc>
                  <a:txBody>
                    <a:bodyPr/>
                    <a:lstStyle/>
                    <a:p>
                      <a:pPr algn="ctr" fontAlgn="ctr"/>
                      <a:r>
                        <a:rPr lang="en-US" sz="2800" u="none" strike="noStrike">
                          <a:effectLst/>
                        </a:rPr>
                        <a:t>Eigenvalue</a:t>
                      </a:r>
                      <a:endParaRPr lang="en-US" sz="2800" b="0" i="0" u="none" strike="noStrike">
                        <a:solidFill>
                          <a:srgbClr val="000000"/>
                        </a:solidFill>
                        <a:effectLst/>
                        <a:latin typeface="宋体"/>
                      </a:endParaRPr>
                    </a:p>
                  </a:txBody>
                  <a:tcPr marL="9525" marR="9525" marT="9525" marB="0" anchor="ctr"/>
                </a:tc>
                <a:tc>
                  <a:txBody>
                    <a:bodyPr/>
                    <a:lstStyle/>
                    <a:p>
                      <a:pPr algn="ctr" fontAlgn="ctr"/>
                      <a:r>
                        <a:rPr lang="en-US" altLang="zh-CN" sz="2800" u="none" strike="noStrike">
                          <a:effectLst/>
                        </a:rPr>
                        <a:t>0.50%</a:t>
                      </a:r>
                      <a:endParaRPr lang="en-US" altLang="zh-CN" sz="2800" b="0" i="0" u="none" strike="noStrike">
                        <a:solidFill>
                          <a:srgbClr val="000000"/>
                        </a:solidFill>
                        <a:effectLst/>
                        <a:latin typeface="宋体"/>
                      </a:endParaRPr>
                    </a:p>
                  </a:txBody>
                  <a:tcPr marL="9525" marR="9525" marT="9525" marB="0" anchor="ctr"/>
                </a:tc>
              </a:tr>
              <a:tr h="536941">
                <a:tc>
                  <a:txBody>
                    <a:bodyPr/>
                    <a:lstStyle/>
                    <a:p>
                      <a:pPr algn="ctr" fontAlgn="ctr"/>
                      <a:r>
                        <a:rPr lang="en-US" altLang="zh-CN" sz="2800" u="none" strike="noStrike">
                          <a:effectLst/>
                        </a:rPr>
                        <a:t>3</a:t>
                      </a:r>
                      <a:endParaRPr lang="en-US" altLang="zh-CN" sz="2800" b="0" i="0" u="none" strike="noStrike">
                        <a:solidFill>
                          <a:srgbClr val="000000"/>
                        </a:solidFill>
                        <a:effectLst/>
                        <a:latin typeface="宋体"/>
                      </a:endParaRPr>
                    </a:p>
                  </a:txBody>
                  <a:tcPr marL="9525" marR="9525" marT="9525" marB="0" anchor="ctr"/>
                </a:tc>
                <a:tc>
                  <a:txBody>
                    <a:bodyPr/>
                    <a:lstStyle/>
                    <a:p>
                      <a:pPr algn="ctr" fontAlgn="ctr"/>
                      <a:r>
                        <a:rPr lang="en-US" sz="2800" u="none" strike="noStrike">
                          <a:effectLst/>
                        </a:rPr>
                        <a:t>calculate the white matrix</a:t>
                      </a:r>
                      <a:endParaRPr lang="en-US" sz="2800" b="0" i="0" u="none" strike="noStrike">
                        <a:solidFill>
                          <a:srgbClr val="000000"/>
                        </a:solidFill>
                        <a:effectLst/>
                        <a:latin typeface="宋体"/>
                      </a:endParaRPr>
                    </a:p>
                  </a:txBody>
                  <a:tcPr marL="9525" marR="9525" marT="9525" marB="0" anchor="ctr"/>
                </a:tc>
                <a:tc>
                  <a:txBody>
                    <a:bodyPr/>
                    <a:lstStyle/>
                    <a:p>
                      <a:pPr algn="ctr" fontAlgn="ctr"/>
                      <a:r>
                        <a:rPr lang="en-US" altLang="zh-CN" sz="2800" u="none" strike="noStrike">
                          <a:effectLst/>
                        </a:rPr>
                        <a:t>0.00%</a:t>
                      </a:r>
                      <a:endParaRPr lang="en-US" altLang="zh-CN" sz="2800" b="0" i="0" u="none" strike="noStrike">
                        <a:solidFill>
                          <a:srgbClr val="000000"/>
                        </a:solidFill>
                        <a:effectLst/>
                        <a:latin typeface="宋体"/>
                      </a:endParaRPr>
                    </a:p>
                  </a:txBody>
                  <a:tcPr marL="9525" marR="9525" marT="9525" marB="0" anchor="ctr"/>
                </a:tc>
              </a:tr>
              <a:tr h="361288">
                <a:tc>
                  <a:txBody>
                    <a:bodyPr/>
                    <a:lstStyle/>
                    <a:p>
                      <a:pPr algn="ctr" fontAlgn="ctr"/>
                      <a:r>
                        <a:rPr lang="en-US" altLang="zh-CN" sz="2800" u="none" strike="noStrike">
                          <a:effectLst/>
                        </a:rPr>
                        <a:t>4</a:t>
                      </a:r>
                      <a:endParaRPr lang="en-US" altLang="zh-CN" sz="2800" b="0" i="0" u="none" strike="noStrike">
                        <a:solidFill>
                          <a:srgbClr val="000000"/>
                        </a:solidFill>
                        <a:effectLst/>
                        <a:latin typeface="宋体"/>
                      </a:endParaRPr>
                    </a:p>
                  </a:txBody>
                  <a:tcPr marL="9525" marR="9525" marT="9525" marB="0" anchor="ctr"/>
                </a:tc>
                <a:tc>
                  <a:txBody>
                    <a:bodyPr/>
                    <a:lstStyle/>
                    <a:p>
                      <a:pPr algn="ctr" fontAlgn="ctr"/>
                      <a:r>
                        <a:rPr lang="en-US" sz="2800" u="none" strike="noStrike">
                          <a:effectLst/>
                        </a:rPr>
                        <a:t>White processing</a:t>
                      </a:r>
                      <a:endParaRPr lang="en-US" sz="2800" b="0" i="0" u="none" strike="noStrike">
                        <a:solidFill>
                          <a:srgbClr val="000000"/>
                        </a:solidFill>
                        <a:effectLst/>
                        <a:latin typeface="宋体"/>
                      </a:endParaRPr>
                    </a:p>
                  </a:txBody>
                  <a:tcPr marL="9525" marR="9525" marT="9525" marB="0" anchor="ctr"/>
                </a:tc>
                <a:tc>
                  <a:txBody>
                    <a:bodyPr/>
                    <a:lstStyle/>
                    <a:p>
                      <a:pPr algn="ctr" fontAlgn="ctr"/>
                      <a:r>
                        <a:rPr lang="en-US" altLang="zh-CN" sz="2800" u="none" strike="noStrike">
                          <a:effectLst/>
                        </a:rPr>
                        <a:t>60.70%</a:t>
                      </a:r>
                      <a:endParaRPr lang="en-US" altLang="zh-CN" sz="2800" b="0" i="0" u="none" strike="noStrike">
                        <a:solidFill>
                          <a:srgbClr val="000000"/>
                        </a:solidFill>
                        <a:effectLst/>
                        <a:latin typeface="宋体"/>
                      </a:endParaRPr>
                    </a:p>
                  </a:txBody>
                  <a:tcPr marL="9525" marR="9525" marT="9525" marB="0" anchor="ctr"/>
                </a:tc>
              </a:tr>
              <a:tr h="361288">
                <a:tc>
                  <a:txBody>
                    <a:bodyPr/>
                    <a:lstStyle/>
                    <a:p>
                      <a:pPr algn="ctr" fontAlgn="ctr"/>
                      <a:r>
                        <a:rPr lang="en-US" altLang="zh-CN" sz="2800" u="none" strike="noStrike">
                          <a:effectLst/>
                        </a:rPr>
                        <a:t>5</a:t>
                      </a:r>
                      <a:endParaRPr lang="en-US" altLang="zh-CN" sz="2800" b="0" i="0" u="none" strike="noStrike">
                        <a:solidFill>
                          <a:srgbClr val="000000"/>
                        </a:solidFill>
                        <a:effectLst/>
                        <a:latin typeface="宋体"/>
                      </a:endParaRPr>
                    </a:p>
                  </a:txBody>
                  <a:tcPr marL="9525" marR="9525" marT="9525" marB="0" anchor="ctr"/>
                </a:tc>
                <a:tc>
                  <a:txBody>
                    <a:bodyPr/>
                    <a:lstStyle/>
                    <a:p>
                      <a:pPr algn="ctr" fontAlgn="ctr"/>
                      <a:r>
                        <a:rPr lang="en-US" sz="2800" u="none" strike="noStrike">
                          <a:effectLst/>
                        </a:rPr>
                        <a:t>ICA iteration</a:t>
                      </a:r>
                      <a:endParaRPr lang="en-US" sz="2800" b="0" i="0" u="none" strike="noStrike">
                        <a:solidFill>
                          <a:srgbClr val="000000"/>
                        </a:solidFill>
                        <a:effectLst/>
                        <a:latin typeface="宋体"/>
                      </a:endParaRPr>
                    </a:p>
                  </a:txBody>
                  <a:tcPr marL="9525" marR="9525" marT="9525" marB="0" anchor="ctr"/>
                </a:tc>
                <a:tc>
                  <a:txBody>
                    <a:bodyPr/>
                    <a:lstStyle/>
                    <a:p>
                      <a:pPr algn="ctr" fontAlgn="ctr"/>
                      <a:r>
                        <a:rPr lang="en-US" altLang="zh-CN" sz="2800" u="none" strike="noStrike">
                          <a:effectLst/>
                        </a:rPr>
                        <a:t>18.50%</a:t>
                      </a:r>
                      <a:endParaRPr lang="en-US" altLang="zh-CN" sz="2800" b="0" i="0" u="none" strike="noStrike">
                        <a:solidFill>
                          <a:srgbClr val="000000"/>
                        </a:solidFill>
                        <a:effectLst/>
                        <a:latin typeface="宋体"/>
                      </a:endParaRPr>
                    </a:p>
                  </a:txBody>
                  <a:tcPr marL="9525" marR="9525" marT="9525" marB="0" anchor="ctr"/>
                </a:tc>
              </a:tr>
              <a:tr h="536941">
                <a:tc>
                  <a:txBody>
                    <a:bodyPr/>
                    <a:lstStyle/>
                    <a:p>
                      <a:pPr algn="ctr" fontAlgn="ctr"/>
                      <a:r>
                        <a:rPr lang="en-US" altLang="zh-CN" sz="2800" u="none" strike="noStrike">
                          <a:effectLst/>
                        </a:rPr>
                        <a:t>6</a:t>
                      </a:r>
                      <a:endParaRPr lang="en-US" altLang="zh-CN" sz="2800" b="0" i="0" u="none" strike="noStrike">
                        <a:solidFill>
                          <a:srgbClr val="000000"/>
                        </a:solidFill>
                        <a:effectLst/>
                        <a:latin typeface="宋体"/>
                      </a:endParaRPr>
                    </a:p>
                  </a:txBody>
                  <a:tcPr marL="9525" marR="9525" marT="9525" marB="0" anchor="ctr"/>
                </a:tc>
                <a:tc>
                  <a:txBody>
                    <a:bodyPr/>
                    <a:lstStyle/>
                    <a:p>
                      <a:pPr algn="ctr" fontAlgn="ctr"/>
                      <a:r>
                        <a:rPr lang="en-US" sz="2800" u="none" strike="noStrike">
                          <a:effectLst/>
                        </a:rPr>
                        <a:t>IC transformation</a:t>
                      </a:r>
                      <a:endParaRPr lang="en-US" sz="2800" b="0" i="0" u="none" strike="noStrike">
                        <a:solidFill>
                          <a:srgbClr val="000000"/>
                        </a:solidFill>
                        <a:effectLst/>
                        <a:latin typeface="宋体"/>
                      </a:endParaRPr>
                    </a:p>
                  </a:txBody>
                  <a:tcPr marL="9525" marR="9525" marT="9525" marB="0" anchor="ctr"/>
                </a:tc>
                <a:tc>
                  <a:txBody>
                    <a:bodyPr/>
                    <a:lstStyle/>
                    <a:p>
                      <a:pPr algn="ctr" fontAlgn="ctr"/>
                      <a:r>
                        <a:rPr lang="en-US" altLang="zh-CN" sz="2800" u="none" strike="noStrike" dirty="0">
                          <a:effectLst/>
                        </a:rPr>
                        <a:t>0.50%</a:t>
                      </a:r>
                      <a:endParaRPr lang="en-US" altLang="zh-CN" sz="2800" b="0" i="0" u="none" strike="noStrike" dirty="0">
                        <a:solidFill>
                          <a:srgbClr val="000000"/>
                        </a:solidFill>
                        <a:effectLst/>
                        <a:latin typeface="宋体"/>
                      </a:endParaRPr>
                    </a:p>
                  </a:txBody>
                  <a:tcPr marL="9525" marR="9525" marT="9525" marB="0" anchor="ctr"/>
                </a:tc>
              </a:tr>
            </a:tbl>
          </a:graphicData>
        </a:graphic>
      </p:graphicFrame>
    </p:spTree>
    <p:extLst>
      <p:ext uri="{BB962C8B-B14F-4D97-AF65-F5344CB8AC3E}">
        <p14:creationId xmlns:p14="http://schemas.microsoft.com/office/powerpoint/2010/main" val="3917826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t>1.  Motivation</a:t>
            </a:r>
          </a:p>
          <a:p>
            <a:r>
              <a:rPr lang="en-US" altLang="zh-CN" dirty="0" smtClean="0"/>
              <a:t>2.  </a:t>
            </a:r>
            <a:r>
              <a:rPr lang="en-US" altLang="zh-CN" dirty="0" err="1" smtClean="0"/>
              <a:t>FastICA</a:t>
            </a:r>
            <a:r>
              <a:rPr lang="en-US" altLang="zh-CN" dirty="0" smtClean="0"/>
              <a:t> and its Hotspots</a:t>
            </a:r>
          </a:p>
          <a:p>
            <a:r>
              <a:rPr lang="en-US" altLang="zh-CN" dirty="0" smtClean="0">
                <a:solidFill>
                  <a:srgbClr val="FF0000"/>
                </a:solidFill>
              </a:rPr>
              <a:t>3.  Parallelization and Optimization</a:t>
            </a:r>
          </a:p>
          <a:p>
            <a:pPr lvl="1"/>
            <a:r>
              <a:rPr lang="en-US" altLang="zh-CN" dirty="0" smtClean="0">
                <a:solidFill>
                  <a:srgbClr val="FF0000"/>
                </a:solidFill>
              </a:rPr>
              <a:t>    Covariance matrix calculation</a:t>
            </a:r>
          </a:p>
          <a:p>
            <a:pPr lvl="1"/>
            <a:r>
              <a:rPr lang="en-US" altLang="zh-CN" dirty="0" smtClean="0">
                <a:solidFill>
                  <a:srgbClr val="FF0000"/>
                </a:solidFill>
              </a:rPr>
              <a:t>    White processing</a:t>
            </a:r>
          </a:p>
          <a:p>
            <a:pPr lvl="1"/>
            <a:r>
              <a:rPr lang="en-US" altLang="zh-CN" dirty="0" smtClean="0">
                <a:solidFill>
                  <a:srgbClr val="FF0000"/>
                </a:solidFill>
              </a:rPr>
              <a:t>    ICA iteration</a:t>
            </a:r>
          </a:p>
          <a:p>
            <a:pPr marL="342900" lvl="1" indent="-342900">
              <a:buFont typeface="Arial" pitchFamily="34" charset="0"/>
              <a:buChar char="•"/>
            </a:pPr>
            <a:r>
              <a:rPr lang="en-US" altLang="zh-CN" sz="3200" dirty="0" smtClean="0"/>
              <a:t>4.  </a:t>
            </a:r>
            <a:r>
              <a:rPr lang="en-US" altLang="zh-CN" sz="3200" dirty="0" err="1" smtClean="0"/>
              <a:t>Ms-FastICA</a:t>
            </a:r>
            <a:r>
              <a:rPr lang="en-US" altLang="zh-CN" sz="3200" dirty="0" smtClean="0"/>
              <a:t> and Experimental </a:t>
            </a:r>
            <a:r>
              <a:rPr lang="en-US" altLang="zh-CN" sz="3200" dirty="0"/>
              <a:t>R</a:t>
            </a:r>
            <a:r>
              <a:rPr lang="en-US" altLang="zh-CN" sz="3200" dirty="0" smtClean="0"/>
              <a:t>esult</a:t>
            </a:r>
            <a:endParaRPr lang="en-US" altLang="zh-CN" dirty="0"/>
          </a:p>
          <a:p>
            <a:pPr marL="342900" lvl="1" indent="-342900">
              <a:buFont typeface="Arial" pitchFamily="34" charset="0"/>
              <a:buChar char="•"/>
            </a:pPr>
            <a:r>
              <a:rPr lang="en-US" altLang="zh-CN" sz="3200" dirty="0" smtClean="0"/>
              <a:t>5.  Conclusions</a:t>
            </a:r>
          </a:p>
        </p:txBody>
      </p:sp>
    </p:spTree>
    <p:extLst>
      <p:ext uri="{BB962C8B-B14F-4D97-AF65-F5344CB8AC3E}">
        <p14:creationId xmlns:p14="http://schemas.microsoft.com/office/powerpoint/2010/main" val="4124024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3.  Parallelization and Optimization</a:t>
            </a:r>
            <a:endParaRPr lang="zh-CN" altLang="en-US" dirty="0"/>
          </a:p>
        </p:txBody>
      </p:sp>
      <p:sp>
        <p:nvSpPr>
          <p:cNvPr id="3" name="内容占位符 2"/>
          <p:cNvSpPr>
            <a:spLocks noGrp="1"/>
          </p:cNvSpPr>
          <p:nvPr>
            <p:ph idx="1"/>
          </p:nvPr>
        </p:nvSpPr>
        <p:spPr/>
        <p:txBody>
          <a:bodyPr/>
          <a:lstStyle/>
          <a:p>
            <a:pPr marL="342900" lvl="1" indent="-342900">
              <a:buFont typeface="Arial" pitchFamily="34" charset="0"/>
              <a:buChar char="•"/>
            </a:pPr>
            <a:r>
              <a:rPr lang="en-US" altLang="zh-CN" dirty="0" smtClean="0"/>
              <a:t>3.1 Covariance matrix calculation</a:t>
            </a:r>
          </a:p>
          <a:p>
            <a:pPr lvl="1"/>
            <a:r>
              <a:rPr lang="en-US" altLang="zh-CN" dirty="0" smtClean="0"/>
              <a:t>Distributed parallel scheme</a:t>
            </a:r>
            <a:endParaRPr lang="zh-CN" alt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4185970569"/>
              </p:ext>
            </p:extLst>
          </p:nvPr>
        </p:nvGraphicFramePr>
        <p:xfrm>
          <a:off x="35496" y="2636912"/>
          <a:ext cx="3384376" cy="648072"/>
        </p:xfrm>
        <a:graphic>
          <a:graphicData uri="http://schemas.openxmlformats.org/presentationml/2006/ole">
            <mc:AlternateContent xmlns:mc="http://schemas.openxmlformats.org/markup-compatibility/2006">
              <mc:Choice xmlns:v="urn:schemas-microsoft-com:vml" Requires="v">
                <p:oleObj spid="_x0000_s5844" name="Equation" r:id="rId4" imgW="2235200" imgH="431800" progId="Equation.DSMT4">
                  <p:embed/>
                </p:oleObj>
              </mc:Choice>
              <mc:Fallback>
                <p:oleObj name="Equation" r:id="rId4" imgW="2235200" imgH="4318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96" y="2636912"/>
                        <a:ext cx="3384376" cy="648072"/>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extLst>
              <p:ext uri="{D42A27DB-BD31-4B8C-83A1-F6EECF244321}">
                <p14:modId xmlns:p14="http://schemas.microsoft.com/office/powerpoint/2010/main" val="2918124566"/>
              </p:ext>
            </p:extLst>
          </p:nvPr>
        </p:nvGraphicFramePr>
        <p:xfrm>
          <a:off x="33096" y="3284984"/>
          <a:ext cx="4754928" cy="2016224"/>
        </p:xfrm>
        <a:graphic>
          <a:graphicData uri="http://schemas.openxmlformats.org/presentationml/2006/ole">
            <mc:AlternateContent xmlns:mc="http://schemas.openxmlformats.org/markup-compatibility/2006">
              <mc:Choice xmlns:v="urn:schemas-microsoft-com:vml" Requires="v">
                <p:oleObj spid="_x0000_s5845" name="Equation" r:id="rId6" imgW="3594100" imgH="1524000" progId="Equation.DSMT4">
                  <p:embed/>
                </p:oleObj>
              </mc:Choice>
              <mc:Fallback>
                <p:oleObj name="Equation" r:id="rId6" imgW="3594100" imgH="15240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096" y="3284984"/>
                        <a:ext cx="4754928" cy="2016224"/>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p:cNvGraphicFramePr>
            <a:graphicFrameLocks noChangeAspect="1"/>
          </p:cNvGraphicFramePr>
          <p:nvPr>
            <p:extLst>
              <p:ext uri="{D42A27DB-BD31-4B8C-83A1-F6EECF244321}">
                <p14:modId xmlns:p14="http://schemas.microsoft.com/office/powerpoint/2010/main" val="4110319374"/>
              </p:ext>
            </p:extLst>
          </p:nvPr>
        </p:nvGraphicFramePr>
        <p:xfrm>
          <a:off x="4458741" y="4077072"/>
          <a:ext cx="4685259" cy="2780928"/>
        </p:xfrm>
        <a:graphic>
          <a:graphicData uri="http://schemas.openxmlformats.org/presentationml/2006/ole">
            <mc:AlternateContent xmlns:mc="http://schemas.openxmlformats.org/markup-compatibility/2006">
              <mc:Choice xmlns:v="urn:schemas-microsoft-com:vml" Requires="v">
                <p:oleObj spid="_x0000_s5846" name="Visio" r:id="rId8" imgW="4354749" imgH="2590620" progId="Visio.Drawing.11">
                  <p:embed/>
                </p:oleObj>
              </mc:Choice>
              <mc:Fallback>
                <p:oleObj name="Visio" r:id="rId8" imgW="4354749" imgH="2590620" progId="Visio.Drawing.11">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58741" y="4077072"/>
                        <a:ext cx="4685259" cy="2780928"/>
                      </a:xfrm>
                      <a:prstGeom prst="rect">
                        <a:avLst/>
                      </a:prstGeom>
                      <a:noFill/>
                    </p:spPr>
                  </p:pic>
                </p:oleObj>
              </mc:Fallback>
            </mc:AlternateContent>
          </a:graphicData>
        </a:graphic>
      </p:graphicFrame>
    </p:spTree>
    <p:extLst>
      <p:ext uri="{BB962C8B-B14F-4D97-AF65-F5344CB8AC3E}">
        <p14:creationId xmlns:p14="http://schemas.microsoft.com/office/powerpoint/2010/main" val="2551365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Parallelization and Optimization</a:t>
            </a:r>
            <a:endParaRPr lang="zh-CN" altLang="en-US" dirty="0"/>
          </a:p>
        </p:txBody>
      </p:sp>
      <p:sp>
        <p:nvSpPr>
          <p:cNvPr id="3" name="内容占位符 2"/>
          <p:cNvSpPr>
            <a:spLocks noGrp="1"/>
          </p:cNvSpPr>
          <p:nvPr>
            <p:ph idx="1"/>
          </p:nvPr>
        </p:nvSpPr>
        <p:spPr/>
        <p:txBody>
          <a:bodyPr/>
          <a:lstStyle/>
          <a:p>
            <a:r>
              <a:rPr lang="en-US" altLang="zh-CN" dirty="0"/>
              <a:t>3.1 Covariance matrix </a:t>
            </a:r>
            <a:r>
              <a:rPr lang="en-US" altLang="zh-CN" dirty="0" smtClean="0"/>
              <a:t>calculation</a:t>
            </a:r>
          </a:p>
          <a:p>
            <a:pPr lvl="1"/>
            <a:r>
              <a:rPr lang="en-US" altLang="zh-CN" dirty="0" smtClean="0"/>
              <a:t>Shared memory parallel scheme</a:t>
            </a:r>
          </a:p>
          <a:p>
            <a:pPr lvl="2"/>
            <a:r>
              <a:rPr lang="en-US" altLang="zh-CN" dirty="0" smtClean="0"/>
              <a:t>1) All elements in the sub-results (sum vector and multiplication matrix) are independent, able to be parallelized. </a:t>
            </a:r>
          </a:p>
          <a:p>
            <a:pPr lvl="2"/>
            <a:r>
              <a:rPr lang="en-US" altLang="zh-CN" dirty="0" smtClean="0"/>
              <a:t>2) Any single element in the sub-result has large amount of calculation, which is able to be parallelized.</a:t>
            </a:r>
          </a:p>
          <a:p>
            <a:pPr lvl="2"/>
            <a:endParaRPr lang="zh-CN" altLang="en-US" dirty="0"/>
          </a:p>
        </p:txBody>
      </p:sp>
    </p:spTree>
    <p:extLst>
      <p:ext uri="{BB962C8B-B14F-4D97-AF65-F5344CB8AC3E}">
        <p14:creationId xmlns:p14="http://schemas.microsoft.com/office/powerpoint/2010/main" val="2809699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Parallelization and Optimization</a:t>
            </a:r>
            <a:endParaRPr lang="zh-CN" altLang="en-US" dirty="0"/>
          </a:p>
        </p:txBody>
      </p:sp>
      <p:sp>
        <p:nvSpPr>
          <p:cNvPr id="3" name="内容占位符 2"/>
          <p:cNvSpPr>
            <a:spLocks noGrp="1"/>
          </p:cNvSpPr>
          <p:nvPr>
            <p:ph idx="1"/>
          </p:nvPr>
        </p:nvSpPr>
        <p:spPr/>
        <p:txBody>
          <a:bodyPr/>
          <a:lstStyle/>
          <a:p>
            <a:r>
              <a:rPr lang="en-US" altLang="zh-CN" dirty="0"/>
              <a:t>3.1 Covariance matrix </a:t>
            </a:r>
            <a:r>
              <a:rPr lang="en-US" altLang="zh-CN" dirty="0" smtClean="0"/>
              <a:t>calculation</a:t>
            </a:r>
          </a:p>
          <a:p>
            <a:pPr lvl="1"/>
            <a:r>
              <a:rPr lang="en-US" altLang="zh-CN" dirty="0" smtClean="0"/>
              <a:t>Optimization methods on MIC</a:t>
            </a:r>
          </a:p>
          <a:p>
            <a:pPr lvl="2"/>
            <a:r>
              <a:rPr lang="en-US" altLang="zh-CN" dirty="0" smtClean="0"/>
              <a:t>1) </a:t>
            </a:r>
            <a:r>
              <a:rPr lang="en-US" altLang="zh-CN" dirty="0"/>
              <a:t>Data type </a:t>
            </a:r>
            <a:r>
              <a:rPr lang="en-US" altLang="zh-CN" dirty="0" smtClean="0"/>
              <a:t>deformation</a:t>
            </a:r>
          </a:p>
          <a:p>
            <a:pPr lvl="2"/>
            <a:r>
              <a:rPr lang="en-US" altLang="zh-CN" dirty="0" smtClean="0"/>
              <a:t>2) </a:t>
            </a:r>
            <a:r>
              <a:rPr lang="en-US" altLang="zh-CN" dirty="0"/>
              <a:t>Computation </a:t>
            </a:r>
            <a:r>
              <a:rPr lang="en-US" altLang="zh-CN" dirty="0" smtClean="0"/>
              <a:t>decomposition</a:t>
            </a:r>
          </a:p>
          <a:p>
            <a:pPr lvl="2"/>
            <a:r>
              <a:rPr lang="en-US" altLang="zh-CN" dirty="0" smtClean="0"/>
              <a:t>3) </a:t>
            </a:r>
            <a:r>
              <a:rPr lang="en-US" altLang="zh-CN" dirty="0"/>
              <a:t>Load balancing for lower triangular </a:t>
            </a:r>
            <a:r>
              <a:rPr lang="en-US" altLang="zh-CN" dirty="0" smtClean="0"/>
              <a:t>matrix</a:t>
            </a:r>
          </a:p>
        </p:txBody>
      </p:sp>
      <p:pic>
        <p:nvPicPr>
          <p:cNvPr id="6146" name="图表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2" y="4437112"/>
            <a:ext cx="5364088" cy="244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2221167263"/>
              </p:ext>
            </p:extLst>
          </p:nvPr>
        </p:nvGraphicFramePr>
        <p:xfrm>
          <a:off x="25880" y="3789039"/>
          <a:ext cx="3754032" cy="1913345"/>
        </p:xfrm>
        <a:graphic>
          <a:graphicData uri="http://schemas.openxmlformats.org/presentationml/2006/ole">
            <mc:AlternateContent xmlns:mc="http://schemas.openxmlformats.org/markup-compatibility/2006">
              <mc:Choice xmlns:v="urn:schemas-microsoft-com:vml" Requires="v">
                <p:oleObj spid="_x0000_s11413" name="Visio" r:id="rId5" imgW="4314487" imgH="2194883" progId="Visio.Drawing.11">
                  <p:embed/>
                </p:oleObj>
              </mc:Choice>
              <mc:Fallback>
                <p:oleObj name="Visio" r:id="rId5" imgW="4314487" imgH="2194883" progId="Visio.Drawing.11">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880" y="3789039"/>
                        <a:ext cx="3754032" cy="1913345"/>
                      </a:xfrm>
                      <a:prstGeom prst="rect">
                        <a:avLst/>
                      </a:prstGeom>
                      <a:noFill/>
                    </p:spPr>
                  </p:pic>
                </p:oleObj>
              </mc:Fallback>
            </mc:AlternateContent>
          </a:graphicData>
        </a:graphic>
      </p:graphicFrame>
    </p:spTree>
    <p:extLst>
      <p:ext uri="{BB962C8B-B14F-4D97-AF65-F5344CB8AC3E}">
        <p14:creationId xmlns:p14="http://schemas.microsoft.com/office/powerpoint/2010/main" val="2796610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Parallelization and Optimization</a:t>
            </a:r>
            <a:endParaRPr lang="zh-CN" altLang="en-US" dirty="0"/>
          </a:p>
        </p:txBody>
      </p:sp>
      <p:sp>
        <p:nvSpPr>
          <p:cNvPr id="3" name="内容占位符 2"/>
          <p:cNvSpPr>
            <a:spLocks noGrp="1"/>
          </p:cNvSpPr>
          <p:nvPr>
            <p:ph idx="1"/>
          </p:nvPr>
        </p:nvSpPr>
        <p:spPr/>
        <p:txBody>
          <a:bodyPr/>
          <a:lstStyle/>
          <a:p>
            <a:r>
              <a:rPr lang="en-US" altLang="zh-CN" dirty="0" smtClean="0"/>
              <a:t>3.2 </a:t>
            </a:r>
            <a:r>
              <a:rPr lang="en-US" altLang="zh-CN" dirty="0"/>
              <a:t>W</a:t>
            </a:r>
            <a:r>
              <a:rPr lang="en-US" altLang="zh-CN" dirty="0" smtClean="0"/>
              <a:t>hite processing</a:t>
            </a:r>
          </a:p>
          <a:p>
            <a:pPr lvl="1"/>
            <a:r>
              <a:rPr lang="en-US" altLang="zh-CN" dirty="0" smtClean="0"/>
              <a:t>Parallel scheme</a:t>
            </a:r>
            <a:endParaRPr lang="zh-CN" alt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1639784729"/>
              </p:ext>
            </p:extLst>
          </p:nvPr>
        </p:nvGraphicFramePr>
        <p:xfrm>
          <a:off x="1835696" y="2852936"/>
          <a:ext cx="5998524" cy="2160240"/>
        </p:xfrm>
        <a:graphic>
          <a:graphicData uri="http://schemas.openxmlformats.org/presentationml/2006/ole">
            <mc:AlternateContent xmlns:mc="http://schemas.openxmlformats.org/markup-compatibility/2006">
              <mc:Choice xmlns:v="urn:schemas-microsoft-com:vml" Requires="v">
                <p:oleObj spid="_x0000_s7399" name="Visio" r:id="rId4" imgW="3346855" imgH="1205002" progId="Visio.Drawing.11">
                  <p:embed/>
                </p:oleObj>
              </mc:Choice>
              <mc:Fallback>
                <p:oleObj name="Visio" r:id="rId4" imgW="3346855" imgH="1205002"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696" y="2852936"/>
                        <a:ext cx="5998524" cy="2160240"/>
                      </a:xfrm>
                      <a:prstGeom prst="rect">
                        <a:avLst/>
                      </a:prstGeom>
                      <a:noFill/>
                    </p:spPr>
                  </p:pic>
                </p:oleObj>
              </mc:Fallback>
            </mc:AlternateContent>
          </a:graphicData>
        </a:graphic>
      </p:graphicFrame>
    </p:spTree>
    <p:extLst>
      <p:ext uri="{BB962C8B-B14F-4D97-AF65-F5344CB8AC3E}">
        <p14:creationId xmlns:p14="http://schemas.microsoft.com/office/powerpoint/2010/main" val="1119649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Parallelization and Optimization</a:t>
            </a:r>
            <a:endParaRPr lang="zh-CN" altLang="en-US" dirty="0"/>
          </a:p>
        </p:txBody>
      </p:sp>
      <p:sp>
        <p:nvSpPr>
          <p:cNvPr id="3" name="内容占位符 2"/>
          <p:cNvSpPr>
            <a:spLocks noGrp="1"/>
          </p:cNvSpPr>
          <p:nvPr>
            <p:ph idx="1"/>
          </p:nvPr>
        </p:nvSpPr>
        <p:spPr/>
        <p:txBody>
          <a:bodyPr/>
          <a:lstStyle/>
          <a:p>
            <a:r>
              <a:rPr lang="en-US" altLang="zh-CN" dirty="0"/>
              <a:t>3.2 White processing</a:t>
            </a:r>
          </a:p>
          <a:p>
            <a:pPr lvl="1"/>
            <a:r>
              <a:rPr lang="en-US" altLang="zh-CN" dirty="0" smtClean="0"/>
              <a:t>Optimization methods for parallel white processing on MIC</a:t>
            </a:r>
          </a:p>
          <a:p>
            <a:pPr lvl="2"/>
            <a:r>
              <a:rPr lang="en-US" altLang="zh-CN" dirty="0" smtClean="0"/>
              <a:t>1)</a:t>
            </a:r>
            <a:r>
              <a:rPr lang="en-US" altLang="zh-CN" dirty="0"/>
              <a:t> Selection for parallel </a:t>
            </a:r>
            <a:r>
              <a:rPr lang="en-US" altLang="zh-CN" dirty="0" smtClean="0"/>
              <a:t>cycles</a:t>
            </a:r>
          </a:p>
          <a:p>
            <a:pPr lvl="2"/>
            <a:r>
              <a:rPr lang="en-US" altLang="zh-CN" dirty="0" smtClean="0"/>
              <a:t>2) </a:t>
            </a:r>
            <a:r>
              <a:rPr lang="en-US" altLang="zh-CN" dirty="0"/>
              <a:t>The selection of Data </a:t>
            </a:r>
            <a:r>
              <a:rPr lang="en-US" altLang="zh-CN" dirty="0" smtClean="0"/>
              <a:t>type</a:t>
            </a:r>
          </a:p>
          <a:p>
            <a:pPr lvl="2"/>
            <a:r>
              <a:rPr lang="en-US" altLang="zh-CN" dirty="0" smtClean="0"/>
              <a:t>3) </a:t>
            </a:r>
            <a:r>
              <a:rPr lang="en-US" altLang="zh-CN" dirty="0"/>
              <a:t>Loop </a:t>
            </a:r>
            <a:r>
              <a:rPr lang="en-US" altLang="zh-CN" dirty="0" smtClean="0"/>
              <a:t>interchange</a:t>
            </a:r>
          </a:p>
          <a:p>
            <a:pPr lvl="2"/>
            <a:r>
              <a:rPr lang="en-US" altLang="zh-CN" dirty="0" smtClean="0"/>
              <a:t>4) </a:t>
            </a:r>
            <a:r>
              <a:rPr lang="en-US" altLang="zh-CN" dirty="0"/>
              <a:t>Unrolling the nested loop except the innermost </a:t>
            </a:r>
            <a:r>
              <a:rPr lang="en-US" altLang="zh-CN" dirty="0" smtClean="0"/>
              <a:t>cycle</a:t>
            </a:r>
          </a:p>
          <a:p>
            <a:pPr lvl="2"/>
            <a:r>
              <a:rPr lang="en-US" altLang="zh-CN" dirty="0" smtClean="0"/>
              <a:t>5) </a:t>
            </a:r>
            <a:r>
              <a:rPr lang="en-US" altLang="zh-CN" dirty="0"/>
              <a:t>Matrix transposition for </a:t>
            </a:r>
            <a:r>
              <a:rPr lang="en-US" altLang="zh-CN" dirty="0" err="1"/>
              <a:t>hyperspectral</a:t>
            </a:r>
            <a:r>
              <a:rPr lang="en-US" altLang="zh-CN" dirty="0"/>
              <a:t> </a:t>
            </a:r>
            <a:r>
              <a:rPr lang="en-US" altLang="zh-CN" dirty="0" smtClean="0"/>
              <a:t>image</a:t>
            </a:r>
            <a:endParaRPr lang="zh-CN" alt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744850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Parallelization and Optimization</a:t>
            </a:r>
            <a:endParaRPr lang="zh-CN" altLang="en-US" dirty="0"/>
          </a:p>
        </p:txBody>
      </p:sp>
      <p:sp>
        <p:nvSpPr>
          <p:cNvPr id="3" name="内容占位符 2"/>
          <p:cNvSpPr>
            <a:spLocks noGrp="1"/>
          </p:cNvSpPr>
          <p:nvPr>
            <p:ph idx="1"/>
          </p:nvPr>
        </p:nvSpPr>
        <p:spPr>
          <a:xfrm>
            <a:off x="457200" y="1600200"/>
            <a:ext cx="8229600" cy="892695"/>
          </a:xfrm>
        </p:spPr>
        <p:txBody>
          <a:bodyPr>
            <a:normAutofit fontScale="92500" lnSpcReduction="20000"/>
          </a:bodyPr>
          <a:lstStyle/>
          <a:p>
            <a:r>
              <a:rPr lang="en-US" altLang="zh-CN" dirty="0"/>
              <a:t>3.2 White processing</a:t>
            </a:r>
          </a:p>
          <a:p>
            <a:pPr lvl="1"/>
            <a:r>
              <a:rPr lang="en-US" altLang="zh-CN" dirty="0" smtClean="0"/>
              <a:t>Optimization result</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2132153905"/>
              </p:ext>
            </p:extLst>
          </p:nvPr>
        </p:nvGraphicFramePr>
        <p:xfrm>
          <a:off x="611560" y="2636912"/>
          <a:ext cx="2736304" cy="3159612"/>
        </p:xfrm>
        <a:graphic>
          <a:graphicData uri="http://schemas.openxmlformats.org/drawingml/2006/table">
            <a:tbl>
              <a:tblPr>
                <a:tableStyleId>{C4B1156A-380E-4F78-BDF5-A606A8083BF9}</a:tableStyleId>
              </a:tblPr>
              <a:tblGrid>
                <a:gridCol w="1368152"/>
                <a:gridCol w="1368152"/>
              </a:tblGrid>
              <a:tr h="532617">
                <a:tc>
                  <a:txBody>
                    <a:bodyPr/>
                    <a:lstStyle/>
                    <a:p>
                      <a:pPr algn="ctr" fontAlgn="ctr"/>
                      <a:r>
                        <a:rPr lang="en-US" sz="2400" u="none" strike="noStrike" dirty="0">
                          <a:effectLst/>
                        </a:rPr>
                        <a:t>group</a:t>
                      </a:r>
                      <a:endParaRPr lang="en-US" sz="2400" b="0" i="0" u="none" strike="noStrike" dirty="0">
                        <a:solidFill>
                          <a:srgbClr val="000000"/>
                        </a:solidFill>
                        <a:effectLst/>
                        <a:latin typeface="宋体"/>
                      </a:endParaRPr>
                    </a:p>
                  </a:txBody>
                  <a:tcPr marL="9525" marR="9525" marT="9525" marB="0" anchor="ctr"/>
                </a:tc>
                <a:tc>
                  <a:txBody>
                    <a:bodyPr/>
                    <a:lstStyle/>
                    <a:p>
                      <a:pPr algn="ctr" fontAlgn="ctr"/>
                      <a:r>
                        <a:rPr lang="en-US" sz="2400" u="none" strike="noStrike" dirty="0" smtClean="0">
                          <a:effectLst/>
                        </a:rPr>
                        <a:t>methods</a:t>
                      </a:r>
                      <a:endParaRPr lang="en-US" sz="2400" b="0" i="0" u="none" strike="noStrike" dirty="0">
                        <a:solidFill>
                          <a:srgbClr val="000000"/>
                        </a:solidFill>
                        <a:effectLst/>
                        <a:latin typeface="宋体"/>
                      </a:endParaRPr>
                    </a:p>
                  </a:txBody>
                  <a:tcPr marL="9525" marR="9525" marT="9525" marB="0" anchor="ctr"/>
                </a:tc>
              </a:tr>
              <a:tr h="273665">
                <a:tc>
                  <a:txBody>
                    <a:bodyPr/>
                    <a:lstStyle/>
                    <a:p>
                      <a:pPr algn="ctr" fontAlgn="ctr"/>
                      <a:r>
                        <a:rPr lang="en-US" altLang="zh-CN" sz="2400" u="none" strike="noStrike" dirty="0">
                          <a:effectLst/>
                        </a:rPr>
                        <a:t>0</a:t>
                      </a:r>
                      <a:endParaRPr lang="en-US" altLang="zh-CN" sz="2400" b="0" i="0" u="none" strike="noStrike" dirty="0">
                        <a:solidFill>
                          <a:srgbClr val="000000"/>
                        </a:solidFill>
                        <a:effectLst/>
                        <a:latin typeface="宋体"/>
                      </a:endParaRPr>
                    </a:p>
                  </a:txBody>
                  <a:tcPr marL="9525" marR="9525" marT="9525" marB="0" anchor="ctr"/>
                </a:tc>
                <a:tc>
                  <a:txBody>
                    <a:bodyPr/>
                    <a:lstStyle/>
                    <a:p>
                      <a:pPr algn="ctr" fontAlgn="ctr"/>
                      <a:r>
                        <a:rPr lang="en-US" sz="2400" u="none" strike="noStrike" dirty="0" smtClean="0">
                          <a:effectLst/>
                        </a:rPr>
                        <a:t>base</a:t>
                      </a:r>
                      <a:endParaRPr lang="en-US" sz="2400" b="0" i="0" u="none" strike="noStrike" dirty="0">
                        <a:solidFill>
                          <a:srgbClr val="000000"/>
                        </a:solidFill>
                        <a:effectLst/>
                        <a:latin typeface="宋体"/>
                      </a:endParaRPr>
                    </a:p>
                  </a:txBody>
                  <a:tcPr marL="9525" marR="9525" marT="9525" marB="0" anchor="ctr"/>
                </a:tc>
              </a:tr>
              <a:tr h="273665">
                <a:tc>
                  <a:txBody>
                    <a:bodyPr/>
                    <a:lstStyle/>
                    <a:p>
                      <a:pPr algn="ctr" fontAlgn="ctr"/>
                      <a:r>
                        <a:rPr lang="en-US" altLang="zh-CN" sz="2400" u="none" strike="noStrike">
                          <a:effectLst/>
                        </a:rPr>
                        <a:t>1</a:t>
                      </a:r>
                      <a:endParaRPr lang="en-US" altLang="zh-CN" sz="2400" b="0" i="0" u="none" strike="noStrike">
                        <a:solidFill>
                          <a:srgbClr val="000000"/>
                        </a:solidFill>
                        <a:effectLst/>
                        <a:latin typeface="宋体"/>
                      </a:endParaRPr>
                    </a:p>
                  </a:txBody>
                  <a:tcPr marL="9525" marR="9525" marT="9525" marB="0" anchor="ctr"/>
                </a:tc>
                <a:tc>
                  <a:txBody>
                    <a:bodyPr/>
                    <a:lstStyle/>
                    <a:p>
                      <a:pPr algn="ctr" fontAlgn="ctr"/>
                      <a:r>
                        <a:rPr lang="en-US" altLang="zh-CN" sz="2400" u="none" strike="noStrike" kern="1200" dirty="0">
                          <a:effectLst/>
                        </a:rPr>
                        <a:t>1</a:t>
                      </a:r>
                      <a:endParaRPr lang="en-US" altLang="zh-CN" sz="2400" u="none" strike="noStrike" kern="1200" dirty="0">
                        <a:solidFill>
                          <a:schemeClr val="dk1"/>
                        </a:solidFill>
                        <a:effectLst/>
                        <a:latin typeface="+mn-lt"/>
                        <a:ea typeface="+mn-ea"/>
                        <a:cs typeface="+mn-cs"/>
                      </a:endParaRPr>
                    </a:p>
                  </a:txBody>
                  <a:tcPr marL="9525" marR="9525" marT="9525" marB="0" anchor="ctr"/>
                </a:tc>
              </a:tr>
              <a:tr h="273665">
                <a:tc>
                  <a:txBody>
                    <a:bodyPr/>
                    <a:lstStyle/>
                    <a:p>
                      <a:pPr algn="ctr" fontAlgn="ctr"/>
                      <a:r>
                        <a:rPr lang="en-US" altLang="zh-CN" sz="2400" u="none" strike="noStrike">
                          <a:effectLst/>
                        </a:rPr>
                        <a:t>2</a:t>
                      </a:r>
                      <a:endParaRPr lang="en-US" altLang="zh-CN" sz="2400" b="0" i="0" u="none" strike="noStrike">
                        <a:solidFill>
                          <a:srgbClr val="000000"/>
                        </a:solidFill>
                        <a:effectLst/>
                        <a:latin typeface="宋体"/>
                      </a:endParaRPr>
                    </a:p>
                  </a:txBody>
                  <a:tcPr marL="9525" marR="9525" marT="9525" marB="0" anchor="ctr"/>
                </a:tc>
                <a:tc>
                  <a:txBody>
                    <a:bodyPr/>
                    <a:lstStyle/>
                    <a:p>
                      <a:pPr algn="ctr" fontAlgn="ctr"/>
                      <a:r>
                        <a:rPr lang="en-US" altLang="zh-CN" sz="2400" u="none" strike="noStrike" dirty="0">
                          <a:effectLst/>
                        </a:rPr>
                        <a:t>1,2</a:t>
                      </a:r>
                      <a:endParaRPr lang="en-US" altLang="zh-CN" sz="2400" b="0" i="0" u="none" strike="noStrike" dirty="0">
                        <a:solidFill>
                          <a:srgbClr val="000000"/>
                        </a:solidFill>
                        <a:effectLst/>
                        <a:latin typeface="宋体"/>
                      </a:endParaRPr>
                    </a:p>
                  </a:txBody>
                  <a:tcPr marL="9525" marR="9525" marT="9525" marB="0" anchor="ctr"/>
                </a:tc>
              </a:tr>
              <a:tr h="273665">
                <a:tc>
                  <a:txBody>
                    <a:bodyPr/>
                    <a:lstStyle/>
                    <a:p>
                      <a:pPr algn="ctr" fontAlgn="ctr"/>
                      <a:r>
                        <a:rPr lang="en-US" altLang="zh-CN" sz="2400" u="none" strike="noStrike">
                          <a:effectLst/>
                        </a:rPr>
                        <a:t>3</a:t>
                      </a:r>
                      <a:endParaRPr lang="en-US" altLang="zh-CN" sz="2400" b="0" i="0" u="none" strike="noStrike">
                        <a:solidFill>
                          <a:srgbClr val="000000"/>
                        </a:solidFill>
                        <a:effectLst/>
                        <a:latin typeface="宋体"/>
                      </a:endParaRPr>
                    </a:p>
                  </a:txBody>
                  <a:tcPr marL="9525" marR="9525" marT="9525" marB="0" anchor="ctr"/>
                </a:tc>
                <a:tc>
                  <a:txBody>
                    <a:bodyPr/>
                    <a:lstStyle/>
                    <a:p>
                      <a:pPr algn="ctr" fontAlgn="ctr"/>
                      <a:r>
                        <a:rPr lang="en-US" altLang="zh-CN" sz="2400" u="none" strike="noStrike" dirty="0">
                          <a:effectLst/>
                        </a:rPr>
                        <a:t>1,2,3</a:t>
                      </a:r>
                      <a:endParaRPr lang="en-US" altLang="zh-CN" sz="2400" b="0" i="0" u="none" strike="noStrike" dirty="0">
                        <a:solidFill>
                          <a:srgbClr val="000000"/>
                        </a:solidFill>
                        <a:effectLst/>
                        <a:latin typeface="宋体"/>
                      </a:endParaRPr>
                    </a:p>
                  </a:txBody>
                  <a:tcPr marL="9525" marR="9525" marT="9525" marB="0" anchor="ctr"/>
                </a:tc>
              </a:tr>
              <a:tr h="273665">
                <a:tc>
                  <a:txBody>
                    <a:bodyPr/>
                    <a:lstStyle/>
                    <a:p>
                      <a:pPr algn="ctr" fontAlgn="ctr"/>
                      <a:r>
                        <a:rPr lang="en-US" altLang="zh-CN" sz="2400" u="none" strike="noStrike">
                          <a:effectLst/>
                        </a:rPr>
                        <a:t>4</a:t>
                      </a:r>
                      <a:endParaRPr lang="en-US" altLang="zh-CN" sz="2400" b="0" i="0" u="none" strike="noStrike">
                        <a:solidFill>
                          <a:srgbClr val="000000"/>
                        </a:solidFill>
                        <a:effectLst/>
                        <a:latin typeface="宋体"/>
                      </a:endParaRPr>
                    </a:p>
                  </a:txBody>
                  <a:tcPr marL="9525" marR="9525" marT="9525" marB="0" anchor="ctr"/>
                </a:tc>
                <a:tc>
                  <a:txBody>
                    <a:bodyPr/>
                    <a:lstStyle/>
                    <a:p>
                      <a:pPr algn="ctr" fontAlgn="ctr"/>
                      <a:r>
                        <a:rPr lang="en-US" altLang="zh-CN" sz="2400" u="none" strike="noStrike" dirty="0">
                          <a:effectLst/>
                        </a:rPr>
                        <a:t>1,2,3,4</a:t>
                      </a:r>
                      <a:endParaRPr lang="en-US" altLang="zh-CN" sz="2400" b="0" i="0" u="none" strike="noStrike" dirty="0">
                        <a:solidFill>
                          <a:srgbClr val="000000"/>
                        </a:solidFill>
                        <a:effectLst/>
                        <a:latin typeface="宋体"/>
                      </a:endParaRPr>
                    </a:p>
                  </a:txBody>
                  <a:tcPr marL="9525" marR="9525" marT="9525" marB="0" anchor="ctr"/>
                </a:tc>
              </a:tr>
              <a:tr h="273665">
                <a:tc>
                  <a:txBody>
                    <a:bodyPr/>
                    <a:lstStyle/>
                    <a:p>
                      <a:pPr algn="ctr" fontAlgn="ctr"/>
                      <a:r>
                        <a:rPr lang="en-US" altLang="zh-CN" sz="2400" u="none" strike="noStrike">
                          <a:effectLst/>
                        </a:rPr>
                        <a:t>5</a:t>
                      </a:r>
                      <a:endParaRPr lang="en-US" altLang="zh-CN" sz="2400" b="0" i="0" u="none" strike="noStrike">
                        <a:solidFill>
                          <a:srgbClr val="000000"/>
                        </a:solidFill>
                        <a:effectLst/>
                        <a:latin typeface="宋体"/>
                      </a:endParaRPr>
                    </a:p>
                  </a:txBody>
                  <a:tcPr marL="9525" marR="9525" marT="9525" marB="0" anchor="ctr"/>
                </a:tc>
                <a:tc>
                  <a:txBody>
                    <a:bodyPr/>
                    <a:lstStyle/>
                    <a:p>
                      <a:pPr algn="ctr" fontAlgn="ctr"/>
                      <a:r>
                        <a:rPr lang="en-US" altLang="zh-CN" sz="2400" u="none" strike="noStrike" dirty="0">
                          <a:effectLst/>
                        </a:rPr>
                        <a:t>1,2,5</a:t>
                      </a:r>
                      <a:endParaRPr lang="en-US" altLang="zh-CN" sz="2400" b="0" i="0" u="none" strike="noStrike" dirty="0">
                        <a:solidFill>
                          <a:srgbClr val="000000"/>
                        </a:solidFill>
                        <a:effectLst/>
                        <a:latin typeface="宋体"/>
                      </a:endParaRPr>
                    </a:p>
                  </a:txBody>
                  <a:tcPr marL="9525" marR="9525" marT="9525" marB="0" anchor="ctr"/>
                </a:tc>
              </a:tr>
              <a:tr h="273665">
                <a:tc>
                  <a:txBody>
                    <a:bodyPr/>
                    <a:lstStyle/>
                    <a:p>
                      <a:pPr algn="ctr" fontAlgn="ctr"/>
                      <a:r>
                        <a:rPr lang="en-US" altLang="zh-CN" sz="2400" u="none" strike="noStrike">
                          <a:effectLst/>
                        </a:rPr>
                        <a:t>6</a:t>
                      </a:r>
                      <a:endParaRPr lang="en-US" altLang="zh-CN" sz="2400" b="0" i="0" u="none" strike="noStrike">
                        <a:solidFill>
                          <a:srgbClr val="000000"/>
                        </a:solidFill>
                        <a:effectLst/>
                        <a:latin typeface="宋体"/>
                      </a:endParaRPr>
                    </a:p>
                  </a:txBody>
                  <a:tcPr marL="9525" marR="9525" marT="9525" marB="0" anchor="ctr"/>
                </a:tc>
                <a:tc>
                  <a:txBody>
                    <a:bodyPr/>
                    <a:lstStyle/>
                    <a:p>
                      <a:pPr algn="ctr" fontAlgn="ctr"/>
                      <a:r>
                        <a:rPr lang="en-US" altLang="zh-CN" sz="2400" u="none" strike="noStrike" dirty="0">
                          <a:effectLst/>
                        </a:rPr>
                        <a:t>1,2,4,5</a:t>
                      </a:r>
                      <a:endParaRPr lang="en-US" altLang="zh-CN" sz="2400" b="0" i="0" u="none" strike="noStrike" dirty="0">
                        <a:solidFill>
                          <a:srgbClr val="000000"/>
                        </a:solidFill>
                        <a:effectLst/>
                        <a:latin typeface="宋体"/>
                      </a:endParaRPr>
                    </a:p>
                  </a:txBody>
                  <a:tcPr marL="9525" marR="9525" marT="9525" marB="0" anchor="ctr"/>
                </a:tc>
              </a:tr>
            </a:tbl>
          </a:graphicData>
        </a:graphic>
      </p:graphicFrame>
      <p:pic>
        <p:nvPicPr>
          <p:cNvPr id="9217" name="图表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2636912"/>
            <a:ext cx="5652120"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6477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Parallelization and Optimization</a:t>
            </a:r>
            <a:endParaRPr lang="zh-CN" altLang="en-US" dirty="0"/>
          </a:p>
        </p:txBody>
      </p:sp>
      <p:sp>
        <p:nvSpPr>
          <p:cNvPr id="3" name="内容占位符 2"/>
          <p:cNvSpPr>
            <a:spLocks noGrp="1"/>
          </p:cNvSpPr>
          <p:nvPr>
            <p:ph idx="1"/>
          </p:nvPr>
        </p:nvSpPr>
        <p:spPr/>
        <p:txBody>
          <a:bodyPr/>
          <a:lstStyle/>
          <a:p>
            <a:r>
              <a:rPr lang="en-US" altLang="zh-CN" dirty="0" smtClean="0"/>
              <a:t>3.3 ICA iteration</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661" name="Picture 4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9981" y="2276872"/>
            <a:ext cx="6754387" cy="412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7016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t>1.  Motivation</a:t>
            </a:r>
          </a:p>
          <a:p>
            <a:r>
              <a:rPr lang="en-US" altLang="zh-CN" dirty="0" smtClean="0"/>
              <a:t>2.  </a:t>
            </a:r>
            <a:r>
              <a:rPr lang="en-US" altLang="zh-CN" dirty="0" err="1" smtClean="0"/>
              <a:t>FastICA</a:t>
            </a:r>
            <a:r>
              <a:rPr lang="en-US" altLang="zh-CN" dirty="0" smtClean="0"/>
              <a:t> and its Hotspots</a:t>
            </a:r>
          </a:p>
          <a:p>
            <a:r>
              <a:rPr lang="en-US" altLang="zh-CN" dirty="0" smtClean="0"/>
              <a:t>3.  Parallelization and Optimization</a:t>
            </a:r>
          </a:p>
          <a:p>
            <a:pPr lvl="1"/>
            <a:r>
              <a:rPr lang="en-US" altLang="zh-CN" dirty="0" smtClean="0"/>
              <a:t>    Covariance matrix calculation</a:t>
            </a:r>
          </a:p>
          <a:p>
            <a:pPr lvl="1"/>
            <a:r>
              <a:rPr lang="en-US" altLang="zh-CN" dirty="0" smtClean="0"/>
              <a:t>    White processing</a:t>
            </a:r>
          </a:p>
          <a:p>
            <a:pPr lvl="1"/>
            <a:r>
              <a:rPr lang="en-US" altLang="zh-CN" dirty="0" smtClean="0"/>
              <a:t>    ICA iteration</a:t>
            </a:r>
          </a:p>
          <a:p>
            <a:pPr marL="342900" lvl="1" indent="-342900">
              <a:buFont typeface="Arial" pitchFamily="34" charset="0"/>
              <a:buChar char="•"/>
            </a:pPr>
            <a:r>
              <a:rPr lang="en-US" altLang="zh-CN" sz="3200" dirty="0" smtClean="0"/>
              <a:t>4.  </a:t>
            </a:r>
            <a:r>
              <a:rPr lang="en-US" altLang="zh-CN" sz="3200" dirty="0" err="1" smtClean="0"/>
              <a:t>Ms-FastICA</a:t>
            </a:r>
            <a:r>
              <a:rPr lang="en-US" altLang="zh-CN" sz="3200" dirty="0" smtClean="0"/>
              <a:t> and Experimental </a:t>
            </a:r>
            <a:r>
              <a:rPr lang="en-US" altLang="zh-CN" sz="3200" dirty="0"/>
              <a:t>R</a:t>
            </a:r>
            <a:r>
              <a:rPr lang="en-US" altLang="zh-CN" sz="3200" dirty="0" smtClean="0"/>
              <a:t>esult</a:t>
            </a:r>
            <a:endParaRPr lang="en-US" altLang="zh-CN" dirty="0"/>
          </a:p>
          <a:p>
            <a:pPr marL="342900" lvl="1" indent="-342900">
              <a:buFont typeface="Arial" pitchFamily="34" charset="0"/>
              <a:buChar char="•"/>
            </a:pPr>
            <a:r>
              <a:rPr lang="en-US" altLang="zh-CN" sz="3200" dirty="0" smtClean="0"/>
              <a:t>5.  Conclusions</a:t>
            </a:r>
          </a:p>
        </p:txBody>
      </p:sp>
    </p:spTree>
    <p:extLst>
      <p:ext uri="{BB962C8B-B14F-4D97-AF65-F5344CB8AC3E}">
        <p14:creationId xmlns:p14="http://schemas.microsoft.com/office/powerpoint/2010/main" val="34829904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Parallelization and Optimization</a:t>
            </a:r>
            <a:endParaRPr lang="zh-CN" altLang="en-US" dirty="0"/>
          </a:p>
        </p:txBody>
      </p:sp>
      <p:sp>
        <p:nvSpPr>
          <p:cNvPr id="3" name="内容占位符 2"/>
          <p:cNvSpPr>
            <a:spLocks noGrp="1"/>
          </p:cNvSpPr>
          <p:nvPr>
            <p:ph idx="1"/>
          </p:nvPr>
        </p:nvSpPr>
        <p:spPr/>
        <p:txBody>
          <a:bodyPr/>
          <a:lstStyle/>
          <a:p>
            <a:r>
              <a:rPr lang="en-US" altLang="zh-CN" dirty="0" smtClean="0"/>
              <a:t>3.3 ICA iteration</a:t>
            </a:r>
          </a:p>
          <a:p>
            <a:pPr lvl="1"/>
            <a:r>
              <a:rPr lang="en-US" altLang="zh-CN" dirty="0" smtClean="0"/>
              <a:t>Parallel scheme (step5.2)</a:t>
            </a:r>
            <a:endParaRPr lang="zh-CN" alt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1094449223"/>
              </p:ext>
            </p:extLst>
          </p:nvPr>
        </p:nvGraphicFramePr>
        <p:xfrm>
          <a:off x="1621205" y="3503959"/>
          <a:ext cx="5975131" cy="3381425"/>
        </p:xfrm>
        <a:graphic>
          <a:graphicData uri="http://schemas.openxmlformats.org/presentationml/2006/ole">
            <mc:AlternateContent xmlns:mc="http://schemas.openxmlformats.org/markup-compatibility/2006">
              <mc:Choice xmlns:v="urn:schemas-microsoft-com:vml" Requires="v">
                <p:oleObj spid="_x0000_s15372" name="Visio" r:id="rId4" imgW="4120474" imgH="2329941" progId="Visio.Drawing.11">
                  <p:embed/>
                </p:oleObj>
              </mc:Choice>
              <mc:Fallback>
                <p:oleObj name="Visio" r:id="rId4" imgW="4120474" imgH="2329941"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1205" y="3503959"/>
                        <a:ext cx="5975131" cy="3381425"/>
                      </a:xfrm>
                      <a:prstGeom prst="rect">
                        <a:avLst/>
                      </a:prstGeom>
                      <a:noFill/>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1794580274"/>
              </p:ext>
            </p:extLst>
          </p:nvPr>
        </p:nvGraphicFramePr>
        <p:xfrm>
          <a:off x="1691680" y="2708721"/>
          <a:ext cx="4554537" cy="576263"/>
        </p:xfrm>
        <a:graphic>
          <a:graphicData uri="http://schemas.openxmlformats.org/presentationml/2006/ole">
            <mc:AlternateContent xmlns:mc="http://schemas.openxmlformats.org/markup-compatibility/2006">
              <mc:Choice xmlns:v="urn:schemas-microsoft-com:vml" Requires="v">
                <p:oleObj spid="_x0000_s15373" name="Equation" r:id="rId6" imgW="2413000" imgH="304800" progId="Equation.DSMT4">
                  <p:embed/>
                </p:oleObj>
              </mc:Choice>
              <mc:Fallback>
                <p:oleObj name="Equation" r:id="rId6" imgW="2413000" imgH="304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91680" y="2708721"/>
                        <a:ext cx="45545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74475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Parallelization and Optimization</a:t>
            </a:r>
            <a:endParaRPr lang="zh-CN" altLang="en-US" dirty="0"/>
          </a:p>
        </p:txBody>
      </p:sp>
      <p:sp>
        <p:nvSpPr>
          <p:cNvPr id="3" name="内容占位符 2"/>
          <p:cNvSpPr>
            <a:spLocks noGrp="1"/>
          </p:cNvSpPr>
          <p:nvPr>
            <p:ph idx="1"/>
          </p:nvPr>
        </p:nvSpPr>
        <p:spPr/>
        <p:txBody>
          <a:bodyPr/>
          <a:lstStyle/>
          <a:p>
            <a:r>
              <a:rPr lang="en-US" altLang="zh-CN" dirty="0"/>
              <a:t>3.3 ICA iteration</a:t>
            </a:r>
          </a:p>
          <a:p>
            <a:pPr lvl="1"/>
            <a:r>
              <a:rPr lang="en-US" altLang="zh-CN" dirty="0" smtClean="0"/>
              <a:t>Optimization methods and results</a:t>
            </a:r>
          </a:p>
          <a:p>
            <a:pPr lvl="2"/>
            <a:r>
              <a:rPr lang="en-US" altLang="zh-CN" dirty="0" smtClean="0"/>
              <a:t>1)</a:t>
            </a:r>
            <a:r>
              <a:rPr lang="en-US" altLang="zh-CN" dirty="0"/>
              <a:t> Matrix transposition for contiguous memory </a:t>
            </a:r>
            <a:r>
              <a:rPr lang="en-US" altLang="zh-CN" dirty="0" smtClean="0"/>
              <a:t>accessing</a:t>
            </a:r>
          </a:p>
          <a:p>
            <a:pPr lvl="2"/>
            <a:r>
              <a:rPr lang="en-US" altLang="zh-CN" dirty="0" smtClean="0"/>
              <a:t>2)</a:t>
            </a:r>
            <a:r>
              <a:rPr lang="en-US" altLang="zh-CN" dirty="0"/>
              <a:t> a temp array is used to store elements in </a:t>
            </a:r>
            <a:r>
              <a:rPr lang="en-US" altLang="zh-CN" b="1" i="1" dirty="0"/>
              <a:t>W</a:t>
            </a:r>
            <a:r>
              <a:rPr lang="en-US" altLang="zh-CN" baseline="-25000" dirty="0"/>
              <a:t>i</a:t>
            </a:r>
            <a:r>
              <a:rPr lang="en-US" altLang="zh-CN" dirty="0"/>
              <a:t> to participate in the calculation</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305087619"/>
              </p:ext>
            </p:extLst>
          </p:nvPr>
        </p:nvGraphicFramePr>
        <p:xfrm>
          <a:off x="1115616" y="4418829"/>
          <a:ext cx="6840760" cy="1602459"/>
        </p:xfrm>
        <a:graphic>
          <a:graphicData uri="http://schemas.openxmlformats.org/drawingml/2006/table">
            <a:tbl>
              <a:tblPr firstRow="1" firstCol="1" bandRow="1">
                <a:tableStyleId>{5C22544A-7EE6-4342-B048-85BDC9FD1C3A}</a:tableStyleId>
              </a:tblPr>
              <a:tblGrid>
                <a:gridCol w="3420380"/>
                <a:gridCol w="3420380"/>
              </a:tblGrid>
              <a:tr h="505179">
                <a:tc>
                  <a:txBody>
                    <a:bodyPr/>
                    <a:lstStyle/>
                    <a:p>
                      <a:pPr algn="ctr">
                        <a:spcAft>
                          <a:spcPts val="0"/>
                        </a:spcAft>
                      </a:pPr>
                      <a:r>
                        <a:rPr lang="en-US" sz="2400" dirty="0">
                          <a:effectLst/>
                        </a:rPr>
                        <a:t>optimization method</a:t>
                      </a:r>
                      <a:endParaRPr lang="zh-CN" sz="2400" b="1" dirty="0">
                        <a:effectLst/>
                        <a:latin typeface="Times New Roman"/>
                        <a:ea typeface="宋体"/>
                      </a:endParaRPr>
                    </a:p>
                  </a:txBody>
                  <a:tcPr marL="68580" marR="68580" marT="0" marB="0" anchor="b"/>
                </a:tc>
                <a:tc>
                  <a:txBody>
                    <a:bodyPr/>
                    <a:lstStyle/>
                    <a:p>
                      <a:pPr algn="ctr">
                        <a:spcAft>
                          <a:spcPts val="0"/>
                        </a:spcAft>
                      </a:pPr>
                      <a:r>
                        <a:rPr lang="en-US" sz="2400" dirty="0" smtClean="0">
                          <a:effectLst/>
                        </a:rPr>
                        <a:t>Time(every iteration)/</a:t>
                      </a:r>
                      <a:r>
                        <a:rPr lang="en-US" sz="2400" dirty="0" err="1">
                          <a:effectLst/>
                        </a:rPr>
                        <a:t>ms</a:t>
                      </a:r>
                      <a:endParaRPr lang="zh-CN" sz="2400" b="1" dirty="0">
                        <a:effectLst/>
                        <a:latin typeface="Times New Roman"/>
                        <a:ea typeface="宋体"/>
                      </a:endParaRPr>
                    </a:p>
                  </a:txBody>
                  <a:tcPr marL="68580" marR="68580" marT="0" marB="0" anchor="b"/>
                </a:tc>
              </a:tr>
              <a:tr h="335663">
                <a:tc>
                  <a:txBody>
                    <a:bodyPr/>
                    <a:lstStyle/>
                    <a:p>
                      <a:pPr algn="ctr">
                        <a:spcAft>
                          <a:spcPts val="0"/>
                        </a:spcAft>
                      </a:pPr>
                      <a:r>
                        <a:rPr lang="en-US" sz="2400">
                          <a:effectLst/>
                        </a:rPr>
                        <a:t>0</a:t>
                      </a:r>
                      <a:endParaRPr lang="zh-CN" sz="2400">
                        <a:effectLst/>
                        <a:latin typeface="Times New Roman"/>
                        <a:ea typeface="宋体"/>
                      </a:endParaRPr>
                    </a:p>
                  </a:txBody>
                  <a:tcPr marL="68580" marR="68580" marT="0" marB="0" anchor="b"/>
                </a:tc>
                <a:tc>
                  <a:txBody>
                    <a:bodyPr/>
                    <a:lstStyle/>
                    <a:p>
                      <a:pPr algn="ctr">
                        <a:spcAft>
                          <a:spcPts val="0"/>
                        </a:spcAft>
                      </a:pPr>
                      <a:r>
                        <a:rPr lang="en-US" sz="2400">
                          <a:effectLst/>
                        </a:rPr>
                        <a:t>13.33</a:t>
                      </a:r>
                      <a:endParaRPr lang="zh-CN" sz="2400">
                        <a:effectLst/>
                        <a:latin typeface="Times New Roman"/>
                        <a:ea typeface="宋体"/>
                      </a:endParaRPr>
                    </a:p>
                  </a:txBody>
                  <a:tcPr marL="68580" marR="68580" marT="0" marB="0" anchor="b"/>
                </a:tc>
              </a:tr>
              <a:tr h="335663">
                <a:tc>
                  <a:txBody>
                    <a:bodyPr/>
                    <a:lstStyle/>
                    <a:p>
                      <a:pPr algn="ctr">
                        <a:spcAft>
                          <a:spcPts val="0"/>
                        </a:spcAft>
                      </a:pPr>
                      <a:r>
                        <a:rPr lang="en-US" sz="2400" dirty="0">
                          <a:effectLst/>
                        </a:rPr>
                        <a:t>1</a:t>
                      </a:r>
                      <a:endParaRPr lang="zh-CN" sz="2400" dirty="0">
                        <a:effectLst/>
                        <a:latin typeface="Times New Roman"/>
                        <a:ea typeface="宋体"/>
                      </a:endParaRPr>
                    </a:p>
                  </a:txBody>
                  <a:tcPr marL="68580" marR="68580" marT="0" marB="0" anchor="b"/>
                </a:tc>
                <a:tc>
                  <a:txBody>
                    <a:bodyPr/>
                    <a:lstStyle/>
                    <a:p>
                      <a:pPr algn="ctr">
                        <a:spcAft>
                          <a:spcPts val="0"/>
                        </a:spcAft>
                      </a:pPr>
                      <a:r>
                        <a:rPr lang="en-US" sz="2400">
                          <a:effectLst/>
                        </a:rPr>
                        <a:t>5.03</a:t>
                      </a:r>
                      <a:endParaRPr lang="zh-CN" sz="2400">
                        <a:effectLst/>
                        <a:latin typeface="Times New Roman"/>
                        <a:ea typeface="宋体"/>
                      </a:endParaRPr>
                    </a:p>
                  </a:txBody>
                  <a:tcPr marL="68580" marR="68580" marT="0" marB="0" anchor="b"/>
                </a:tc>
              </a:tr>
              <a:tr h="335663">
                <a:tc>
                  <a:txBody>
                    <a:bodyPr/>
                    <a:lstStyle/>
                    <a:p>
                      <a:pPr algn="ctr">
                        <a:spcAft>
                          <a:spcPts val="0"/>
                        </a:spcAft>
                      </a:pPr>
                      <a:r>
                        <a:rPr lang="en-US" sz="2400">
                          <a:effectLst/>
                        </a:rPr>
                        <a:t>2</a:t>
                      </a:r>
                      <a:endParaRPr lang="zh-CN" sz="2400">
                        <a:effectLst/>
                        <a:latin typeface="Times New Roman"/>
                        <a:ea typeface="宋体"/>
                      </a:endParaRPr>
                    </a:p>
                  </a:txBody>
                  <a:tcPr marL="68580" marR="68580" marT="0" marB="0" anchor="b"/>
                </a:tc>
                <a:tc>
                  <a:txBody>
                    <a:bodyPr/>
                    <a:lstStyle/>
                    <a:p>
                      <a:pPr algn="ctr">
                        <a:spcAft>
                          <a:spcPts val="0"/>
                        </a:spcAft>
                      </a:pPr>
                      <a:r>
                        <a:rPr lang="en-US" sz="2400" dirty="0">
                          <a:effectLst/>
                        </a:rPr>
                        <a:t>3.40</a:t>
                      </a:r>
                      <a:endParaRPr lang="zh-CN" sz="2400" dirty="0">
                        <a:effectLst/>
                        <a:latin typeface="Times New Roman"/>
                        <a:ea typeface="宋体"/>
                      </a:endParaRPr>
                    </a:p>
                  </a:txBody>
                  <a:tcPr marL="68580" marR="68580" marT="0" marB="0" anchor="b"/>
                </a:tc>
              </a:tr>
            </a:tbl>
          </a:graphicData>
        </a:graphic>
      </p:graphicFrame>
    </p:spTree>
    <p:extLst>
      <p:ext uri="{BB962C8B-B14F-4D97-AF65-F5344CB8AC3E}">
        <p14:creationId xmlns:p14="http://schemas.microsoft.com/office/powerpoint/2010/main" val="844065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t>1.  Motivation</a:t>
            </a:r>
          </a:p>
          <a:p>
            <a:r>
              <a:rPr lang="en-US" altLang="zh-CN" dirty="0" smtClean="0"/>
              <a:t>2.  </a:t>
            </a:r>
            <a:r>
              <a:rPr lang="en-US" altLang="zh-CN" dirty="0" err="1" smtClean="0"/>
              <a:t>FastICA</a:t>
            </a:r>
            <a:r>
              <a:rPr lang="en-US" altLang="zh-CN" dirty="0" smtClean="0"/>
              <a:t> and its Hotspots</a:t>
            </a:r>
          </a:p>
          <a:p>
            <a:r>
              <a:rPr lang="en-US" altLang="zh-CN" dirty="0" smtClean="0"/>
              <a:t>3.  Parallelization and Optimization</a:t>
            </a:r>
          </a:p>
          <a:p>
            <a:pPr lvl="1"/>
            <a:r>
              <a:rPr lang="en-US" altLang="zh-CN" dirty="0" smtClean="0"/>
              <a:t>    Covariance matrix calculation</a:t>
            </a:r>
          </a:p>
          <a:p>
            <a:pPr lvl="1"/>
            <a:r>
              <a:rPr lang="en-US" altLang="zh-CN" dirty="0" smtClean="0"/>
              <a:t>    White processing</a:t>
            </a:r>
          </a:p>
          <a:p>
            <a:pPr lvl="1"/>
            <a:r>
              <a:rPr lang="en-US" altLang="zh-CN" dirty="0" smtClean="0"/>
              <a:t>    ICA iteration</a:t>
            </a:r>
          </a:p>
          <a:p>
            <a:pPr marL="342900" lvl="1" indent="-342900">
              <a:buFont typeface="Arial" pitchFamily="34" charset="0"/>
              <a:buChar char="•"/>
            </a:pPr>
            <a:r>
              <a:rPr lang="en-US" altLang="zh-CN" sz="3200" dirty="0" smtClean="0">
                <a:solidFill>
                  <a:srgbClr val="FF0000"/>
                </a:solidFill>
              </a:rPr>
              <a:t>4.  </a:t>
            </a:r>
            <a:r>
              <a:rPr lang="en-US" altLang="zh-CN" sz="3200" dirty="0" err="1" smtClean="0">
                <a:solidFill>
                  <a:srgbClr val="FF0000"/>
                </a:solidFill>
              </a:rPr>
              <a:t>Ms-FastICA</a:t>
            </a:r>
            <a:r>
              <a:rPr lang="en-US" altLang="zh-CN" sz="3200" dirty="0" smtClean="0">
                <a:solidFill>
                  <a:srgbClr val="FF0000"/>
                </a:solidFill>
              </a:rPr>
              <a:t> and Experimental </a:t>
            </a:r>
            <a:r>
              <a:rPr lang="en-US" altLang="zh-CN" sz="3200" dirty="0">
                <a:solidFill>
                  <a:srgbClr val="FF0000"/>
                </a:solidFill>
              </a:rPr>
              <a:t>R</a:t>
            </a:r>
            <a:r>
              <a:rPr lang="en-US" altLang="zh-CN" sz="3200" dirty="0" smtClean="0">
                <a:solidFill>
                  <a:srgbClr val="FF0000"/>
                </a:solidFill>
              </a:rPr>
              <a:t>esult</a:t>
            </a:r>
            <a:endParaRPr lang="en-US" altLang="zh-CN" dirty="0">
              <a:solidFill>
                <a:srgbClr val="FF0000"/>
              </a:solidFill>
            </a:endParaRPr>
          </a:p>
          <a:p>
            <a:pPr marL="342900" lvl="1" indent="-342900">
              <a:buFont typeface="Arial" pitchFamily="34" charset="0"/>
              <a:buChar char="•"/>
            </a:pPr>
            <a:r>
              <a:rPr lang="en-US" altLang="zh-CN" sz="3200" dirty="0" smtClean="0"/>
              <a:t>5.  Conclusions</a:t>
            </a:r>
          </a:p>
        </p:txBody>
      </p:sp>
    </p:spTree>
    <p:extLst>
      <p:ext uri="{BB962C8B-B14F-4D97-AF65-F5344CB8AC3E}">
        <p14:creationId xmlns:p14="http://schemas.microsoft.com/office/powerpoint/2010/main" val="2049356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lgn="ctr" rtl="0">
              <a:spcBef>
                <a:spcPct val="0"/>
              </a:spcBef>
            </a:pPr>
            <a:r>
              <a:rPr lang="en-US" altLang="zh-CN" sz="3200" dirty="0" smtClean="0"/>
              <a:t>4.  </a:t>
            </a:r>
            <a:r>
              <a:rPr lang="en-US" altLang="zh-CN" sz="3200" dirty="0" err="1" smtClean="0"/>
              <a:t>Ms-FastICA</a:t>
            </a:r>
            <a:r>
              <a:rPr lang="en-US" altLang="zh-CN" sz="3200" dirty="0" smtClean="0"/>
              <a:t> and Experimental Result</a:t>
            </a:r>
            <a:endParaRPr lang="zh-CN" altLang="en-US" dirty="0"/>
          </a:p>
        </p:txBody>
      </p:sp>
      <p:sp>
        <p:nvSpPr>
          <p:cNvPr id="3" name="内容占位符 2"/>
          <p:cNvSpPr>
            <a:spLocks noGrp="1"/>
          </p:cNvSpPr>
          <p:nvPr>
            <p:ph idx="1"/>
          </p:nvPr>
        </p:nvSpPr>
        <p:spPr/>
        <p:txBody>
          <a:bodyPr/>
          <a:lstStyle/>
          <a:p>
            <a:r>
              <a:rPr lang="en-US" altLang="zh-CN" dirty="0" err="1" smtClean="0"/>
              <a:t>Ms-FastICA</a:t>
            </a:r>
            <a:endParaRPr lang="en-US" altLang="zh-CN" dirty="0" smtClean="0"/>
          </a:p>
          <a:p>
            <a:pPr lvl="1"/>
            <a:r>
              <a:rPr lang="en-US" altLang="zh-CN" dirty="0" smtClean="0"/>
              <a:t>Using both CPUs and MICs</a:t>
            </a:r>
          </a:p>
          <a:p>
            <a:pPr lvl="1"/>
            <a:r>
              <a:rPr lang="en-US" altLang="zh-CN" dirty="0" smtClean="0"/>
              <a:t>CPU/MIC heterogeneous optimization</a:t>
            </a:r>
            <a:endParaRPr lang="zh-CN" altLang="en-US" dirty="0"/>
          </a:p>
        </p:txBody>
      </p:sp>
      <p:pic>
        <p:nvPicPr>
          <p:cNvPr id="1228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5" y="3717032"/>
            <a:ext cx="5718089"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13232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2019441721"/>
              </p:ext>
            </p:extLst>
          </p:nvPr>
        </p:nvGraphicFramePr>
        <p:xfrm>
          <a:off x="683568" y="54060"/>
          <a:ext cx="7704856" cy="6759316"/>
        </p:xfrm>
        <a:graphic>
          <a:graphicData uri="http://schemas.openxmlformats.org/drawingml/2006/table">
            <a:tbl>
              <a:tblPr firstRow="1" firstCol="1" bandRow="1">
                <a:tableStyleId>{5C22544A-7EE6-4342-B048-85BDC9FD1C3A}</a:tableStyleId>
              </a:tblPr>
              <a:tblGrid>
                <a:gridCol w="7704856"/>
              </a:tblGrid>
              <a:tr h="360040">
                <a:tc>
                  <a:txBody>
                    <a:bodyPr/>
                    <a:lstStyle/>
                    <a:p>
                      <a:pPr indent="182880" algn="just">
                        <a:lnSpc>
                          <a:spcPct val="95000"/>
                        </a:lnSpc>
                        <a:spcAft>
                          <a:spcPts val="0"/>
                        </a:spcAft>
                      </a:pPr>
                      <a:r>
                        <a:rPr lang="en-US" sz="1300" spc="-5" dirty="0">
                          <a:effectLst/>
                        </a:rPr>
                        <a:t>Algorithm 1: A multilevel parallel algorithm for </a:t>
                      </a:r>
                      <a:r>
                        <a:rPr lang="en-US" sz="1300" spc="-5" dirty="0" err="1">
                          <a:effectLst/>
                        </a:rPr>
                        <a:t>FastICA</a:t>
                      </a:r>
                      <a:r>
                        <a:rPr lang="en-US" sz="1300" spc="-5" dirty="0">
                          <a:effectLst/>
                        </a:rPr>
                        <a:t> on MIC clusters (</a:t>
                      </a:r>
                      <a:r>
                        <a:rPr lang="en-US" sz="1300" spc="-5" dirty="0" err="1">
                          <a:effectLst/>
                        </a:rPr>
                        <a:t>Ms-FastICA</a:t>
                      </a:r>
                      <a:r>
                        <a:rPr lang="en-US" sz="1300" spc="-5" dirty="0">
                          <a:effectLst/>
                        </a:rPr>
                        <a:t>)</a:t>
                      </a:r>
                      <a:endParaRPr lang="zh-CN" sz="1300" spc="-5" dirty="0">
                        <a:effectLst/>
                        <a:latin typeface="Times New Roman"/>
                        <a:ea typeface="宋体"/>
                      </a:endParaRPr>
                    </a:p>
                  </a:txBody>
                  <a:tcPr marL="68580" marR="68580" marT="0" marB="0"/>
                </a:tc>
              </a:tr>
              <a:tr h="6120680">
                <a:tc>
                  <a:txBody>
                    <a:bodyPr/>
                    <a:lstStyle/>
                    <a:p>
                      <a:pPr indent="182880" algn="just">
                        <a:lnSpc>
                          <a:spcPct val="95000"/>
                        </a:lnSpc>
                        <a:spcAft>
                          <a:spcPts val="0"/>
                        </a:spcAft>
                      </a:pPr>
                      <a:r>
                        <a:rPr lang="en-US" sz="1300" spc="-5" dirty="0" err="1">
                          <a:effectLst/>
                        </a:rPr>
                        <a:t>MPI_Init</a:t>
                      </a:r>
                      <a:r>
                        <a:rPr lang="en-US" sz="1300" spc="-5" dirty="0">
                          <a:effectLst/>
                        </a:rPr>
                        <a:t>();</a:t>
                      </a:r>
                      <a:endParaRPr lang="zh-CN" sz="1300" spc="-5" dirty="0">
                        <a:effectLst/>
                      </a:endParaRPr>
                    </a:p>
                    <a:p>
                      <a:pPr indent="182880" algn="just">
                        <a:lnSpc>
                          <a:spcPct val="95000"/>
                        </a:lnSpc>
                        <a:spcAft>
                          <a:spcPts val="0"/>
                        </a:spcAft>
                      </a:pPr>
                      <a:r>
                        <a:rPr lang="en-US" sz="1300" spc="-5" dirty="0">
                          <a:effectLst/>
                        </a:rPr>
                        <a:t>...</a:t>
                      </a:r>
                      <a:endParaRPr lang="zh-CN" sz="1300" spc="-5" dirty="0">
                        <a:effectLst/>
                      </a:endParaRPr>
                    </a:p>
                    <a:p>
                      <a:pPr indent="182880" algn="just">
                        <a:lnSpc>
                          <a:spcPct val="95000"/>
                        </a:lnSpc>
                        <a:spcAft>
                          <a:spcPts val="0"/>
                        </a:spcAft>
                      </a:pPr>
                      <a:r>
                        <a:rPr lang="en-US" sz="1300" spc="-5" dirty="0">
                          <a:effectLst/>
                        </a:rPr>
                        <a:t>parallel calculate </a:t>
                      </a:r>
                      <a:r>
                        <a:rPr lang="en-US" sz="1300" spc="-5" dirty="0" err="1">
                          <a:effectLst/>
                        </a:rPr>
                        <a:t>ΣX</a:t>
                      </a:r>
                      <a:r>
                        <a:rPr lang="en-US" sz="1300" spc="-5" baseline="30000" dirty="0" err="1">
                          <a:effectLst/>
                        </a:rPr>
                        <a:t>i</a:t>
                      </a:r>
                      <a:r>
                        <a:rPr lang="en-US" sz="1300" spc="-5" dirty="0" err="1">
                          <a:effectLst/>
                        </a:rPr>
                        <a:t>X</a:t>
                      </a:r>
                      <a:r>
                        <a:rPr lang="en-US" sz="1300" spc="-5" baseline="30000" dirty="0" err="1">
                          <a:effectLst/>
                        </a:rPr>
                        <a:t>j</a:t>
                      </a:r>
                      <a:r>
                        <a:rPr lang="en-US" sz="1300" spc="-5" dirty="0">
                          <a:effectLst/>
                        </a:rPr>
                        <a:t> on MIC;//signal(</a:t>
                      </a:r>
                      <a:r>
                        <a:rPr lang="en-US" sz="1300" spc="-5" dirty="0" err="1">
                          <a:effectLst/>
                        </a:rPr>
                        <a:t>mul</a:t>
                      </a:r>
                      <a:r>
                        <a:rPr lang="en-US" sz="1300" spc="-5" dirty="0">
                          <a:effectLst/>
                        </a:rPr>
                        <a:t>)</a:t>
                      </a:r>
                      <a:endParaRPr lang="zh-CN" sz="1300" spc="-5" dirty="0">
                        <a:effectLst/>
                      </a:endParaRPr>
                    </a:p>
                    <a:p>
                      <a:pPr indent="182880" algn="just">
                        <a:lnSpc>
                          <a:spcPct val="95000"/>
                        </a:lnSpc>
                        <a:spcAft>
                          <a:spcPts val="0"/>
                        </a:spcAft>
                      </a:pPr>
                      <a:r>
                        <a:rPr lang="en-US" sz="1300" spc="-5" dirty="0">
                          <a:effectLst/>
                        </a:rPr>
                        <a:t>parallel calculate ΣX on CPU;</a:t>
                      </a:r>
                      <a:endParaRPr lang="zh-CN" sz="1300" spc="-5" dirty="0">
                        <a:effectLst/>
                      </a:endParaRPr>
                    </a:p>
                    <a:p>
                      <a:pPr indent="182880" algn="just">
                        <a:lnSpc>
                          <a:spcPct val="95000"/>
                        </a:lnSpc>
                        <a:spcAft>
                          <a:spcPts val="0"/>
                        </a:spcAft>
                      </a:pPr>
                      <a:r>
                        <a:rPr lang="en-US" sz="1300" spc="-5" dirty="0">
                          <a:effectLst/>
                        </a:rPr>
                        <a:t>parallel transpose X to </a:t>
                      </a:r>
                      <a:r>
                        <a:rPr lang="en-US" sz="1300" spc="-5" dirty="0" err="1">
                          <a:effectLst/>
                        </a:rPr>
                        <a:t>Xt</a:t>
                      </a:r>
                      <a:r>
                        <a:rPr lang="en-US" sz="1300" spc="-5" dirty="0">
                          <a:effectLst/>
                        </a:rPr>
                        <a:t> on CPU;</a:t>
                      </a:r>
                      <a:endParaRPr lang="zh-CN" sz="1300" spc="-5" dirty="0">
                        <a:effectLst/>
                      </a:endParaRPr>
                    </a:p>
                    <a:p>
                      <a:pPr indent="182880" algn="just">
                        <a:lnSpc>
                          <a:spcPct val="95000"/>
                        </a:lnSpc>
                        <a:spcAft>
                          <a:spcPts val="0"/>
                        </a:spcAft>
                      </a:pPr>
                      <a:r>
                        <a:rPr lang="en-US" sz="1300" spc="-5" dirty="0">
                          <a:effectLst/>
                        </a:rPr>
                        <a:t>transfer </a:t>
                      </a:r>
                      <a:r>
                        <a:rPr lang="en-US" sz="1300" spc="-5" dirty="0" err="1">
                          <a:effectLst/>
                        </a:rPr>
                        <a:t>Xt</a:t>
                      </a:r>
                      <a:r>
                        <a:rPr lang="en-US" sz="1300" spc="-5" dirty="0">
                          <a:effectLst/>
                        </a:rPr>
                        <a:t> from CPU to MIC</a:t>
                      </a:r>
                      <a:endParaRPr lang="zh-CN" sz="1300" spc="-5" dirty="0">
                        <a:effectLst/>
                      </a:endParaRPr>
                    </a:p>
                    <a:p>
                      <a:pPr indent="182880" algn="just">
                        <a:lnSpc>
                          <a:spcPct val="95000"/>
                        </a:lnSpc>
                        <a:spcAft>
                          <a:spcPts val="0"/>
                        </a:spcAft>
                      </a:pPr>
                      <a:r>
                        <a:rPr lang="en-US" sz="1300" spc="-5" dirty="0">
                          <a:effectLst/>
                        </a:rPr>
                        <a:t>wait(</a:t>
                      </a:r>
                      <a:r>
                        <a:rPr lang="en-US" sz="1300" spc="-5" dirty="0" err="1">
                          <a:effectLst/>
                        </a:rPr>
                        <a:t>mul</a:t>
                      </a:r>
                      <a:r>
                        <a:rPr lang="en-US" sz="1300" spc="-5" dirty="0">
                          <a:effectLst/>
                        </a:rPr>
                        <a:t>)//synchronization CPU and MIC</a:t>
                      </a:r>
                      <a:endParaRPr lang="zh-CN" sz="1300" spc="-5" dirty="0">
                        <a:effectLst/>
                      </a:endParaRPr>
                    </a:p>
                    <a:p>
                      <a:pPr indent="182880" algn="just">
                        <a:lnSpc>
                          <a:spcPct val="95000"/>
                        </a:lnSpc>
                        <a:spcAft>
                          <a:spcPts val="0"/>
                        </a:spcAft>
                      </a:pPr>
                      <a:r>
                        <a:rPr lang="en-US" sz="1300" spc="-5" dirty="0" err="1">
                          <a:effectLst/>
                        </a:rPr>
                        <a:t>MPI_Reduce</a:t>
                      </a:r>
                      <a:r>
                        <a:rPr lang="en-US" sz="1300" spc="-5" dirty="0">
                          <a:effectLst/>
                        </a:rPr>
                        <a:t>(ΣX,B);</a:t>
                      </a:r>
                      <a:endParaRPr lang="zh-CN" sz="1300" spc="-5" dirty="0">
                        <a:effectLst/>
                      </a:endParaRPr>
                    </a:p>
                    <a:p>
                      <a:pPr indent="182880" algn="just">
                        <a:lnSpc>
                          <a:spcPct val="95000"/>
                        </a:lnSpc>
                        <a:spcAft>
                          <a:spcPts val="0"/>
                        </a:spcAft>
                      </a:pPr>
                      <a:r>
                        <a:rPr lang="en-US" sz="1300" spc="-5" dirty="0" err="1">
                          <a:effectLst/>
                        </a:rPr>
                        <a:t>MPI_Reduce</a:t>
                      </a:r>
                      <a:r>
                        <a:rPr lang="en-US" sz="1300" spc="-5" dirty="0">
                          <a:effectLst/>
                        </a:rPr>
                        <a:t>(</a:t>
                      </a:r>
                      <a:r>
                        <a:rPr lang="en-US" sz="1300" spc="-5" dirty="0" err="1">
                          <a:effectLst/>
                        </a:rPr>
                        <a:t>ΣX</a:t>
                      </a:r>
                      <a:r>
                        <a:rPr lang="en-US" sz="1300" spc="-5" baseline="30000" dirty="0" err="1">
                          <a:effectLst/>
                        </a:rPr>
                        <a:t>i</a:t>
                      </a:r>
                      <a:r>
                        <a:rPr lang="en-US" sz="1300" spc="-5" dirty="0" err="1">
                          <a:effectLst/>
                        </a:rPr>
                        <a:t>X</a:t>
                      </a:r>
                      <a:r>
                        <a:rPr lang="en-US" sz="1300" spc="-5" baseline="30000" dirty="0" err="1">
                          <a:effectLst/>
                        </a:rPr>
                        <a:t>j</a:t>
                      </a:r>
                      <a:r>
                        <a:rPr lang="en-US" sz="1300" spc="-5" dirty="0" err="1">
                          <a:effectLst/>
                        </a:rPr>
                        <a:t>,B</a:t>
                      </a:r>
                      <a:r>
                        <a:rPr lang="en-US" sz="1300" spc="-5" dirty="0">
                          <a:effectLst/>
                        </a:rPr>
                        <a:t>*B);</a:t>
                      </a:r>
                      <a:endParaRPr lang="zh-CN" sz="1300" spc="-5" dirty="0">
                        <a:effectLst/>
                      </a:endParaRPr>
                    </a:p>
                    <a:p>
                      <a:pPr indent="182880" algn="just">
                        <a:lnSpc>
                          <a:spcPct val="95000"/>
                        </a:lnSpc>
                        <a:spcAft>
                          <a:spcPts val="0"/>
                        </a:spcAft>
                      </a:pPr>
                      <a:r>
                        <a:rPr lang="en-US" sz="1300" spc="-5" dirty="0">
                          <a:effectLst/>
                        </a:rPr>
                        <a:t>parallel calculate </a:t>
                      </a:r>
                      <a:r>
                        <a:rPr lang="en-US" sz="1300" spc="-5" dirty="0" err="1">
                          <a:effectLst/>
                        </a:rPr>
                        <a:t>cov</a:t>
                      </a:r>
                      <a:r>
                        <a:rPr lang="en-US" sz="1300" spc="-5" dirty="0">
                          <a:effectLst/>
                        </a:rPr>
                        <a:t>[B*B] on CPU in root node;</a:t>
                      </a:r>
                      <a:endParaRPr lang="zh-CN" sz="1300" spc="-5" dirty="0">
                        <a:effectLst/>
                      </a:endParaRPr>
                    </a:p>
                    <a:p>
                      <a:pPr indent="182880" algn="just">
                        <a:lnSpc>
                          <a:spcPct val="95000"/>
                        </a:lnSpc>
                        <a:spcAft>
                          <a:spcPts val="0"/>
                        </a:spcAft>
                      </a:pPr>
                      <a:r>
                        <a:rPr lang="en-US" sz="1300" spc="-5" dirty="0">
                          <a:effectLst/>
                        </a:rPr>
                        <a:t>...</a:t>
                      </a:r>
                      <a:endParaRPr lang="zh-CN" sz="1300" spc="-5" dirty="0">
                        <a:effectLst/>
                      </a:endParaRPr>
                    </a:p>
                    <a:p>
                      <a:pPr indent="182880" algn="just">
                        <a:lnSpc>
                          <a:spcPct val="95000"/>
                        </a:lnSpc>
                        <a:spcAft>
                          <a:spcPts val="0"/>
                        </a:spcAft>
                      </a:pPr>
                      <a:r>
                        <a:rPr lang="en-US" sz="1300" spc="-5" dirty="0">
                          <a:effectLst/>
                        </a:rPr>
                        <a:t>if (rank=0) then</a:t>
                      </a:r>
                      <a:endParaRPr lang="zh-CN" sz="1300" spc="-5" dirty="0">
                        <a:effectLst/>
                      </a:endParaRPr>
                    </a:p>
                    <a:p>
                      <a:pPr indent="182880" algn="just">
                        <a:lnSpc>
                          <a:spcPct val="95000"/>
                        </a:lnSpc>
                        <a:spcAft>
                          <a:spcPts val="0"/>
                        </a:spcAft>
                      </a:pPr>
                      <a:r>
                        <a:rPr lang="en-US" sz="1300" spc="-5" dirty="0">
                          <a:effectLst/>
                        </a:rPr>
                        <a:t>|	calculate m on CPU;</a:t>
                      </a:r>
                      <a:endParaRPr lang="zh-CN" sz="1300" spc="-5" dirty="0">
                        <a:effectLst/>
                      </a:endParaRPr>
                    </a:p>
                    <a:p>
                      <a:pPr indent="182880" algn="just">
                        <a:lnSpc>
                          <a:spcPct val="95000"/>
                        </a:lnSpc>
                        <a:spcAft>
                          <a:spcPts val="0"/>
                        </a:spcAft>
                      </a:pPr>
                      <a:r>
                        <a:rPr lang="en-US" sz="1300" spc="-5" dirty="0">
                          <a:effectLst/>
                        </a:rPr>
                        <a:t>|	calculate M on CPU;</a:t>
                      </a:r>
                      <a:endParaRPr lang="zh-CN" sz="1300" spc="-5" dirty="0">
                        <a:effectLst/>
                      </a:endParaRPr>
                    </a:p>
                    <a:p>
                      <a:pPr indent="182880" algn="just">
                        <a:lnSpc>
                          <a:spcPct val="95000"/>
                        </a:lnSpc>
                        <a:spcAft>
                          <a:spcPts val="0"/>
                        </a:spcAft>
                      </a:pPr>
                      <a:r>
                        <a:rPr lang="en-US" sz="1300" spc="-5" dirty="0">
                          <a:effectLst/>
                        </a:rPr>
                        <a:t>end</a:t>
                      </a:r>
                      <a:endParaRPr lang="zh-CN" sz="1300" spc="-5" dirty="0">
                        <a:effectLst/>
                      </a:endParaRPr>
                    </a:p>
                    <a:p>
                      <a:pPr indent="182880" algn="just">
                        <a:lnSpc>
                          <a:spcPct val="95000"/>
                        </a:lnSpc>
                        <a:spcAft>
                          <a:spcPts val="0"/>
                        </a:spcAft>
                      </a:pPr>
                      <a:r>
                        <a:rPr lang="en-US" sz="1300" spc="-5" dirty="0" err="1">
                          <a:effectLst/>
                        </a:rPr>
                        <a:t>MPI_Bcast</a:t>
                      </a:r>
                      <a:r>
                        <a:rPr lang="en-US" sz="1300" spc="-5" dirty="0">
                          <a:effectLst/>
                        </a:rPr>
                        <a:t>(&amp;m,1);</a:t>
                      </a:r>
                      <a:endParaRPr lang="zh-CN" sz="1300" spc="-5" dirty="0">
                        <a:effectLst/>
                      </a:endParaRPr>
                    </a:p>
                    <a:p>
                      <a:pPr indent="182880" algn="just">
                        <a:lnSpc>
                          <a:spcPct val="95000"/>
                        </a:lnSpc>
                        <a:spcAft>
                          <a:spcPts val="0"/>
                        </a:spcAft>
                      </a:pPr>
                      <a:r>
                        <a:rPr lang="en-US" sz="1300" spc="-5" dirty="0" err="1">
                          <a:effectLst/>
                        </a:rPr>
                        <a:t>MPI_Bcast</a:t>
                      </a:r>
                      <a:r>
                        <a:rPr lang="en-US" sz="1300" spc="-5" dirty="0">
                          <a:effectLst/>
                        </a:rPr>
                        <a:t>(</a:t>
                      </a:r>
                      <a:r>
                        <a:rPr lang="en-US" sz="1300" spc="-5" dirty="0" err="1">
                          <a:effectLst/>
                        </a:rPr>
                        <a:t>M,m</a:t>
                      </a:r>
                      <a:r>
                        <a:rPr lang="en-US" sz="1300" spc="-5" dirty="0">
                          <a:effectLst/>
                        </a:rPr>
                        <a:t>*B);</a:t>
                      </a:r>
                      <a:endParaRPr lang="zh-CN" sz="1300" spc="-5" dirty="0">
                        <a:effectLst/>
                      </a:endParaRPr>
                    </a:p>
                    <a:p>
                      <a:pPr indent="182880" algn="just">
                        <a:lnSpc>
                          <a:spcPct val="95000"/>
                        </a:lnSpc>
                        <a:spcAft>
                          <a:spcPts val="0"/>
                        </a:spcAft>
                      </a:pPr>
                      <a:r>
                        <a:rPr lang="en-US" sz="1300" spc="-5" dirty="0">
                          <a:effectLst/>
                        </a:rPr>
                        <a:t>parallel calculate Z on MIC;</a:t>
                      </a:r>
                      <a:endParaRPr lang="zh-CN" sz="1300" spc="-5" dirty="0">
                        <a:effectLst/>
                      </a:endParaRPr>
                    </a:p>
                    <a:p>
                      <a:pPr indent="182880" algn="just">
                        <a:lnSpc>
                          <a:spcPct val="95000"/>
                        </a:lnSpc>
                        <a:spcAft>
                          <a:spcPts val="0"/>
                        </a:spcAft>
                      </a:pPr>
                      <a:r>
                        <a:rPr lang="en-US" sz="1300" spc="-5" dirty="0">
                          <a:effectLst/>
                        </a:rPr>
                        <a:t>parallel transposition Z to </a:t>
                      </a:r>
                      <a:r>
                        <a:rPr lang="en-US" sz="1300" spc="-5" dirty="0" err="1">
                          <a:effectLst/>
                        </a:rPr>
                        <a:t>Zt</a:t>
                      </a:r>
                      <a:r>
                        <a:rPr lang="en-US" sz="1300" spc="-5" dirty="0">
                          <a:effectLst/>
                        </a:rPr>
                        <a:t> on MIC;</a:t>
                      </a:r>
                      <a:endParaRPr lang="zh-CN" sz="1300" spc="-5" dirty="0">
                        <a:effectLst/>
                      </a:endParaRPr>
                    </a:p>
                    <a:p>
                      <a:pPr indent="182880" algn="just">
                        <a:lnSpc>
                          <a:spcPct val="95000"/>
                        </a:lnSpc>
                        <a:spcAft>
                          <a:spcPts val="0"/>
                        </a:spcAft>
                      </a:pPr>
                      <a:r>
                        <a:rPr lang="en-US" sz="1300" spc="-5" dirty="0">
                          <a:effectLst/>
                        </a:rPr>
                        <a:t>repeat   //parallel ICA iteration</a:t>
                      </a:r>
                      <a:endParaRPr lang="zh-CN" sz="1300" spc="-5" dirty="0">
                        <a:effectLst/>
                      </a:endParaRPr>
                    </a:p>
                    <a:p>
                      <a:pPr indent="182880" algn="just">
                        <a:lnSpc>
                          <a:spcPct val="95000"/>
                        </a:lnSpc>
                        <a:spcAft>
                          <a:spcPts val="0"/>
                        </a:spcAft>
                      </a:pPr>
                      <a:r>
                        <a:rPr lang="en-US" sz="1300" spc="-5" dirty="0">
                          <a:effectLst/>
                        </a:rPr>
                        <a:t>|	if rank=0 then  initialize W</a:t>
                      </a:r>
                      <a:r>
                        <a:rPr lang="en-US" sz="1300" spc="-5" baseline="-25000" dirty="0">
                          <a:effectLst/>
                        </a:rPr>
                        <a:t>i</a:t>
                      </a:r>
                      <a:r>
                        <a:rPr lang="en-US" sz="1300" spc="-5" dirty="0">
                          <a:effectLst/>
                        </a:rPr>
                        <a:t>//on CPU</a:t>
                      </a:r>
                      <a:endParaRPr lang="zh-CN" sz="1300" spc="-5" dirty="0">
                        <a:effectLst/>
                      </a:endParaRPr>
                    </a:p>
                    <a:p>
                      <a:pPr indent="182880" algn="just">
                        <a:lnSpc>
                          <a:spcPct val="95000"/>
                        </a:lnSpc>
                        <a:spcAft>
                          <a:spcPts val="0"/>
                        </a:spcAft>
                      </a:pPr>
                      <a:r>
                        <a:rPr lang="en-US" sz="1300" spc="-5" dirty="0">
                          <a:effectLst/>
                        </a:rPr>
                        <a:t>|	</a:t>
                      </a:r>
                      <a:r>
                        <a:rPr lang="en-US" sz="1300" spc="-5" dirty="0" err="1">
                          <a:effectLst/>
                        </a:rPr>
                        <a:t>MPI_Bcast</a:t>
                      </a:r>
                      <a:r>
                        <a:rPr lang="en-US" sz="1300" spc="-5" dirty="0">
                          <a:effectLst/>
                        </a:rPr>
                        <a:t>(</a:t>
                      </a:r>
                      <a:r>
                        <a:rPr lang="en-US" sz="1300" spc="-5" dirty="0" err="1">
                          <a:effectLst/>
                        </a:rPr>
                        <a:t>W</a:t>
                      </a:r>
                      <a:r>
                        <a:rPr lang="en-US" sz="1300" spc="-5" baseline="-25000" dirty="0" err="1">
                          <a:effectLst/>
                        </a:rPr>
                        <a:t>i</a:t>
                      </a:r>
                      <a:r>
                        <a:rPr lang="en-US" sz="1300" spc="-5" dirty="0" err="1">
                          <a:effectLst/>
                        </a:rPr>
                        <a:t>,m</a:t>
                      </a:r>
                      <a:r>
                        <a:rPr lang="en-US" sz="1300" spc="-5" dirty="0">
                          <a:effectLst/>
                        </a:rPr>
                        <a:t>)</a:t>
                      </a:r>
                      <a:endParaRPr lang="zh-CN" sz="1300" spc="-5" dirty="0">
                        <a:effectLst/>
                      </a:endParaRPr>
                    </a:p>
                    <a:p>
                      <a:pPr indent="182880" algn="just">
                        <a:lnSpc>
                          <a:spcPct val="95000"/>
                        </a:lnSpc>
                        <a:spcAft>
                          <a:spcPts val="0"/>
                        </a:spcAft>
                      </a:pPr>
                      <a:r>
                        <a:rPr lang="en-US" sz="1300" spc="-5" dirty="0">
                          <a:effectLst/>
                        </a:rPr>
                        <a:t>|	repeat</a:t>
                      </a:r>
                      <a:endParaRPr lang="zh-CN" sz="1300" spc="-5" dirty="0">
                        <a:effectLst/>
                      </a:endParaRPr>
                    </a:p>
                    <a:p>
                      <a:pPr indent="182880" algn="just">
                        <a:lnSpc>
                          <a:spcPct val="95000"/>
                        </a:lnSpc>
                        <a:spcAft>
                          <a:spcPts val="0"/>
                        </a:spcAft>
                      </a:pPr>
                      <a:r>
                        <a:rPr lang="en-US" sz="1300" spc="-5" dirty="0">
                          <a:effectLst/>
                        </a:rPr>
                        <a:t>|	 |	W</a:t>
                      </a:r>
                      <a:r>
                        <a:rPr lang="en-US" sz="1300" spc="-5" baseline="-25000" dirty="0">
                          <a:effectLst/>
                        </a:rPr>
                        <a:t>i</a:t>
                      </a:r>
                      <a:r>
                        <a:rPr lang="en-US" sz="1300" spc="-5" dirty="0">
                          <a:effectLst/>
                        </a:rPr>
                        <a:t>=E{</a:t>
                      </a:r>
                      <a:r>
                        <a:rPr lang="en-US" sz="1300" spc="-5" dirty="0" err="1">
                          <a:effectLst/>
                        </a:rPr>
                        <a:t>Zg</a:t>
                      </a:r>
                      <a:r>
                        <a:rPr lang="en-US" sz="1300" spc="-5" dirty="0">
                          <a:effectLst/>
                        </a:rPr>
                        <a:t>(</a:t>
                      </a:r>
                      <a:r>
                        <a:rPr lang="en-US" sz="1300" spc="-5" dirty="0" err="1">
                          <a:effectLst/>
                        </a:rPr>
                        <a:t>W</a:t>
                      </a:r>
                      <a:r>
                        <a:rPr lang="en-US" sz="1300" spc="-5" baseline="-25000" dirty="0" err="1">
                          <a:effectLst/>
                        </a:rPr>
                        <a:t>i</a:t>
                      </a:r>
                      <a:r>
                        <a:rPr lang="en-US" sz="1300" spc="-5" baseline="30000" dirty="0" err="1">
                          <a:effectLst/>
                        </a:rPr>
                        <a:t>T</a:t>
                      </a:r>
                      <a:r>
                        <a:rPr lang="en-US" sz="1300" spc="-5" dirty="0" err="1">
                          <a:effectLst/>
                        </a:rPr>
                        <a:t>Z</a:t>
                      </a:r>
                      <a:r>
                        <a:rPr lang="en-US" sz="1300" spc="-5" dirty="0">
                          <a:effectLst/>
                        </a:rPr>
                        <a:t>)}-E{(</a:t>
                      </a:r>
                      <a:r>
                        <a:rPr lang="en-US" sz="1300" spc="-5" dirty="0" err="1">
                          <a:effectLst/>
                        </a:rPr>
                        <a:t>W</a:t>
                      </a:r>
                      <a:r>
                        <a:rPr lang="en-US" sz="1300" spc="-5" baseline="-25000" dirty="0" err="1">
                          <a:effectLst/>
                        </a:rPr>
                        <a:t>i</a:t>
                      </a:r>
                      <a:r>
                        <a:rPr lang="en-US" sz="1300" spc="-5" baseline="30000" dirty="0" err="1">
                          <a:effectLst/>
                        </a:rPr>
                        <a:t>T</a:t>
                      </a:r>
                      <a:r>
                        <a:rPr lang="en-US" sz="1300" spc="-5" dirty="0" err="1">
                          <a:effectLst/>
                        </a:rPr>
                        <a:t>Z</a:t>
                      </a:r>
                      <a:r>
                        <a:rPr lang="en-US" sz="1300" spc="-5" dirty="0">
                          <a:effectLst/>
                        </a:rPr>
                        <a:t>)}W //parallel on MIC</a:t>
                      </a:r>
                      <a:endParaRPr lang="zh-CN" sz="1300" spc="-5" dirty="0">
                        <a:effectLst/>
                      </a:endParaRPr>
                    </a:p>
                    <a:p>
                      <a:pPr indent="182880" algn="just">
                        <a:lnSpc>
                          <a:spcPct val="95000"/>
                        </a:lnSpc>
                        <a:spcAft>
                          <a:spcPts val="0"/>
                        </a:spcAft>
                      </a:pPr>
                      <a:r>
                        <a:rPr lang="en-US" sz="1300" spc="-5" dirty="0">
                          <a:effectLst/>
                        </a:rPr>
                        <a:t>|	 |	</a:t>
                      </a:r>
                      <a:r>
                        <a:rPr lang="en-US" sz="1300" spc="-5" dirty="0" err="1">
                          <a:effectLst/>
                        </a:rPr>
                        <a:t>MPI_Reduce</a:t>
                      </a:r>
                      <a:r>
                        <a:rPr lang="en-US" sz="1300" spc="-5" dirty="0">
                          <a:effectLst/>
                        </a:rPr>
                        <a:t>(</a:t>
                      </a:r>
                      <a:r>
                        <a:rPr lang="en-US" sz="1300" spc="-5" dirty="0" err="1">
                          <a:effectLst/>
                        </a:rPr>
                        <a:t>W</a:t>
                      </a:r>
                      <a:r>
                        <a:rPr lang="en-US" sz="1300" spc="-5" baseline="-25000" dirty="0" err="1">
                          <a:effectLst/>
                        </a:rPr>
                        <a:t>i</a:t>
                      </a:r>
                      <a:r>
                        <a:rPr lang="en-US" sz="1300" spc="-5" dirty="0" err="1">
                          <a:effectLst/>
                        </a:rPr>
                        <a:t>,m</a:t>
                      </a:r>
                      <a:r>
                        <a:rPr lang="en-US" sz="1300" spc="-5" dirty="0">
                          <a:effectLst/>
                        </a:rPr>
                        <a:t>);</a:t>
                      </a:r>
                      <a:endParaRPr lang="zh-CN" sz="1300" spc="-5" dirty="0">
                        <a:effectLst/>
                      </a:endParaRPr>
                    </a:p>
                    <a:p>
                      <a:pPr indent="182880" algn="just">
                        <a:lnSpc>
                          <a:spcPct val="95000"/>
                        </a:lnSpc>
                        <a:spcAft>
                          <a:spcPts val="0"/>
                        </a:spcAft>
                      </a:pPr>
                      <a:r>
                        <a:rPr lang="en-US" sz="1300" spc="-5" dirty="0">
                          <a:effectLst/>
                        </a:rPr>
                        <a:t>|	 |	</a:t>
                      </a:r>
                      <a:r>
                        <a:rPr lang="en-US" sz="1300" spc="-5" dirty="0" err="1">
                          <a:effectLst/>
                        </a:rPr>
                        <a:t>MPI_Bcast</a:t>
                      </a:r>
                      <a:r>
                        <a:rPr lang="en-US" sz="1300" spc="-5" dirty="0">
                          <a:effectLst/>
                        </a:rPr>
                        <a:t>(</a:t>
                      </a:r>
                      <a:r>
                        <a:rPr lang="en-US" sz="1300" spc="-5" dirty="0" err="1">
                          <a:effectLst/>
                        </a:rPr>
                        <a:t>W</a:t>
                      </a:r>
                      <a:r>
                        <a:rPr lang="en-US" sz="1300" spc="-5" baseline="-25000" dirty="0" err="1">
                          <a:effectLst/>
                        </a:rPr>
                        <a:t>i</a:t>
                      </a:r>
                      <a:r>
                        <a:rPr lang="en-US" sz="1300" spc="-5" dirty="0" err="1">
                          <a:effectLst/>
                        </a:rPr>
                        <a:t>,m</a:t>
                      </a:r>
                      <a:r>
                        <a:rPr lang="en-US" sz="1300" spc="-5" dirty="0">
                          <a:effectLst/>
                        </a:rPr>
                        <a:t>);</a:t>
                      </a:r>
                      <a:endParaRPr lang="zh-CN" sz="1300" spc="-5" dirty="0">
                        <a:effectLst/>
                      </a:endParaRPr>
                    </a:p>
                    <a:p>
                      <a:pPr indent="182880" algn="just">
                        <a:lnSpc>
                          <a:spcPct val="95000"/>
                        </a:lnSpc>
                        <a:spcAft>
                          <a:spcPts val="0"/>
                        </a:spcAft>
                      </a:pPr>
                      <a:r>
                        <a:rPr lang="en-US" sz="1300" spc="-5" dirty="0">
                          <a:effectLst/>
                        </a:rPr>
                        <a:t>|	 |	W</a:t>
                      </a:r>
                      <a:r>
                        <a:rPr lang="en-US" sz="1300" spc="-5" baseline="-25000" dirty="0">
                          <a:effectLst/>
                        </a:rPr>
                        <a:t>i</a:t>
                      </a:r>
                      <a:r>
                        <a:rPr lang="en-US" sz="1300" spc="-5" dirty="0">
                          <a:effectLst/>
                        </a:rPr>
                        <a:t>  </a:t>
                      </a:r>
                      <a:r>
                        <a:rPr lang="en-US" sz="1300" spc="-5" dirty="0" err="1">
                          <a:effectLst/>
                        </a:rPr>
                        <a:t>orthogonalization</a:t>
                      </a:r>
                      <a:r>
                        <a:rPr lang="en-US" sz="1300" spc="-5" dirty="0">
                          <a:effectLst/>
                        </a:rPr>
                        <a:t> //on CPU</a:t>
                      </a:r>
                      <a:endParaRPr lang="zh-CN" sz="1300" spc="-5" dirty="0">
                        <a:effectLst/>
                      </a:endParaRPr>
                    </a:p>
                    <a:p>
                      <a:pPr indent="182880" algn="just">
                        <a:lnSpc>
                          <a:spcPct val="95000"/>
                        </a:lnSpc>
                        <a:spcAft>
                          <a:spcPts val="0"/>
                        </a:spcAft>
                      </a:pPr>
                      <a:r>
                        <a:rPr lang="en-US" sz="1300" spc="-5" dirty="0">
                          <a:effectLst/>
                        </a:rPr>
                        <a:t>|	 |	W</a:t>
                      </a:r>
                      <a:r>
                        <a:rPr lang="en-US" sz="1300" spc="-5" baseline="-25000" dirty="0">
                          <a:effectLst/>
                        </a:rPr>
                        <a:t>i</a:t>
                      </a:r>
                      <a:r>
                        <a:rPr lang="en-US" sz="1300" spc="-5" dirty="0">
                          <a:effectLst/>
                        </a:rPr>
                        <a:t>  normalization //on CPU</a:t>
                      </a:r>
                      <a:endParaRPr lang="zh-CN" sz="1300" spc="-5" dirty="0">
                        <a:effectLst/>
                      </a:endParaRPr>
                    </a:p>
                    <a:p>
                      <a:pPr indent="182880" algn="just">
                        <a:lnSpc>
                          <a:spcPct val="95000"/>
                        </a:lnSpc>
                        <a:spcAft>
                          <a:spcPts val="0"/>
                        </a:spcAft>
                      </a:pPr>
                      <a:r>
                        <a:rPr lang="en-US" sz="1300" spc="-5" dirty="0">
                          <a:effectLst/>
                        </a:rPr>
                        <a:t>|	until(converged)</a:t>
                      </a:r>
                      <a:endParaRPr lang="zh-CN" sz="1300" spc="-5" dirty="0">
                        <a:effectLst/>
                      </a:endParaRPr>
                    </a:p>
                    <a:p>
                      <a:pPr indent="182880" algn="just">
                        <a:lnSpc>
                          <a:spcPct val="95000"/>
                        </a:lnSpc>
                        <a:spcAft>
                          <a:spcPts val="0"/>
                        </a:spcAft>
                      </a:pPr>
                      <a:r>
                        <a:rPr lang="en-US" sz="1300" spc="-5" dirty="0">
                          <a:effectLst/>
                        </a:rPr>
                        <a:t>|	count++;</a:t>
                      </a:r>
                      <a:endParaRPr lang="zh-CN" sz="1300" spc="-5" dirty="0">
                        <a:effectLst/>
                      </a:endParaRPr>
                    </a:p>
                    <a:p>
                      <a:pPr indent="182880" algn="just">
                        <a:lnSpc>
                          <a:spcPct val="95000"/>
                        </a:lnSpc>
                        <a:spcAft>
                          <a:spcPts val="0"/>
                        </a:spcAft>
                      </a:pPr>
                      <a:r>
                        <a:rPr lang="en-US" sz="1300" spc="-5" dirty="0">
                          <a:effectLst/>
                        </a:rPr>
                        <a:t>until(count=m)</a:t>
                      </a:r>
                      <a:endParaRPr lang="zh-CN" sz="1300" spc="-5" dirty="0">
                        <a:effectLst/>
                      </a:endParaRPr>
                    </a:p>
                    <a:p>
                      <a:pPr indent="182880" algn="just">
                        <a:lnSpc>
                          <a:spcPct val="95000"/>
                        </a:lnSpc>
                        <a:spcAft>
                          <a:spcPts val="0"/>
                        </a:spcAft>
                      </a:pPr>
                      <a:r>
                        <a:rPr lang="en-US" sz="1300" spc="-5" dirty="0">
                          <a:effectLst/>
                        </a:rPr>
                        <a:t>parallel IC transformation on MIC;</a:t>
                      </a:r>
                      <a:endParaRPr lang="zh-CN" sz="1300" spc="-5" dirty="0">
                        <a:effectLst/>
                      </a:endParaRPr>
                    </a:p>
                    <a:p>
                      <a:pPr indent="182880" algn="just">
                        <a:lnSpc>
                          <a:spcPct val="95000"/>
                        </a:lnSpc>
                        <a:spcAft>
                          <a:spcPts val="0"/>
                        </a:spcAft>
                      </a:pPr>
                      <a:r>
                        <a:rPr lang="en-US" sz="1300" spc="-5" dirty="0">
                          <a:effectLst/>
                        </a:rPr>
                        <a:t>...</a:t>
                      </a:r>
                      <a:endParaRPr lang="zh-CN" sz="1300" spc="-5" dirty="0">
                        <a:effectLst/>
                      </a:endParaRPr>
                    </a:p>
                    <a:p>
                      <a:pPr indent="182880" algn="just">
                        <a:lnSpc>
                          <a:spcPct val="95000"/>
                        </a:lnSpc>
                        <a:spcAft>
                          <a:spcPts val="0"/>
                        </a:spcAft>
                      </a:pPr>
                      <a:r>
                        <a:rPr lang="en-US" sz="1300" spc="-5" dirty="0" err="1">
                          <a:effectLst/>
                        </a:rPr>
                        <a:t>MPI_Finalize</a:t>
                      </a:r>
                      <a:r>
                        <a:rPr lang="en-US" sz="1300" spc="-5" dirty="0">
                          <a:effectLst/>
                        </a:rPr>
                        <a:t>();</a:t>
                      </a:r>
                      <a:endParaRPr lang="zh-CN" sz="1300" spc="-5" dirty="0">
                        <a:effectLst/>
                        <a:latin typeface="Times New Roman"/>
                        <a:ea typeface="宋体"/>
                      </a:endParaRPr>
                    </a:p>
                  </a:txBody>
                  <a:tcPr marL="68580" marR="68580" marT="0" marB="0"/>
                </a:tc>
              </a:tr>
            </a:tbl>
          </a:graphicData>
        </a:graphic>
      </p:graphicFrame>
    </p:spTree>
    <p:extLst>
      <p:ext uri="{BB962C8B-B14F-4D97-AF65-F5344CB8AC3E}">
        <p14:creationId xmlns:p14="http://schemas.microsoft.com/office/powerpoint/2010/main" val="22513611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4.  </a:t>
            </a:r>
            <a:r>
              <a:rPr lang="en-US" altLang="zh-CN" dirty="0" err="1"/>
              <a:t>Ms-FastICA</a:t>
            </a:r>
            <a:r>
              <a:rPr lang="en-US" altLang="zh-CN" dirty="0"/>
              <a:t> and Experimental Result</a:t>
            </a:r>
            <a:endParaRPr lang="zh-CN" altLang="en-US" dirty="0"/>
          </a:p>
        </p:txBody>
      </p:sp>
      <p:sp>
        <p:nvSpPr>
          <p:cNvPr id="3" name="内容占位符 2"/>
          <p:cNvSpPr>
            <a:spLocks noGrp="1"/>
          </p:cNvSpPr>
          <p:nvPr>
            <p:ph idx="1"/>
          </p:nvPr>
        </p:nvSpPr>
        <p:spPr/>
        <p:txBody>
          <a:bodyPr>
            <a:normAutofit/>
          </a:bodyPr>
          <a:lstStyle/>
          <a:p>
            <a:r>
              <a:rPr lang="en-US" altLang="zh-CN" dirty="0" smtClean="0"/>
              <a:t>Experimental setup</a:t>
            </a:r>
          </a:p>
          <a:p>
            <a:pPr lvl="1"/>
            <a:r>
              <a:rPr lang="en-US" altLang="zh-CN" dirty="0" smtClean="0"/>
              <a:t>Tianhe-2 Supercomputer</a:t>
            </a:r>
          </a:p>
          <a:p>
            <a:pPr lvl="2"/>
            <a:r>
              <a:rPr lang="en-US" altLang="zh-CN" dirty="0"/>
              <a:t>Each node has two 12-core Intel Xeon CPUs</a:t>
            </a:r>
          </a:p>
          <a:p>
            <a:pPr lvl="2"/>
            <a:r>
              <a:rPr lang="en-US" altLang="zh-CN" dirty="0"/>
              <a:t>Each node has three 57-core Intel Xeon Phi </a:t>
            </a:r>
            <a:r>
              <a:rPr lang="en-US" altLang="zh-CN" dirty="0" smtClean="0"/>
              <a:t>coprocessors</a:t>
            </a:r>
          </a:p>
          <a:p>
            <a:pPr lvl="1"/>
            <a:r>
              <a:rPr lang="en-US" altLang="zh-CN" dirty="0" smtClean="0"/>
              <a:t>Intel C/C++ compiler 2013 sp1.1.106</a:t>
            </a:r>
          </a:p>
          <a:p>
            <a:pPr lvl="2"/>
            <a:r>
              <a:rPr lang="en-US" altLang="zh-CN" dirty="0"/>
              <a:t>Optimization options “-O3” </a:t>
            </a:r>
            <a:endParaRPr lang="en-US" altLang="zh-CN" dirty="0" smtClean="0"/>
          </a:p>
          <a:p>
            <a:pPr lvl="1"/>
            <a:r>
              <a:rPr lang="en-US" altLang="zh-CN" dirty="0" smtClean="0"/>
              <a:t>MPICH3</a:t>
            </a:r>
          </a:p>
        </p:txBody>
      </p:sp>
    </p:spTree>
    <p:extLst>
      <p:ext uri="{BB962C8B-B14F-4D97-AF65-F5344CB8AC3E}">
        <p14:creationId xmlns:p14="http://schemas.microsoft.com/office/powerpoint/2010/main" val="7279213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4.  </a:t>
            </a:r>
            <a:r>
              <a:rPr lang="en-US" altLang="zh-CN" dirty="0" err="1" smtClean="0"/>
              <a:t>Ms-FastICA</a:t>
            </a:r>
            <a:r>
              <a:rPr lang="en-US" altLang="zh-CN" dirty="0" smtClean="0"/>
              <a:t> and Experimental Result</a:t>
            </a:r>
            <a:endParaRPr lang="zh-CN" altLang="en-US" dirty="0"/>
          </a:p>
        </p:txBody>
      </p:sp>
      <p:sp>
        <p:nvSpPr>
          <p:cNvPr id="3" name="内容占位符 2"/>
          <p:cNvSpPr>
            <a:spLocks noGrp="1"/>
          </p:cNvSpPr>
          <p:nvPr>
            <p:ph idx="1"/>
          </p:nvPr>
        </p:nvSpPr>
        <p:spPr/>
        <p:txBody>
          <a:bodyPr/>
          <a:lstStyle/>
          <a:p>
            <a:r>
              <a:rPr lang="en-US" altLang="zh-CN" dirty="0" smtClean="0"/>
              <a:t>Results </a:t>
            </a:r>
          </a:p>
          <a:p>
            <a:pPr lvl="1"/>
            <a:r>
              <a:rPr lang="en-US" altLang="zh-CN" dirty="0" smtClean="0"/>
              <a:t>Scalability analysis</a:t>
            </a:r>
          </a:p>
          <a:p>
            <a:pPr lvl="2"/>
            <a:r>
              <a:rPr lang="en-US" altLang="zh-CN" dirty="0" smtClean="0"/>
              <a:t>Scalability for Covariance matrix calculation</a:t>
            </a:r>
            <a:endParaRPr lang="zh-CN" altLang="en-US" dirty="0"/>
          </a:p>
        </p:txBody>
      </p:sp>
      <p:pic>
        <p:nvPicPr>
          <p:cNvPr id="14338" name="图表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212976"/>
            <a:ext cx="6336704"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26170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4.  </a:t>
            </a:r>
            <a:r>
              <a:rPr lang="en-US" altLang="zh-CN" dirty="0" err="1" smtClean="0"/>
              <a:t>Ms-FastICA</a:t>
            </a:r>
            <a:r>
              <a:rPr lang="en-US" altLang="zh-CN" dirty="0" smtClean="0"/>
              <a:t> and Experimental Result</a:t>
            </a:r>
            <a:endParaRPr lang="zh-CN" altLang="en-US" dirty="0"/>
          </a:p>
        </p:txBody>
      </p:sp>
      <p:sp>
        <p:nvSpPr>
          <p:cNvPr id="3" name="内容占位符 2"/>
          <p:cNvSpPr>
            <a:spLocks noGrp="1"/>
          </p:cNvSpPr>
          <p:nvPr>
            <p:ph idx="1"/>
          </p:nvPr>
        </p:nvSpPr>
        <p:spPr/>
        <p:txBody>
          <a:bodyPr/>
          <a:lstStyle/>
          <a:p>
            <a:pPr lvl="2"/>
            <a:r>
              <a:rPr lang="en-US" altLang="zh-CN" dirty="0" smtClean="0"/>
              <a:t>Scalability for white </a:t>
            </a:r>
            <a:r>
              <a:rPr lang="en-US" altLang="zh-CN" dirty="0"/>
              <a:t>processing</a:t>
            </a:r>
            <a:endParaRPr lang="zh-CN" altLang="en-US" dirty="0"/>
          </a:p>
        </p:txBody>
      </p:sp>
      <p:pic>
        <p:nvPicPr>
          <p:cNvPr id="15362" name="图表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2204864"/>
            <a:ext cx="6624736"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5680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4.  </a:t>
            </a:r>
            <a:r>
              <a:rPr lang="en-US" altLang="zh-CN" dirty="0" err="1" smtClean="0"/>
              <a:t>Ms-FastICA</a:t>
            </a:r>
            <a:r>
              <a:rPr lang="en-US" altLang="zh-CN" dirty="0" smtClean="0"/>
              <a:t> and Experimental Result</a:t>
            </a:r>
            <a:endParaRPr lang="zh-CN" altLang="en-US" dirty="0"/>
          </a:p>
        </p:txBody>
      </p:sp>
      <p:sp>
        <p:nvSpPr>
          <p:cNvPr id="3" name="内容占位符 2"/>
          <p:cNvSpPr>
            <a:spLocks noGrp="1"/>
          </p:cNvSpPr>
          <p:nvPr>
            <p:ph idx="1"/>
          </p:nvPr>
        </p:nvSpPr>
        <p:spPr/>
        <p:txBody>
          <a:bodyPr/>
          <a:lstStyle/>
          <a:p>
            <a:pPr lvl="2"/>
            <a:r>
              <a:rPr lang="en-US" altLang="zh-CN" dirty="0" smtClean="0"/>
              <a:t>Scalability for ICA iteration</a:t>
            </a:r>
            <a:endParaRPr lang="zh-CN" altLang="en-US" dirty="0"/>
          </a:p>
        </p:txBody>
      </p:sp>
      <p:pic>
        <p:nvPicPr>
          <p:cNvPr id="16386" name="图表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420888"/>
            <a:ext cx="5760640"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53053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4.  </a:t>
            </a:r>
            <a:r>
              <a:rPr lang="en-US" altLang="zh-CN" dirty="0" err="1" smtClean="0"/>
              <a:t>Ms-FastICA</a:t>
            </a:r>
            <a:r>
              <a:rPr lang="en-US" altLang="zh-CN" dirty="0" smtClean="0"/>
              <a:t> and Experimental Result</a:t>
            </a:r>
            <a:endParaRPr lang="zh-CN" altLang="en-US" dirty="0"/>
          </a:p>
        </p:txBody>
      </p:sp>
      <p:sp>
        <p:nvSpPr>
          <p:cNvPr id="3" name="内容占位符 2"/>
          <p:cNvSpPr>
            <a:spLocks noGrp="1"/>
          </p:cNvSpPr>
          <p:nvPr>
            <p:ph idx="1"/>
          </p:nvPr>
        </p:nvSpPr>
        <p:spPr/>
        <p:txBody>
          <a:bodyPr/>
          <a:lstStyle/>
          <a:p>
            <a:pPr lvl="2"/>
            <a:r>
              <a:rPr lang="en-US" altLang="zh-CN" dirty="0" smtClean="0"/>
              <a:t>Scalability for </a:t>
            </a:r>
            <a:r>
              <a:rPr lang="en-US" altLang="zh-CN" dirty="0" err="1" smtClean="0"/>
              <a:t>Ms-FastICA</a:t>
            </a:r>
            <a:endParaRPr lang="zh-CN" altLang="en-US" dirty="0"/>
          </a:p>
        </p:txBody>
      </p:sp>
      <p:pic>
        <p:nvPicPr>
          <p:cNvPr id="17411" name="图表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2420888"/>
            <a:ext cx="6336704" cy="388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5305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solidFill>
                  <a:srgbClr val="FF0000"/>
                </a:solidFill>
              </a:rPr>
              <a:t>1.  Motivation</a:t>
            </a:r>
          </a:p>
          <a:p>
            <a:r>
              <a:rPr lang="en-US" altLang="zh-CN" dirty="0" smtClean="0"/>
              <a:t>2.  </a:t>
            </a:r>
            <a:r>
              <a:rPr lang="en-US" altLang="zh-CN" dirty="0" err="1" smtClean="0"/>
              <a:t>FastICA</a:t>
            </a:r>
            <a:r>
              <a:rPr lang="en-US" altLang="zh-CN" dirty="0" smtClean="0"/>
              <a:t> and its Hotspots</a:t>
            </a:r>
          </a:p>
          <a:p>
            <a:r>
              <a:rPr lang="en-US" altLang="zh-CN" dirty="0" smtClean="0"/>
              <a:t>3.  Parallelization and Optimization</a:t>
            </a:r>
          </a:p>
          <a:p>
            <a:pPr lvl="1"/>
            <a:r>
              <a:rPr lang="en-US" altLang="zh-CN" dirty="0" smtClean="0"/>
              <a:t>    Covariance matrix calculation</a:t>
            </a:r>
          </a:p>
          <a:p>
            <a:pPr lvl="1"/>
            <a:r>
              <a:rPr lang="en-US" altLang="zh-CN" dirty="0" smtClean="0"/>
              <a:t>    White processing</a:t>
            </a:r>
          </a:p>
          <a:p>
            <a:pPr lvl="1"/>
            <a:r>
              <a:rPr lang="en-US" altLang="zh-CN" dirty="0" smtClean="0"/>
              <a:t>    ICA iteration</a:t>
            </a:r>
          </a:p>
          <a:p>
            <a:pPr marL="342900" lvl="1" indent="-342900">
              <a:buFont typeface="Arial" pitchFamily="34" charset="0"/>
              <a:buChar char="•"/>
            </a:pPr>
            <a:r>
              <a:rPr lang="en-US" altLang="zh-CN" sz="3200" dirty="0" smtClean="0"/>
              <a:t>4.  </a:t>
            </a:r>
            <a:r>
              <a:rPr lang="en-US" altLang="zh-CN" sz="3200" dirty="0" err="1" smtClean="0"/>
              <a:t>Ms-FastICA</a:t>
            </a:r>
            <a:r>
              <a:rPr lang="en-US" altLang="zh-CN" sz="3200" dirty="0" smtClean="0"/>
              <a:t> and Experimental </a:t>
            </a:r>
            <a:r>
              <a:rPr lang="en-US" altLang="zh-CN" sz="3200" dirty="0"/>
              <a:t>R</a:t>
            </a:r>
            <a:r>
              <a:rPr lang="en-US" altLang="zh-CN" sz="3200" dirty="0" smtClean="0"/>
              <a:t>esult</a:t>
            </a:r>
            <a:endParaRPr lang="en-US" altLang="zh-CN" dirty="0"/>
          </a:p>
          <a:p>
            <a:pPr marL="342900" lvl="1" indent="-342900">
              <a:buFont typeface="Arial" pitchFamily="34" charset="0"/>
              <a:buChar char="•"/>
            </a:pPr>
            <a:r>
              <a:rPr lang="en-US" altLang="zh-CN" sz="3200" dirty="0" smtClean="0"/>
              <a:t>5.  Conclusions</a:t>
            </a:r>
          </a:p>
        </p:txBody>
      </p:sp>
    </p:spTree>
    <p:extLst>
      <p:ext uri="{BB962C8B-B14F-4D97-AF65-F5344CB8AC3E}">
        <p14:creationId xmlns:p14="http://schemas.microsoft.com/office/powerpoint/2010/main" val="35155829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4.  </a:t>
            </a:r>
            <a:r>
              <a:rPr lang="en-US" altLang="zh-CN" dirty="0" err="1" smtClean="0"/>
              <a:t>Ms-FastICA</a:t>
            </a:r>
            <a:r>
              <a:rPr lang="en-US" altLang="zh-CN" dirty="0" smtClean="0"/>
              <a:t> and Experimental Result</a:t>
            </a:r>
            <a:endParaRPr lang="zh-CN" altLang="en-US" dirty="0"/>
          </a:p>
        </p:txBody>
      </p:sp>
      <p:sp>
        <p:nvSpPr>
          <p:cNvPr id="3" name="内容占位符 2"/>
          <p:cNvSpPr>
            <a:spLocks noGrp="1"/>
          </p:cNvSpPr>
          <p:nvPr>
            <p:ph idx="1"/>
          </p:nvPr>
        </p:nvSpPr>
        <p:spPr>
          <a:xfrm>
            <a:off x="457200" y="1600200"/>
            <a:ext cx="8229600" cy="5141168"/>
          </a:xfrm>
        </p:spPr>
        <p:txBody>
          <a:bodyPr>
            <a:normAutofit/>
          </a:bodyPr>
          <a:lstStyle/>
          <a:p>
            <a:pPr lvl="1"/>
            <a:r>
              <a:rPr lang="en-US" altLang="zh-CN" dirty="0" smtClean="0"/>
              <a:t>Speedups for </a:t>
            </a:r>
            <a:r>
              <a:rPr lang="en-US" altLang="zh-CN" dirty="0" err="1" smtClean="0"/>
              <a:t>Ms-FastICA</a:t>
            </a:r>
            <a:endParaRPr lang="en-US" altLang="zh-CN" dirty="0" smtClean="0"/>
          </a:p>
          <a:p>
            <a:pPr lvl="1"/>
            <a:endParaRPr lang="en-US" altLang="zh-CN" dirty="0"/>
          </a:p>
          <a:p>
            <a:pPr lvl="1"/>
            <a:endParaRPr lang="en-US" altLang="zh-CN" dirty="0" smtClean="0"/>
          </a:p>
          <a:p>
            <a:pPr lvl="1"/>
            <a:endParaRPr lang="en-US" altLang="zh-CN" dirty="0"/>
          </a:p>
          <a:p>
            <a:pPr lvl="1"/>
            <a:endParaRPr lang="en-US" altLang="zh-CN" dirty="0" smtClean="0"/>
          </a:p>
          <a:p>
            <a:pPr lvl="1"/>
            <a:endParaRPr lang="en-US" altLang="zh-CN" dirty="0"/>
          </a:p>
          <a:p>
            <a:pPr lvl="1"/>
            <a:endParaRPr lang="en-US" altLang="zh-CN" dirty="0" smtClean="0"/>
          </a:p>
          <a:p>
            <a:pPr lvl="1"/>
            <a:endParaRPr lang="en-US" altLang="zh-CN" dirty="0"/>
          </a:p>
          <a:p>
            <a:pPr lvl="2"/>
            <a:r>
              <a:rPr lang="en-US" altLang="zh-CN" dirty="0"/>
              <a:t>the maximum speed-up of 410 times is gained on the 64 nodes with 192 MICs.</a:t>
            </a:r>
            <a:endParaRPr lang="en-US" altLang="zh-CN" dirty="0" smtClean="0"/>
          </a:p>
        </p:txBody>
      </p:sp>
      <p:pic>
        <p:nvPicPr>
          <p:cNvPr id="18434" name="图表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060848"/>
            <a:ext cx="5832648"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53053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t>1.  Motivation</a:t>
            </a:r>
          </a:p>
          <a:p>
            <a:r>
              <a:rPr lang="en-US" altLang="zh-CN" dirty="0" smtClean="0"/>
              <a:t>2.  </a:t>
            </a:r>
            <a:r>
              <a:rPr lang="en-US" altLang="zh-CN" dirty="0" err="1" smtClean="0"/>
              <a:t>FastICA</a:t>
            </a:r>
            <a:r>
              <a:rPr lang="en-US" altLang="zh-CN" dirty="0" smtClean="0"/>
              <a:t> and its Hotspots</a:t>
            </a:r>
          </a:p>
          <a:p>
            <a:r>
              <a:rPr lang="en-US" altLang="zh-CN" dirty="0" smtClean="0"/>
              <a:t>3.  Parallelization and Optimization</a:t>
            </a:r>
          </a:p>
          <a:p>
            <a:pPr lvl="1"/>
            <a:r>
              <a:rPr lang="en-US" altLang="zh-CN" dirty="0" smtClean="0"/>
              <a:t>    Covariance matrix calculation</a:t>
            </a:r>
          </a:p>
          <a:p>
            <a:pPr lvl="1"/>
            <a:r>
              <a:rPr lang="en-US" altLang="zh-CN" dirty="0" smtClean="0"/>
              <a:t>    White processing</a:t>
            </a:r>
          </a:p>
          <a:p>
            <a:pPr lvl="1"/>
            <a:r>
              <a:rPr lang="en-US" altLang="zh-CN" dirty="0" smtClean="0"/>
              <a:t>    ICA iteration</a:t>
            </a:r>
          </a:p>
          <a:p>
            <a:pPr marL="342900" lvl="1" indent="-342900">
              <a:buFont typeface="Arial" pitchFamily="34" charset="0"/>
              <a:buChar char="•"/>
            </a:pPr>
            <a:r>
              <a:rPr lang="en-US" altLang="zh-CN" sz="3200" dirty="0" smtClean="0"/>
              <a:t>4.  </a:t>
            </a:r>
            <a:r>
              <a:rPr lang="en-US" altLang="zh-CN" sz="3200" dirty="0" err="1" smtClean="0"/>
              <a:t>Ms-FastICA</a:t>
            </a:r>
            <a:r>
              <a:rPr lang="en-US" altLang="zh-CN" sz="3200" dirty="0" smtClean="0"/>
              <a:t> and Experimental </a:t>
            </a:r>
            <a:r>
              <a:rPr lang="en-US" altLang="zh-CN" sz="3200" dirty="0"/>
              <a:t>R</a:t>
            </a:r>
            <a:r>
              <a:rPr lang="en-US" altLang="zh-CN" sz="3200" dirty="0" smtClean="0"/>
              <a:t>esult</a:t>
            </a:r>
            <a:endParaRPr lang="en-US" altLang="zh-CN" dirty="0"/>
          </a:p>
          <a:p>
            <a:pPr marL="342900" lvl="1" indent="-342900">
              <a:buFont typeface="Arial" pitchFamily="34" charset="0"/>
              <a:buChar char="•"/>
            </a:pPr>
            <a:r>
              <a:rPr lang="en-US" altLang="zh-CN" sz="3200" dirty="0" smtClean="0">
                <a:solidFill>
                  <a:srgbClr val="FF0000"/>
                </a:solidFill>
              </a:rPr>
              <a:t>5.  Conclusions</a:t>
            </a:r>
          </a:p>
        </p:txBody>
      </p:sp>
    </p:spTree>
    <p:extLst>
      <p:ext uri="{BB962C8B-B14F-4D97-AF65-F5344CB8AC3E}">
        <p14:creationId xmlns:p14="http://schemas.microsoft.com/office/powerpoint/2010/main" val="17111424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342900" lvl="1" indent="-342900"/>
            <a:r>
              <a:rPr lang="en-US" altLang="zh-CN" sz="3200" dirty="0" smtClean="0"/>
              <a:t>5.  Conclusions</a:t>
            </a:r>
          </a:p>
        </p:txBody>
      </p:sp>
      <p:sp>
        <p:nvSpPr>
          <p:cNvPr id="3" name="内容占位符 2"/>
          <p:cNvSpPr>
            <a:spLocks noGrp="1"/>
          </p:cNvSpPr>
          <p:nvPr>
            <p:ph idx="1"/>
          </p:nvPr>
        </p:nvSpPr>
        <p:spPr>
          <a:xfrm>
            <a:off x="395536" y="1340768"/>
            <a:ext cx="8229600" cy="5257800"/>
          </a:xfrm>
        </p:spPr>
        <p:txBody>
          <a:bodyPr>
            <a:noAutofit/>
          </a:bodyPr>
          <a:lstStyle/>
          <a:p>
            <a:r>
              <a:rPr lang="en-US" altLang="zh-CN" sz="2400" dirty="0" smtClean="0"/>
              <a:t>Dimensionality </a:t>
            </a:r>
            <a:r>
              <a:rPr lang="en-US" altLang="zh-CN" sz="2400" dirty="0"/>
              <a:t>reduction is </a:t>
            </a:r>
            <a:r>
              <a:rPr lang="en-US" altLang="zh-CN" sz="2400" dirty="0" smtClean="0"/>
              <a:t>necessary, time is consuming and parallel computing is needed.</a:t>
            </a:r>
          </a:p>
          <a:p>
            <a:r>
              <a:rPr lang="en-US" altLang="zh-CN" sz="2400" dirty="0" smtClean="0"/>
              <a:t>By hotspots analysis for </a:t>
            </a:r>
            <a:r>
              <a:rPr lang="en-US" altLang="zh-CN" sz="2400" dirty="0" err="1" smtClean="0"/>
              <a:t>FastICA</a:t>
            </a:r>
            <a:r>
              <a:rPr lang="en-US" altLang="zh-CN" sz="2400" dirty="0"/>
              <a:t>, We focus on covariance matrix calculation, white processing and ICA </a:t>
            </a:r>
            <a:r>
              <a:rPr lang="en-US" altLang="zh-CN" sz="2400" dirty="0" smtClean="0"/>
              <a:t>iteration for parallelized.</a:t>
            </a:r>
            <a:endParaRPr lang="en-US" altLang="zh-CN" sz="2400" dirty="0"/>
          </a:p>
          <a:p>
            <a:r>
              <a:rPr lang="en-US" altLang="zh-CN" sz="2400" dirty="0" smtClean="0"/>
              <a:t>We propose </a:t>
            </a:r>
            <a:r>
              <a:rPr lang="en-US" altLang="zh-CN" sz="2400" dirty="0" err="1" smtClean="0"/>
              <a:t>theParallel</a:t>
            </a:r>
            <a:r>
              <a:rPr lang="en-US" altLang="zh-CN" sz="2400" dirty="0" smtClean="0"/>
              <a:t> schemes and optimization methods for covariance matrix calculation, white processing and ICA iteration.</a:t>
            </a:r>
          </a:p>
          <a:p>
            <a:r>
              <a:rPr lang="en-US" altLang="zh-CN" sz="2400" dirty="0" smtClean="0"/>
              <a:t>we </a:t>
            </a:r>
            <a:r>
              <a:rPr lang="en-US" altLang="zh-CN" sz="2400" dirty="0"/>
              <a:t>implement our work as </a:t>
            </a:r>
            <a:r>
              <a:rPr lang="en-US" altLang="zh-CN" sz="2400" dirty="0" err="1"/>
              <a:t>Ms-FastICA</a:t>
            </a:r>
            <a:r>
              <a:rPr lang="en-US" altLang="zh-CN" sz="2400" dirty="0"/>
              <a:t> on MIC-based clusters. </a:t>
            </a:r>
            <a:endParaRPr lang="en-US" altLang="zh-CN" sz="2400" dirty="0" smtClean="0"/>
          </a:p>
          <a:p>
            <a:r>
              <a:rPr lang="en-US" altLang="zh-CN" sz="2400" dirty="0" smtClean="0"/>
              <a:t>Experimental </a:t>
            </a:r>
            <a:r>
              <a:rPr lang="en-US" altLang="zh-CN" sz="2400" dirty="0"/>
              <a:t>results approve the </a:t>
            </a:r>
            <a:r>
              <a:rPr lang="en-US" altLang="zh-CN" sz="2400" dirty="0" err="1"/>
              <a:t>Ms-FastICA</a:t>
            </a:r>
            <a:r>
              <a:rPr lang="en-US" altLang="zh-CN" sz="2400" dirty="0"/>
              <a:t> algorithm achieves an excellent scalability. </a:t>
            </a:r>
            <a:endParaRPr lang="en-US" altLang="zh-CN" sz="2400" dirty="0" smtClean="0"/>
          </a:p>
          <a:p>
            <a:r>
              <a:rPr lang="en-US" altLang="zh-CN" sz="2400" dirty="0" smtClean="0"/>
              <a:t>It </a:t>
            </a:r>
            <a:r>
              <a:rPr lang="en-US" altLang="zh-CN" sz="2400" dirty="0"/>
              <a:t>can reach a maximum speed-up of 410 times on 64 nodes with 3 MICs per node of the Tianhe-2 Supercomputer. </a:t>
            </a:r>
            <a:endParaRPr lang="zh-CN" altLang="zh-CN" sz="2400" dirty="0"/>
          </a:p>
        </p:txBody>
      </p:sp>
    </p:spTree>
    <p:extLst>
      <p:ext uri="{BB962C8B-B14F-4D97-AF65-F5344CB8AC3E}">
        <p14:creationId xmlns:p14="http://schemas.microsoft.com/office/powerpoint/2010/main" val="42853053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ctrTitle"/>
          </p:nvPr>
        </p:nvSpPr>
        <p:spPr/>
        <p:txBody>
          <a:bodyPr/>
          <a:lstStyle/>
          <a:p>
            <a:r>
              <a:rPr lang="en-US" altLang="zh-CN" dirty="0" smtClean="0"/>
              <a:t>Thanks!</a:t>
            </a:r>
            <a:endParaRPr lang="zh-CN" altLang="en-US" dirty="0"/>
          </a:p>
        </p:txBody>
      </p:sp>
      <p:sp>
        <p:nvSpPr>
          <p:cNvPr id="3" name="副标题 2"/>
          <p:cNvSpPr>
            <a:spLocks noGrp="1"/>
          </p:cNvSpPr>
          <p:nvPr>
            <p:ph type="subTitle" idx="1"/>
          </p:nvPr>
        </p:nvSpPr>
        <p:spPr>
          <a:xfrm>
            <a:off x="899592" y="3886200"/>
            <a:ext cx="7272808" cy="1752600"/>
          </a:xfrm>
        </p:spPr>
        <p:txBody>
          <a:bodyPr>
            <a:normAutofit/>
          </a:bodyPr>
          <a:lstStyle/>
          <a:p>
            <a:r>
              <a:rPr lang="en-US" altLang="zh-CN" dirty="0" err="1" smtClean="0">
                <a:latin typeface="+mn-lt"/>
              </a:rPr>
              <a:t>Minquan</a:t>
            </a:r>
            <a:r>
              <a:rPr lang="en-US" altLang="zh-CN" dirty="0" smtClean="0">
                <a:latin typeface="+mn-lt"/>
              </a:rPr>
              <a:t> Fang</a:t>
            </a:r>
            <a:endParaRPr lang="en-US" altLang="zh-CN" dirty="0"/>
          </a:p>
          <a:p>
            <a:r>
              <a:rPr lang="en-US" altLang="zh-CN" dirty="0" smtClean="0"/>
              <a:t>National University of </a:t>
            </a:r>
            <a:r>
              <a:rPr lang="en-US" altLang="zh-CN" dirty="0" err="1" smtClean="0"/>
              <a:t>Defence</a:t>
            </a:r>
            <a:r>
              <a:rPr lang="en-US" altLang="zh-CN" dirty="0" smtClean="0"/>
              <a:t> Technology</a:t>
            </a:r>
            <a:endParaRPr lang="en-US" altLang="zh-CN" dirty="0"/>
          </a:p>
          <a:p>
            <a:r>
              <a:rPr lang="en-US" altLang="zh-CN" dirty="0" smtClean="0">
                <a:latin typeface="+mn-lt"/>
              </a:rPr>
              <a:t>E-mail: fmq@hpc6.com</a:t>
            </a:r>
            <a:endParaRPr lang="zh-CN" altLang="en-US" dirty="0">
              <a:latin typeface="+mn-lt"/>
            </a:endParaRPr>
          </a:p>
        </p:txBody>
      </p:sp>
    </p:spTree>
    <p:extLst>
      <p:ext uri="{BB962C8B-B14F-4D97-AF65-F5344CB8AC3E}">
        <p14:creationId xmlns:p14="http://schemas.microsoft.com/office/powerpoint/2010/main" val="755432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1.  Motivation</a:t>
            </a:r>
            <a:endParaRPr lang="zh-CN" altLang="en-US" dirty="0"/>
          </a:p>
        </p:txBody>
      </p:sp>
      <p:sp>
        <p:nvSpPr>
          <p:cNvPr id="3" name="内容占位符 2"/>
          <p:cNvSpPr>
            <a:spLocks noGrp="1"/>
          </p:cNvSpPr>
          <p:nvPr>
            <p:ph idx="1"/>
          </p:nvPr>
        </p:nvSpPr>
        <p:spPr>
          <a:xfrm>
            <a:off x="457200" y="1600201"/>
            <a:ext cx="8229600" cy="676672"/>
          </a:xfrm>
        </p:spPr>
        <p:txBody>
          <a:bodyPr/>
          <a:lstStyle/>
          <a:p>
            <a:r>
              <a:rPr lang="en-US" altLang="zh-CN" dirty="0" smtClean="0"/>
              <a:t>Characteristics </a:t>
            </a:r>
            <a:r>
              <a:rPr lang="en-US" altLang="zh-CN" dirty="0"/>
              <a:t>of </a:t>
            </a:r>
            <a:r>
              <a:rPr lang="en-US" altLang="zh-CN" dirty="0" err="1"/>
              <a:t>Hyperspectral</a:t>
            </a:r>
            <a:r>
              <a:rPr lang="en-US" altLang="zh-CN" dirty="0"/>
              <a:t> </a:t>
            </a:r>
            <a:r>
              <a:rPr lang="en-US" altLang="zh-CN" dirty="0" smtClean="0"/>
              <a:t>image</a:t>
            </a:r>
            <a:endParaRPr lang="zh-CN" altLang="en-US" dirty="0"/>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3703699"/>
            <a:ext cx="5076056" cy="3154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67544" y="2276872"/>
            <a:ext cx="6264696" cy="1815882"/>
          </a:xfrm>
          <a:prstGeom prst="rect">
            <a:avLst/>
          </a:prstGeom>
          <a:noFill/>
        </p:spPr>
        <p:txBody>
          <a:bodyPr wrap="square" rtlCol="0">
            <a:spAutoFit/>
          </a:bodyPr>
          <a:lstStyle/>
          <a:p>
            <a:pPr>
              <a:defRPr/>
            </a:pPr>
            <a:r>
              <a:rPr lang="en-US" altLang="zh-CN" sz="2800" dirty="0"/>
              <a:t>1.Many bands and big data size</a:t>
            </a:r>
          </a:p>
          <a:p>
            <a:pPr>
              <a:defRPr/>
            </a:pPr>
            <a:r>
              <a:rPr lang="en-US" altLang="zh-CN" sz="2800" dirty="0"/>
              <a:t>2.High resolution</a:t>
            </a:r>
          </a:p>
          <a:p>
            <a:pPr>
              <a:defRPr/>
            </a:pPr>
            <a:r>
              <a:rPr lang="en-US" altLang="zh-CN" sz="2800" dirty="0"/>
              <a:t>3.Strong relation and High redundancy</a:t>
            </a:r>
          </a:p>
          <a:p>
            <a:pPr>
              <a:defRPr/>
            </a:pPr>
            <a:r>
              <a:rPr lang="en-US" altLang="zh-CN" sz="2800" dirty="0"/>
              <a:t>4.Low </a:t>
            </a:r>
            <a:r>
              <a:rPr lang="en-US" altLang="zh-CN" sz="2800" dirty="0" smtClean="0"/>
              <a:t>SNR</a:t>
            </a:r>
            <a:endParaRPr lang="zh-CN" altLang="en-US" sz="2800" dirty="0"/>
          </a:p>
        </p:txBody>
      </p:sp>
    </p:spTree>
    <p:extLst>
      <p:ext uri="{BB962C8B-B14F-4D97-AF65-F5344CB8AC3E}">
        <p14:creationId xmlns:p14="http://schemas.microsoft.com/office/powerpoint/2010/main" val="4068876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1.  Motivation</a:t>
            </a:r>
            <a:endParaRPr lang="zh-CN" altLang="en-US" dirty="0"/>
          </a:p>
        </p:txBody>
      </p:sp>
      <p:sp>
        <p:nvSpPr>
          <p:cNvPr id="3" name="内容占位符 2"/>
          <p:cNvSpPr>
            <a:spLocks noGrp="1"/>
          </p:cNvSpPr>
          <p:nvPr>
            <p:ph idx="1"/>
          </p:nvPr>
        </p:nvSpPr>
        <p:spPr>
          <a:xfrm>
            <a:off x="457200" y="1600200"/>
            <a:ext cx="8229600" cy="4493095"/>
          </a:xfrm>
        </p:spPr>
        <p:txBody>
          <a:bodyPr/>
          <a:lstStyle/>
          <a:p>
            <a:r>
              <a:rPr lang="en-US" altLang="zh-CN" dirty="0" smtClean="0">
                <a:effectLst/>
              </a:rPr>
              <a:t>Necessity for</a:t>
            </a:r>
            <a:r>
              <a:rPr lang="en-US" altLang="zh-CN" dirty="0" smtClean="0"/>
              <a:t> dimensionality reduction</a:t>
            </a:r>
          </a:p>
          <a:p>
            <a:pPr lvl="1"/>
            <a:r>
              <a:rPr lang="en-US" altLang="zh-CN" dirty="0" smtClean="0"/>
              <a:t>1.curse of dimensionality</a:t>
            </a:r>
          </a:p>
          <a:p>
            <a:pPr lvl="1"/>
            <a:r>
              <a:rPr lang="en-US" altLang="zh-CN" dirty="0" smtClean="0"/>
              <a:t>2.hardly train for sample categories</a:t>
            </a:r>
          </a:p>
          <a:p>
            <a:pPr lvl="1"/>
            <a:r>
              <a:rPr lang="en-US" altLang="zh-CN" dirty="0" smtClean="0"/>
              <a:t>3.empty space phenomenon</a:t>
            </a:r>
          </a:p>
        </p:txBody>
      </p:sp>
    </p:spTree>
    <p:extLst>
      <p:ext uri="{BB962C8B-B14F-4D97-AF65-F5344CB8AC3E}">
        <p14:creationId xmlns:p14="http://schemas.microsoft.com/office/powerpoint/2010/main" val="1484651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  Motivation</a:t>
            </a:r>
            <a:endParaRPr lang="zh-CN" altLang="en-US" dirty="0"/>
          </a:p>
        </p:txBody>
      </p:sp>
      <p:sp>
        <p:nvSpPr>
          <p:cNvPr id="3" name="内容占位符 2"/>
          <p:cNvSpPr>
            <a:spLocks noGrp="1"/>
          </p:cNvSpPr>
          <p:nvPr>
            <p:ph idx="1"/>
          </p:nvPr>
        </p:nvSpPr>
        <p:spPr/>
        <p:txBody>
          <a:bodyPr/>
          <a:lstStyle/>
          <a:p>
            <a:r>
              <a:rPr lang="en-US" altLang="zh-CN" dirty="0" smtClean="0"/>
              <a:t>Complexity for dimensionality reduction</a:t>
            </a:r>
          </a:p>
          <a:p>
            <a:pPr lvl="1"/>
            <a:r>
              <a:rPr lang="en-US" altLang="zh-CN" dirty="0" smtClean="0"/>
              <a:t>Matrix calculation, iterations and large-scale loops</a:t>
            </a:r>
          </a:p>
          <a:p>
            <a:r>
              <a:rPr lang="en-US" altLang="zh-CN" dirty="0" smtClean="0"/>
              <a:t>Requirement for dimensionality reduction</a:t>
            </a:r>
          </a:p>
          <a:p>
            <a:pPr lvl="1"/>
            <a:r>
              <a:rPr lang="en-US" altLang="zh-CN" dirty="0" smtClean="0"/>
              <a:t>real time</a:t>
            </a:r>
          </a:p>
          <a:p>
            <a:endParaRPr lang="zh-CN" altLang="en-US" dirty="0"/>
          </a:p>
        </p:txBody>
      </p:sp>
      <p:sp>
        <p:nvSpPr>
          <p:cNvPr id="4" name="流程图: 可选过程 3"/>
          <p:cNvSpPr/>
          <p:nvPr/>
        </p:nvSpPr>
        <p:spPr>
          <a:xfrm>
            <a:off x="827584" y="3933056"/>
            <a:ext cx="7272808" cy="108012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t>Time is consuming and </a:t>
            </a:r>
          </a:p>
          <a:p>
            <a:pPr algn="ctr"/>
            <a:r>
              <a:rPr lang="en-US" altLang="zh-CN" sz="3600" dirty="0" smtClean="0"/>
              <a:t>parallel computing is needed</a:t>
            </a:r>
            <a:endParaRPr lang="zh-CN" altLang="en-US" sz="3600" dirty="0"/>
          </a:p>
        </p:txBody>
      </p:sp>
    </p:spTree>
    <p:extLst>
      <p:ext uri="{BB962C8B-B14F-4D97-AF65-F5344CB8AC3E}">
        <p14:creationId xmlns:p14="http://schemas.microsoft.com/office/powerpoint/2010/main" val="344407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  Motivation</a:t>
            </a:r>
            <a:endParaRPr lang="zh-CN" altLang="en-US" dirty="0"/>
          </a:p>
        </p:txBody>
      </p:sp>
      <p:sp>
        <p:nvSpPr>
          <p:cNvPr id="3" name="内容占位符 2"/>
          <p:cNvSpPr>
            <a:spLocks noGrp="1"/>
          </p:cNvSpPr>
          <p:nvPr>
            <p:ph idx="1"/>
          </p:nvPr>
        </p:nvSpPr>
        <p:spPr>
          <a:xfrm>
            <a:off x="457200" y="1600200"/>
            <a:ext cx="8229600" cy="4781128"/>
          </a:xfrm>
        </p:spPr>
        <p:txBody>
          <a:bodyPr>
            <a:normAutofit lnSpcReduction="10000"/>
          </a:bodyPr>
          <a:lstStyle/>
          <a:p>
            <a:r>
              <a:rPr lang="en-US" altLang="zh-CN" dirty="0" err="1"/>
              <a:t>hyperspectral</a:t>
            </a:r>
            <a:r>
              <a:rPr lang="en-US" altLang="zh-CN" dirty="0"/>
              <a:t> image dimensionality </a:t>
            </a:r>
            <a:r>
              <a:rPr lang="en-US" altLang="zh-CN" dirty="0" smtClean="0"/>
              <a:t>reduction methods</a:t>
            </a:r>
          </a:p>
          <a:p>
            <a:pPr lvl="1"/>
            <a:r>
              <a:rPr lang="en-US" altLang="zh-CN" dirty="0" smtClean="0"/>
              <a:t>PCA(principal component analysis)</a:t>
            </a:r>
          </a:p>
          <a:p>
            <a:pPr lvl="1"/>
            <a:r>
              <a:rPr lang="en-US" altLang="zh-CN" dirty="0" smtClean="0"/>
              <a:t>ICA(independent component analysis)</a:t>
            </a:r>
          </a:p>
          <a:p>
            <a:pPr lvl="2"/>
            <a:r>
              <a:rPr lang="en-US" altLang="zh-CN" dirty="0" err="1" smtClean="0"/>
              <a:t>FastICA</a:t>
            </a:r>
            <a:r>
              <a:rPr lang="en-US" altLang="zh-CN" dirty="0" smtClean="0"/>
              <a:t> is a variant of ICA that converges fast</a:t>
            </a:r>
          </a:p>
          <a:p>
            <a:pPr lvl="1"/>
            <a:r>
              <a:rPr lang="en-US" altLang="zh-CN" dirty="0" smtClean="0"/>
              <a:t>ISOMAP(isometric mapping)</a:t>
            </a:r>
          </a:p>
          <a:p>
            <a:pPr lvl="1"/>
            <a:r>
              <a:rPr lang="en-US" altLang="zh-CN" dirty="0" smtClean="0"/>
              <a:t>LLE(local linear embedding)</a:t>
            </a:r>
          </a:p>
          <a:p>
            <a:pPr marL="457200" lvl="1" indent="0">
              <a:buNone/>
            </a:pPr>
            <a:endParaRPr lang="en-US" altLang="zh-CN" dirty="0"/>
          </a:p>
          <a:p>
            <a:pPr marL="457200" lvl="1" indent="0">
              <a:buNone/>
            </a:pPr>
            <a:r>
              <a:rPr lang="en-US" altLang="zh-CN" dirty="0" smtClean="0"/>
              <a:t>In this paper, we investigate </a:t>
            </a:r>
            <a:r>
              <a:rPr lang="en-US" altLang="zh-CN" dirty="0" err="1" smtClean="0"/>
              <a:t>FastICA</a:t>
            </a:r>
            <a:r>
              <a:rPr lang="en-US" altLang="zh-CN" dirty="0" smtClean="0"/>
              <a:t> on MIC-based clusters</a:t>
            </a:r>
            <a:endParaRPr lang="zh-CN" altLang="en-US" dirty="0"/>
          </a:p>
        </p:txBody>
      </p:sp>
    </p:spTree>
    <p:extLst>
      <p:ext uri="{BB962C8B-B14F-4D97-AF65-F5344CB8AC3E}">
        <p14:creationId xmlns:p14="http://schemas.microsoft.com/office/powerpoint/2010/main" val="9223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t>1.  Motivation</a:t>
            </a:r>
          </a:p>
          <a:p>
            <a:r>
              <a:rPr lang="en-US" altLang="zh-CN" dirty="0" smtClean="0">
                <a:solidFill>
                  <a:srgbClr val="FF0000"/>
                </a:solidFill>
              </a:rPr>
              <a:t>2.  </a:t>
            </a:r>
            <a:r>
              <a:rPr lang="en-US" altLang="zh-CN" dirty="0" err="1" smtClean="0">
                <a:solidFill>
                  <a:srgbClr val="FF0000"/>
                </a:solidFill>
              </a:rPr>
              <a:t>FastICA</a:t>
            </a:r>
            <a:r>
              <a:rPr lang="en-US" altLang="zh-CN" dirty="0" smtClean="0">
                <a:solidFill>
                  <a:srgbClr val="FF0000"/>
                </a:solidFill>
              </a:rPr>
              <a:t> and its Hotspots</a:t>
            </a:r>
          </a:p>
          <a:p>
            <a:r>
              <a:rPr lang="en-US" altLang="zh-CN" dirty="0" smtClean="0"/>
              <a:t>3.  Parallelization and Optimization</a:t>
            </a:r>
          </a:p>
          <a:p>
            <a:pPr lvl="1"/>
            <a:r>
              <a:rPr lang="en-US" altLang="zh-CN" dirty="0" smtClean="0"/>
              <a:t>    Covariance matrix calculation</a:t>
            </a:r>
          </a:p>
          <a:p>
            <a:pPr lvl="1"/>
            <a:r>
              <a:rPr lang="en-US" altLang="zh-CN" dirty="0" smtClean="0"/>
              <a:t>    White processing</a:t>
            </a:r>
          </a:p>
          <a:p>
            <a:pPr lvl="1"/>
            <a:r>
              <a:rPr lang="en-US" altLang="zh-CN" dirty="0" smtClean="0"/>
              <a:t>    ICA iteration</a:t>
            </a:r>
          </a:p>
          <a:p>
            <a:pPr marL="342900" lvl="1" indent="-342900">
              <a:buFont typeface="Arial" pitchFamily="34" charset="0"/>
              <a:buChar char="•"/>
            </a:pPr>
            <a:r>
              <a:rPr lang="en-US" altLang="zh-CN" sz="3200" dirty="0" smtClean="0"/>
              <a:t>4.  </a:t>
            </a:r>
            <a:r>
              <a:rPr lang="en-US" altLang="zh-CN" sz="3200" dirty="0" err="1" smtClean="0"/>
              <a:t>Ms-FastICA</a:t>
            </a:r>
            <a:r>
              <a:rPr lang="en-US" altLang="zh-CN" sz="3200" dirty="0" smtClean="0"/>
              <a:t> and Experimental </a:t>
            </a:r>
            <a:r>
              <a:rPr lang="en-US" altLang="zh-CN" sz="3200" dirty="0"/>
              <a:t>R</a:t>
            </a:r>
            <a:r>
              <a:rPr lang="en-US" altLang="zh-CN" sz="3200" dirty="0" smtClean="0"/>
              <a:t>esult</a:t>
            </a:r>
            <a:endParaRPr lang="en-US" altLang="zh-CN" dirty="0"/>
          </a:p>
          <a:p>
            <a:pPr marL="342900" lvl="1" indent="-342900">
              <a:buFont typeface="Arial" pitchFamily="34" charset="0"/>
              <a:buChar char="•"/>
            </a:pPr>
            <a:r>
              <a:rPr lang="en-US" altLang="zh-CN" sz="3200" dirty="0" smtClean="0"/>
              <a:t>5.  Conclusions</a:t>
            </a:r>
          </a:p>
        </p:txBody>
      </p:sp>
    </p:spTree>
    <p:extLst>
      <p:ext uri="{BB962C8B-B14F-4D97-AF65-F5344CB8AC3E}">
        <p14:creationId xmlns:p14="http://schemas.microsoft.com/office/powerpoint/2010/main" val="3515582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2.  </a:t>
            </a:r>
            <a:r>
              <a:rPr lang="en-US" altLang="zh-CN" dirty="0" err="1" smtClean="0"/>
              <a:t>FastICA</a:t>
            </a:r>
            <a:r>
              <a:rPr lang="en-US" altLang="zh-CN" dirty="0" smtClean="0"/>
              <a:t> and its Hotspots</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Fast independent component analysis</a:t>
            </a:r>
          </a:p>
          <a:p>
            <a:pPr lvl="1"/>
            <a:r>
              <a:rPr lang="en-US" altLang="zh-CN" dirty="0" smtClean="0"/>
              <a:t>1.Calculate </a:t>
            </a:r>
            <a:r>
              <a:rPr lang="en-US" altLang="zh-CN" dirty="0"/>
              <a:t>the covariance </a:t>
            </a:r>
            <a:r>
              <a:rPr lang="en-US" altLang="zh-CN" dirty="0" smtClean="0"/>
              <a:t>matrix </a:t>
            </a:r>
            <a:r>
              <a:rPr lang="zh-CN" altLang="zh-CN" b="1" i="1" dirty="0" smtClean="0"/>
              <a:t>Σ</a:t>
            </a:r>
            <a:endParaRPr lang="en-US" altLang="zh-CN" b="1" i="1" dirty="0" smtClean="0"/>
          </a:p>
          <a:p>
            <a:pPr lvl="1"/>
            <a:endParaRPr lang="en-US" altLang="zh-CN" b="1" i="1" dirty="0"/>
          </a:p>
          <a:p>
            <a:pPr lvl="1"/>
            <a:r>
              <a:rPr lang="en-US" altLang="zh-CN" dirty="0" smtClean="0"/>
              <a:t>2.</a:t>
            </a:r>
            <a:r>
              <a:rPr lang="en-US" altLang="zh-CN" dirty="0"/>
              <a:t> Decompose the covariance matrix </a:t>
            </a:r>
            <a:r>
              <a:rPr lang="zh-CN" altLang="zh-CN" b="1" i="1" dirty="0"/>
              <a:t>Σ </a:t>
            </a:r>
            <a:r>
              <a:rPr lang="en-US" altLang="zh-CN" dirty="0"/>
              <a:t>into eigenvalue vector and eigenvector </a:t>
            </a:r>
            <a:r>
              <a:rPr lang="en-US" altLang="zh-CN" dirty="0" smtClean="0"/>
              <a:t>matrix</a:t>
            </a:r>
          </a:p>
          <a:p>
            <a:pPr lvl="1"/>
            <a:endParaRPr lang="en-US" altLang="zh-CN" dirty="0"/>
          </a:p>
          <a:p>
            <a:pPr lvl="1"/>
            <a:r>
              <a:rPr lang="en-US" altLang="zh-CN" dirty="0" smtClean="0"/>
              <a:t>3.Calculate the white matrix </a:t>
            </a:r>
            <a:r>
              <a:rPr lang="en-US" altLang="zh-CN" b="1" i="1" dirty="0" smtClean="0"/>
              <a:t>M</a:t>
            </a:r>
          </a:p>
          <a:p>
            <a:pPr lvl="1"/>
            <a:endParaRPr lang="en-US" altLang="zh-CN" dirty="0"/>
          </a:p>
          <a:p>
            <a:pPr lvl="1"/>
            <a:r>
              <a:rPr lang="en-US" altLang="zh-CN" dirty="0" smtClean="0"/>
              <a:t>4.White processing</a:t>
            </a:r>
            <a:endParaRPr lang="en-US" altLang="zh-CN" b="1" i="1" dirty="0" smtClean="0"/>
          </a:p>
          <a:p>
            <a:pPr lvl="1"/>
            <a:endParaRPr lang="en-US" altLang="zh-CN" dirty="0" smtClean="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1077981681"/>
              </p:ext>
            </p:extLst>
          </p:nvPr>
        </p:nvGraphicFramePr>
        <p:xfrm>
          <a:off x="2699792" y="2492896"/>
          <a:ext cx="3816424" cy="730805"/>
        </p:xfrm>
        <a:graphic>
          <a:graphicData uri="http://schemas.openxmlformats.org/presentationml/2006/ole">
            <mc:AlternateContent xmlns:mc="http://schemas.openxmlformats.org/markup-compatibility/2006">
              <mc:Choice xmlns:v="urn:schemas-microsoft-com:vml" Requires="v">
                <p:oleObj spid="_x0000_s14390" name="Equation" r:id="rId4" imgW="2235200" imgH="431800" progId="Equation.DSMT4">
                  <p:embed/>
                </p:oleObj>
              </mc:Choice>
              <mc:Fallback>
                <p:oleObj name="Equation" r:id="rId4" imgW="2235200" imgH="4318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9792" y="2492896"/>
                        <a:ext cx="3816424" cy="730805"/>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extLst>
              <p:ext uri="{D42A27DB-BD31-4B8C-83A1-F6EECF244321}">
                <p14:modId xmlns:p14="http://schemas.microsoft.com/office/powerpoint/2010/main" val="1963920635"/>
              </p:ext>
            </p:extLst>
          </p:nvPr>
        </p:nvGraphicFramePr>
        <p:xfrm>
          <a:off x="2627784" y="3933056"/>
          <a:ext cx="1656184" cy="476436"/>
        </p:xfrm>
        <a:graphic>
          <a:graphicData uri="http://schemas.openxmlformats.org/presentationml/2006/ole">
            <mc:AlternateContent xmlns:mc="http://schemas.openxmlformats.org/markup-compatibility/2006">
              <mc:Choice xmlns:v="urn:schemas-microsoft-com:vml" Requires="v">
                <p:oleObj spid="_x0000_s14391" name="Equation" r:id="rId6" imgW="698197" imgH="203112" progId="Equation.DSMT4">
                  <p:embed/>
                </p:oleObj>
              </mc:Choice>
              <mc:Fallback>
                <p:oleObj name="Equation" r:id="rId6" imgW="698197" imgH="203112"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27784" y="3933056"/>
                        <a:ext cx="1656184" cy="476436"/>
                      </a:xfrm>
                      <a:prstGeom prst="rect">
                        <a:avLst/>
                      </a:prstGeom>
                      <a:noFill/>
                    </p:spPr>
                  </p:pic>
                </p:oleObj>
              </mc:Fallback>
            </mc:AlternateContent>
          </a:graphicData>
        </a:graphic>
      </p:graphicFrame>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p:cNvGraphicFramePr>
            <a:graphicFrameLocks noChangeAspect="1"/>
          </p:cNvGraphicFramePr>
          <p:nvPr>
            <p:extLst>
              <p:ext uri="{D42A27DB-BD31-4B8C-83A1-F6EECF244321}">
                <p14:modId xmlns:p14="http://schemas.microsoft.com/office/powerpoint/2010/main" val="3099063504"/>
              </p:ext>
            </p:extLst>
          </p:nvPr>
        </p:nvGraphicFramePr>
        <p:xfrm>
          <a:off x="2603781" y="4869160"/>
          <a:ext cx="2112235" cy="504056"/>
        </p:xfrm>
        <a:graphic>
          <a:graphicData uri="http://schemas.openxmlformats.org/presentationml/2006/ole">
            <mc:AlternateContent xmlns:mc="http://schemas.openxmlformats.org/markup-compatibility/2006">
              <mc:Choice xmlns:v="urn:schemas-microsoft-com:vml" Requires="v">
                <p:oleObj spid="_x0000_s14392" name="Equation" r:id="rId8" imgW="837836" imgH="203112" progId="Equation.DSMT4">
                  <p:embed/>
                </p:oleObj>
              </mc:Choice>
              <mc:Fallback>
                <p:oleObj name="Equation" r:id="rId8" imgW="837836" imgH="203112"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03781" y="4869160"/>
                        <a:ext cx="2112235" cy="504056"/>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805953176"/>
              </p:ext>
            </p:extLst>
          </p:nvPr>
        </p:nvGraphicFramePr>
        <p:xfrm>
          <a:off x="2627784" y="5877272"/>
          <a:ext cx="1511300" cy="395288"/>
        </p:xfrm>
        <a:graphic>
          <a:graphicData uri="http://schemas.openxmlformats.org/presentationml/2006/ole">
            <mc:AlternateContent xmlns:mc="http://schemas.openxmlformats.org/markup-compatibility/2006">
              <mc:Choice xmlns:v="urn:schemas-microsoft-com:vml" Requires="v">
                <p:oleObj spid="_x0000_s14393" name="Equation" r:id="rId10" imgW="622030" imgH="165028" progId="Equation.DSMT4">
                  <p:embed/>
                </p:oleObj>
              </mc:Choice>
              <mc:Fallback>
                <p:oleObj name="Equation" r:id="rId10" imgW="622030" imgH="165028" progId="Equation.DSMT4">
                  <p:embed/>
                  <p:pic>
                    <p:nvPicPr>
                      <p:cNvPr id="0" name="对象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27784" y="5877272"/>
                        <a:ext cx="1511300"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59931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948</TotalTime>
  <Words>2827</Words>
  <Application>Microsoft Office PowerPoint</Application>
  <PresentationFormat>全屏显示(4:3)</PresentationFormat>
  <Paragraphs>386</Paragraphs>
  <Slides>33</Slides>
  <Notes>33</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33</vt:i4>
      </vt:variant>
    </vt:vector>
  </HeadingPairs>
  <TitlesOfParts>
    <vt:vector size="36" baseType="lpstr">
      <vt:lpstr>Office 主题​​</vt:lpstr>
      <vt:lpstr>Equation</vt:lpstr>
      <vt:lpstr>Visio</vt:lpstr>
      <vt:lpstr>High Performance Computing of Fast Independent Component Analysis for Hyperspectral Image Dimensionality Reduction on MIC-based Clusters</vt:lpstr>
      <vt:lpstr>Outline</vt:lpstr>
      <vt:lpstr>Outline</vt:lpstr>
      <vt:lpstr>1.  Motivation</vt:lpstr>
      <vt:lpstr>1.  Motivation</vt:lpstr>
      <vt:lpstr>1.  Motivation</vt:lpstr>
      <vt:lpstr>1.  Motivation</vt:lpstr>
      <vt:lpstr>Outline</vt:lpstr>
      <vt:lpstr>2.  FastICA and its Hotspots</vt:lpstr>
      <vt:lpstr>2.  FastICA and its Hotspots</vt:lpstr>
      <vt:lpstr>2.  FastICA and its Hotspots</vt:lpstr>
      <vt:lpstr>Outline</vt:lpstr>
      <vt:lpstr>3.  Parallelization and Optimization</vt:lpstr>
      <vt:lpstr>3.  Parallelization and Optimization</vt:lpstr>
      <vt:lpstr>3.  Parallelization and Optimization</vt:lpstr>
      <vt:lpstr>3.  Parallelization and Optimization</vt:lpstr>
      <vt:lpstr>3.  Parallelization and Optimization</vt:lpstr>
      <vt:lpstr>3.  Parallelization and Optimization</vt:lpstr>
      <vt:lpstr>3.  Parallelization and Optimization</vt:lpstr>
      <vt:lpstr>3.  Parallelization and Optimization</vt:lpstr>
      <vt:lpstr>3.  Parallelization and Optimization</vt:lpstr>
      <vt:lpstr>Outline</vt:lpstr>
      <vt:lpstr>4.  Ms-FastICA and Experimental Result</vt:lpstr>
      <vt:lpstr>PowerPoint 演示文稿</vt:lpstr>
      <vt:lpstr>4.  Ms-FastICA and Experimental Result</vt:lpstr>
      <vt:lpstr>4.  Ms-FastICA and Experimental Result</vt:lpstr>
      <vt:lpstr>4.  Ms-FastICA and Experimental Result</vt:lpstr>
      <vt:lpstr>4.  Ms-FastICA and Experimental Result</vt:lpstr>
      <vt:lpstr>4.  Ms-FastICA and Experimental Result</vt:lpstr>
      <vt:lpstr>4.  Ms-FastICA and Experimental Result</vt:lpstr>
      <vt:lpstr>Outline</vt:lpstr>
      <vt:lpstr>5.  Conclusions</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Performance Computing of Fast Independent Component Analysis for Hyperspectral Image Dimensionality Reduction on MIC-based Clusters</dc:title>
  <dc:creator>Administrator</dc:creator>
  <cp:lastModifiedBy>fangminquan</cp:lastModifiedBy>
  <cp:revision>249</cp:revision>
  <dcterms:created xsi:type="dcterms:W3CDTF">2015-08-17T00:53:57Z</dcterms:created>
  <dcterms:modified xsi:type="dcterms:W3CDTF">2015-09-01T04:52:28Z</dcterms:modified>
</cp:coreProperties>
</file>