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4"/>
  </p:notesMasterIdLst>
  <p:handoutMasterIdLst>
    <p:handoutMasterId r:id="rId35"/>
  </p:handoutMasterIdLst>
  <p:sldIdLst>
    <p:sldId id="259" r:id="rId3"/>
    <p:sldId id="258" r:id="rId4"/>
    <p:sldId id="260" r:id="rId5"/>
    <p:sldId id="264" r:id="rId6"/>
    <p:sldId id="297" r:id="rId7"/>
    <p:sldId id="292" r:id="rId8"/>
    <p:sldId id="294" r:id="rId9"/>
    <p:sldId id="261" r:id="rId10"/>
    <p:sldId id="278" r:id="rId11"/>
    <p:sldId id="279" r:id="rId12"/>
    <p:sldId id="277" r:id="rId13"/>
    <p:sldId id="266" r:id="rId14"/>
    <p:sldId id="280" r:id="rId15"/>
    <p:sldId id="262" r:id="rId16"/>
    <p:sldId id="268" r:id="rId17"/>
    <p:sldId id="283" r:id="rId18"/>
    <p:sldId id="269" r:id="rId19"/>
    <p:sldId id="282" r:id="rId20"/>
    <p:sldId id="284" r:id="rId21"/>
    <p:sldId id="299" r:id="rId22"/>
    <p:sldId id="273" r:id="rId23"/>
    <p:sldId id="263" r:id="rId24"/>
    <p:sldId id="267" r:id="rId25"/>
    <p:sldId id="285" r:id="rId26"/>
    <p:sldId id="286" r:id="rId27"/>
    <p:sldId id="287" r:id="rId28"/>
    <p:sldId id="296" r:id="rId29"/>
    <p:sldId id="270" r:id="rId30"/>
    <p:sldId id="271" r:id="rId31"/>
    <p:sldId id="272" r:id="rId32"/>
    <p:sldId id="291" r:id="rId33"/>
  </p:sldIdLst>
  <p:sldSz cx="9144000" cy="6858000" type="screen4x3"/>
  <p:notesSz cx="6950075" cy="923607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60"/>
  </p:normalViewPr>
  <p:slideViewPr>
    <p:cSldViewPr>
      <p:cViewPr varScale="1">
        <p:scale>
          <a:sx n="84" d="100"/>
          <a:sy n="84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gardner\research\pubs\C-accepted\P2S2-11\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sz="1400" baseline="0"/>
              <a:t>Latencies for 1- and 1600-byte messages by channel type</a:t>
            </a:r>
          </a:p>
        </c:rich>
      </c:tx>
      <c:layout>
        <c:manualLayout>
          <c:xMode val="edge"/>
          <c:yMode val="edge"/>
          <c:x val="0.16221442463124489"/>
          <c:y val="6.956520831871559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graphs!$H$2:$L$2</c:f>
              <c:strCache>
                <c:ptCount val="5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  <c:pt idx="4">
                  <c:v>Type 5</c:v>
                </c:pt>
              </c:strCache>
            </c:strRef>
          </c:cat>
          <c:val>
            <c:numRef>
              <c:f>graphs!$H$3:$L$3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228160"/>
        <c:axId val="149242240"/>
      </c:barChart>
      <c:barChart>
        <c:barDir val="col"/>
        <c:grouping val="stacked"/>
        <c:varyColors val="0"/>
        <c:ser>
          <c:idx val="1"/>
          <c:order val="1"/>
          <c:tx>
            <c:strRef>
              <c:f>graphs!$I$5:$I$6</c:f>
              <c:strCache>
                <c:ptCount val="1"/>
                <c:pt idx="0">
                  <c:v>CellPilot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graphs!$H$7:$H$26</c:f>
              <c:strCache>
                <c:ptCount val="19"/>
                <c:pt idx="0">
                  <c:v>A1</c:v>
                </c:pt>
                <c:pt idx="1">
                  <c:v>B1</c:v>
                </c:pt>
                <c:pt idx="2">
                  <c:v>C1</c:v>
                </c:pt>
                <c:pt idx="4">
                  <c:v>A2</c:v>
                </c:pt>
                <c:pt idx="5">
                  <c:v>B2</c:v>
                </c:pt>
                <c:pt idx="6">
                  <c:v>C2</c:v>
                </c:pt>
                <c:pt idx="8">
                  <c:v>A3</c:v>
                </c:pt>
                <c:pt idx="9">
                  <c:v>B3</c:v>
                </c:pt>
                <c:pt idx="10">
                  <c:v>C3</c:v>
                </c:pt>
                <c:pt idx="12">
                  <c:v>A4</c:v>
                </c:pt>
                <c:pt idx="13">
                  <c:v>B4</c:v>
                </c:pt>
                <c:pt idx="14">
                  <c:v>C4</c:v>
                </c:pt>
                <c:pt idx="16">
                  <c:v>A5</c:v>
                </c:pt>
                <c:pt idx="17">
                  <c:v>B5</c:v>
                </c:pt>
                <c:pt idx="18">
                  <c:v>C5</c:v>
                </c:pt>
              </c:strCache>
            </c:strRef>
          </c:cat>
          <c:val>
            <c:numRef>
              <c:f>graphs!$I$7:$I$26</c:f>
              <c:numCache>
                <c:formatCode>General</c:formatCode>
                <c:ptCount val="20"/>
                <c:pt idx="0" formatCode="0">
                  <c:v>104.80094</c:v>
                </c:pt>
                <c:pt idx="4" formatCode="0">
                  <c:v>58.823943</c:v>
                </c:pt>
                <c:pt idx="8" formatCode="0">
                  <c:v>139.70494299999999</c:v>
                </c:pt>
                <c:pt idx="12" formatCode="0">
                  <c:v>111.98699999999999</c:v>
                </c:pt>
                <c:pt idx="16" formatCode="0">
                  <c:v>188.52600000000001</c:v>
                </c:pt>
              </c:numCache>
            </c:numRef>
          </c:val>
        </c:ser>
        <c:ser>
          <c:idx val="2"/>
          <c:order val="2"/>
          <c:tx>
            <c:strRef>
              <c:f>graphs!$J$5:$J$6</c:f>
              <c:strCache>
                <c:ptCount val="1"/>
                <c:pt idx="0">
                  <c:v>CP-1600</c:v>
                </c:pt>
              </c:strCache>
            </c:strRef>
          </c:tx>
          <c:spPr>
            <a:pattFill prst="zigZag">
              <a:fgClr>
                <a:schemeClr val="bg2">
                  <a:lumMod val="50000"/>
                </a:schemeClr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graphs!$H$7:$H$26</c:f>
              <c:strCache>
                <c:ptCount val="19"/>
                <c:pt idx="0">
                  <c:v>A1</c:v>
                </c:pt>
                <c:pt idx="1">
                  <c:v>B1</c:v>
                </c:pt>
                <c:pt idx="2">
                  <c:v>C1</c:v>
                </c:pt>
                <c:pt idx="4">
                  <c:v>A2</c:v>
                </c:pt>
                <c:pt idx="5">
                  <c:v>B2</c:v>
                </c:pt>
                <c:pt idx="6">
                  <c:v>C2</c:v>
                </c:pt>
                <c:pt idx="8">
                  <c:v>A3</c:v>
                </c:pt>
                <c:pt idx="9">
                  <c:v>B3</c:v>
                </c:pt>
                <c:pt idx="10">
                  <c:v>C3</c:v>
                </c:pt>
                <c:pt idx="12">
                  <c:v>A4</c:v>
                </c:pt>
                <c:pt idx="13">
                  <c:v>B4</c:v>
                </c:pt>
                <c:pt idx="14">
                  <c:v>C4</c:v>
                </c:pt>
                <c:pt idx="16">
                  <c:v>A5</c:v>
                </c:pt>
                <c:pt idx="17">
                  <c:v>B5</c:v>
                </c:pt>
                <c:pt idx="18">
                  <c:v>C5</c:v>
                </c:pt>
              </c:strCache>
            </c:strRef>
          </c:cat>
          <c:val>
            <c:numRef>
              <c:f>graphs!$J$7:$J$26</c:f>
              <c:numCache>
                <c:formatCode>General</c:formatCode>
                <c:ptCount val="20"/>
                <c:pt idx="0" formatCode="0">
                  <c:v>68.083046999999993</c:v>
                </c:pt>
                <c:pt idx="4" formatCode="0">
                  <c:v>17.209052999999997</c:v>
                </c:pt>
                <c:pt idx="8" formatCode="0">
                  <c:v>79.175591000000026</c:v>
                </c:pt>
                <c:pt idx="12" formatCode="0">
                  <c:v>10.530000000000001</c:v>
                </c:pt>
                <c:pt idx="16" formatCode="0">
                  <c:v>74.960499999999968</c:v>
                </c:pt>
              </c:numCache>
            </c:numRef>
          </c:val>
        </c:ser>
        <c:ser>
          <c:idx val="3"/>
          <c:order val="3"/>
          <c:tx>
            <c:strRef>
              <c:f>graphs!$K$5:$K$6</c:f>
              <c:strCache>
                <c:ptCount val="1"/>
                <c:pt idx="0">
                  <c:v>DMA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graphs!$H$7:$H$26</c:f>
              <c:strCache>
                <c:ptCount val="19"/>
                <c:pt idx="0">
                  <c:v>A1</c:v>
                </c:pt>
                <c:pt idx="1">
                  <c:v>B1</c:v>
                </c:pt>
                <c:pt idx="2">
                  <c:v>C1</c:v>
                </c:pt>
                <c:pt idx="4">
                  <c:v>A2</c:v>
                </c:pt>
                <c:pt idx="5">
                  <c:v>B2</c:v>
                </c:pt>
                <c:pt idx="6">
                  <c:v>C2</c:v>
                </c:pt>
                <c:pt idx="8">
                  <c:v>A3</c:v>
                </c:pt>
                <c:pt idx="9">
                  <c:v>B3</c:v>
                </c:pt>
                <c:pt idx="10">
                  <c:v>C3</c:v>
                </c:pt>
                <c:pt idx="12">
                  <c:v>A4</c:v>
                </c:pt>
                <c:pt idx="13">
                  <c:v>B4</c:v>
                </c:pt>
                <c:pt idx="14">
                  <c:v>C4</c:v>
                </c:pt>
                <c:pt idx="16">
                  <c:v>A5</c:v>
                </c:pt>
                <c:pt idx="17">
                  <c:v>B5</c:v>
                </c:pt>
                <c:pt idx="18">
                  <c:v>C5</c:v>
                </c:pt>
              </c:strCache>
            </c:strRef>
          </c:cat>
          <c:val>
            <c:numRef>
              <c:f>graphs!$K$7:$K$26</c:f>
              <c:numCache>
                <c:formatCode>0</c:formatCode>
                <c:ptCount val="20"/>
                <c:pt idx="1">
                  <c:v>97.806454000000002</c:v>
                </c:pt>
                <c:pt idx="5">
                  <c:v>14.698982000000001</c:v>
                </c:pt>
                <c:pt idx="9">
                  <c:v>114.459991</c:v>
                </c:pt>
                <c:pt idx="13">
                  <c:v>30.111432000000001</c:v>
                </c:pt>
                <c:pt idx="17">
                  <c:v>131.020904</c:v>
                </c:pt>
              </c:numCache>
            </c:numRef>
          </c:val>
        </c:ser>
        <c:ser>
          <c:idx val="4"/>
          <c:order val="4"/>
          <c:tx>
            <c:strRef>
              <c:f>graphs!$L$5:$L$6</c:f>
              <c:strCache>
                <c:ptCount val="1"/>
                <c:pt idx="0">
                  <c:v>DMA-1600</c:v>
                </c:pt>
              </c:strCache>
            </c:strRef>
          </c:tx>
          <c:spPr>
            <a:pattFill prst="zigZag">
              <a:fgClr>
                <a:schemeClr val="bg2">
                  <a:lumMod val="50000"/>
                </a:schemeClr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graphs!$H$7:$H$26</c:f>
              <c:strCache>
                <c:ptCount val="19"/>
                <c:pt idx="0">
                  <c:v>A1</c:v>
                </c:pt>
                <c:pt idx="1">
                  <c:v>B1</c:v>
                </c:pt>
                <c:pt idx="2">
                  <c:v>C1</c:v>
                </c:pt>
                <c:pt idx="4">
                  <c:v>A2</c:v>
                </c:pt>
                <c:pt idx="5">
                  <c:v>B2</c:v>
                </c:pt>
                <c:pt idx="6">
                  <c:v>C2</c:v>
                </c:pt>
                <c:pt idx="8">
                  <c:v>A3</c:v>
                </c:pt>
                <c:pt idx="9">
                  <c:v>B3</c:v>
                </c:pt>
                <c:pt idx="10">
                  <c:v>C3</c:v>
                </c:pt>
                <c:pt idx="12">
                  <c:v>A4</c:v>
                </c:pt>
                <c:pt idx="13">
                  <c:v>B4</c:v>
                </c:pt>
                <c:pt idx="14">
                  <c:v>C4</c:v>
                </c:pt>
                <c:pt idx="16">
                  <c:v>A5</c:v>
                </c:pt>
                <c:pt idx="17">
                  <c:v>B5</c:v>
                </c:pt>
                <c:pt idx="18">
                  <c:v>C5</c:v>
                </c:pt>
              </c:strCache>
            </c:strRef>
          </c:cat>
          <c:val>
            <c:numRef>
              <c:f>graphs!$L$7:$L$26</c:f>
              <c:numCache>
                <c:formatCode>0</c:formatCode>
                <c:ptCount val="20"/>
                <c:pt idx="1">
                  <c:v>62.690019000000007</c:v>
                </c:pt>
                <c:pt idx="5">
                  <c:v>1.0966999999999061E-2</c:v>
                </c:pt>
                <c:pt idx="9">
                  <c:v>66.984058000000005</c:v>
                </c:pt>
                <c:pt idx="13">
                  <c:v>-0.26702900000000085</c:v>
                </c:pt>
                <c:pt idx="17">
                  <c:v>63.987611999999984</c:v>
                </c:pt>
              </c:numCache>
            </c:numRef>
          </c:val>
        </c:ser>
        <c:ser>
          <c:idx val="5"/>
          <c:order val="5"/>
          <c:tx>
            <c:strRef>
              <c:f>graphs!$M$5:$M$6</c:f>
              <c:strCache>
                <c:ptCount val="1"/>
                <c:pt idx="0">
                  <c:v>Copy</c:v>
                </c:pt>
              </c:strCache>
            </c:strRef>
          </c:tx>
          <c:spPr>
            <a:solidFill>
              <a:schemeClr val="tx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graphs!$H$7:$H$26</c:f>
              <c:strCache>
                <c:ptCount val="19"/>
                <c:pt idx="0">
                  <c:v>A1</c:v>
                </c:pt>
                <c:pt idx="1">
                  <c:v>B1</c:v>
                </c:pt>
                <c:pt idx="2">
                  <c:v>C1</c:v>
                </c:pt>
                <c:pt idx="4">
                  <c:v>A2</c:v>
                </c:pt>
                <c:pt idx="5">
                  <c:v>B2</c:v>
                </c:pt>
                <c:pt idx="6">
                  <c:v>C2</c:v>
                </c:pt>
                <c:pt idx="8">
                  <c:v>A3</c:v>
                </c:pt>
                <c:pt idx="9">
                  <c:v>B3</c:v>
                </c:pt>
                <c:pt idx="10">
                  <c:v>C3</c:v>
                </c:pt>
                <c:pt idx="12">
                  <c:v>A4</c:v>
                </c:pt>
                <c:pt idx="13">
                  <c:v>B4</c:v>
                </c:pt>
                <c:pt idx="14">
                  <c:v>C4</c:v>
                </c:pt>
                <c:pt idx="16">
                  <c:v>A5</c:v>
                </c:pt>
                <c:pt idx="17">
                  <c:v>B5</c:v>
                </c:pt>
                <c:pt idx="18">
                  <c:v>C5</c:v>
                </c:pt>
              </c:strCache>
            </c:strRef>
          </c:cat>
          <c:val>
            <c:numRef>
              <c:f>graphs!$M$7:$M$26</c:f>
              <c:numCache>
                <c:formatCode>General</c:formatCode>
                <c:ptCount val="20"/>
                <c:pt idx="2" formatCode="0">
                  <c:v>98.361969000000002</c:v>
                </c:pt>
                <c:pt idx="6" formatCode="0">
                  <c:v>14.991522</c:v>
                </c:pt>
                <c:pt idx="10" formatCode="0">
                  <c:v>106.60338400000001</c:v>
                </c:pt>
                <c:pt idx="14" formatCode="0">
                  <c:v>30.384063999999999</c:v>
                </c:pt>
                <c:pt idx="18" formatCode="0">
                  <c:v>117.49661</c:v>
                </c:pt>
              </c:numCache>
            </c:numRef>
          </c:val>
        </c:ser>
        <c:ser>
          <c:idx val="6"/>
          <c:order val="6"/>
          <c:tx>
            <c:strRef>
              <c:f>graphs!$N$5:$N$6</c:f>
              <c:strCache>
                <c:ptCount val="1"/>
                <c:pt idx="0">
                  <c:v>Copy-1600</c:v>
                </c:pt>
              </c:strCache>
            </c:strRef>
          </c:tx>
          <c:spPr>
            <a:pattFill prst="zigZag">
              <a:fgClr>
                <a:schemeClr val="bg2">
                  <a:lumMod val="50000"/>
                </a:schemeClr>
              </a:fgClr>
              <a:bgClr>
                <a:schemeClr val="tx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graphs!$H$7:$H$26</c:f>
              <c:strCache>
                <c:ptCount val="19"/>
                <c:pt idx="0">
                  <c:v>A1</c:v>
                </c:pt>
                <c:pt idx="1">
                  <c:v>B1</c:v>
                </c:pt>
                <c:pt idx="2">
                  <c:v>C1</c:v>
                </c:pt>
                <c:pt idx="4">
                  <c:v>A2</c:v>
                </c:pt>
                <c:pt idx="5">
                  <c:v>B2</c:v>
                </c:pt>
                <c:pt idx="6">
                  <c:v>C2</c:v>
                </c:pt>
                <c:pt idx="8">
                  <c:v>A3</c:v>
                </c:pt>
                <c:pt idx="9">
                  <c:v>B3</c:v>
                </c:pt>
                <c:pt idx="10">
                  <c:v>C3</c:v>
                </c:pt>
                <c:pt idx="12">
                  <c:v>A4</c:v>
                </c:pt>
                <c:pt idx="13">
                  <c:v>B4</c:v>
                </c:pt>
                <c:pt idx="14">
                  <c:v>C4</c:v>
                </c:pt>
                <c:pt idx="16">
                  <c:v>A5</c:v>
                </c:pt>
                <c:pt idx="17">
                  <c:v>B5</c:v>
                </c:pt>
                <c:pt idx="18">
                  <c:v>C5</c:v>
                </c:pt>
              </c:strCache>
            </c:strRef>
          </c:cat>
          <c:val>
            <c:numRef>
              <c:f>graphs!$N$7:$N$26</c:f>
              <c:numCache>
                <c:formatCode>General</c:formatCode>
                <c:ptCount val="20"/>
                <c:pt idx="2" formatCode="0">
                  <c:v>61.343430999999995</c:v>
                </c:pt>
                <c:pt idx="6" formatCode="0">
                  <c:v>14.944434000000001</c:v>
                </c:pt>
                <c:pt idx="10" formatCode="0">
                  <c:v>68.773627000000005</c:v>
                </c:pt>
                <c:pt idx="14" formatCode="0">
                  <c:v>29.372453000000004</c:v>
                </c:pt>
                <c:pt idx="18" formatCode="0">
                  <c:v>76.076864999999998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9250048"/>
        <c:axId val="149244160"/>
      </c:barChart>
      <c:catAx>
        <c:axId val="149228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9242240"/>
        <c:crosses val="autoZero"/>
        <c:auto val="1"/>
        <c:lblAlgn val="ctr"/>
        <c:lblOffset val="100"/>
        <c:noMultiLvlLbl val="0"/>
      </c:catAx>
      <c:valAx>
        <c:axId val="14924224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microseconds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crossAx val="149228160"/>
        <c:crosses val="autoZero"/>
        <c:crossBetween val="between"/>
        <c:minorUnit val="10"/>
      </c:valAx>
      <c:valAx>
        <c:axId val="149244160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149250048"/>
        <c:crosses val="max"/>
        <c:crossBetween val="between"/>
      </c:valAx>
      <c:catAx>
        <c:axId val="149250048"/>
        <c:scaling>
          <c:orientation val="minMax"/>
        </c:scaling>
        <c:delete val="0"/>
        <c:axPos val="t"/>
        <c:majorTickMark val="none"/>
        <c:minorTickMark val="none"/>
        <c:tickLblPos val="none"/>
        <c:crossAx val="149244160"/>
        <c:crosses val="max"/>
        <c:auto val="1"/>
        <c:lblAlgn val="ctr"/>
        <c:lblOffset val="100"/>
        <c:noMultiLvlLbl val="0"/>
      </c:cat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r">
              <a:defRPr sz="1200"/>
            </a:lvl1pPr>
          </a:lstStyle>
          <a:p>
            <a:fld id="{CF391E41-6FA0-41B4-99CF-936A8CF6F877}" type="datetimeFigureOut">
              <a:rPr lang="en-CA" smtClean="0"/>
              <a:pPr/>
              <a:t>12/09/2011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r">
              <a:defRPr sz="1200"/>
            </a:lvl1pPr>
          </a:lstStyle>
          <a:p>
            <a:fld id="{0F55C867-6774-4F9E-9E53-33BB314CF98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614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r">
              <a:defRPr sz="1200"/>
            </a:lvl1pPr>
          </a:lstStyle>
          <a:p>
            <a:fld id="{7D7FFEE4-4A8C-4EF6-87B2-F4E802178BD4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1" tIns="46241" rIns="92481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5"/>
            <a:ext cx="5560060" cy="4156234"/>
          </a:xfrm>
          <a:prstGeom prst="rect">
            <a:avLst/>
          </a:prstGeom>
        </p:spPr>
        <p:txBody>
          <a:bodyPr vert="horz" lIns="92481" tIns="46241" rIns="92481" bIns="462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r">
              <a:defRPr sz="1200"/>
            </a:lvl1pPr>
          </a:lstStyle>
          <a:p>
            <a:fld id="{4A6505C8-6E27-40BE-9D71-ECD91AC13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505C8-6E27-40BE-9D71-ECD91AC13D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-108520" y="6309320"/>
            <a:ext cx="9361040" cy="54868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340768"/>
            <a:ext cx="8208912" cy="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-108520" y="6309320"/>
            <a:ext cx="9361040" cy="54868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b="1" cap="none" spc="15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340768"/>
            <a:ext cx="8208912" cy="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11560" y="6381328"/>
            <a:ext cx="1512168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48264" y="6381328"/>
            <a:ext cx="1671464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Natalie Girard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944" y="6381328"/>
            <a:ext cx="64807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295CCA9-70DE-4DDE-AFB0-C9855F1B20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-108520" y="6309320"/>
            <a:ext cx="9361040" cy="54868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472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472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9552" y="764704"/>
            <a:ext cx="8208912" cy="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-108520" y="6309320"/>
            <a:ext cx="9361040" cy="54868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1340768"/>
            <a:ext cx="8208912" cy="0"/>
          </a:xfrm>
          <a:prstGeom prst="line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-108520" y="6309320"/>
            <a:ext cx="9361040" cy="54868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60" y="6381328"/>
            <a:ext cx="1512168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48264" y="6381328"/>
            <a:ext cx="1671464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Natalie Girard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944" y="6381328"/>
            <a:ext cx="64807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295CCA9-70DE-4DDE-AFB0-C9855F1B20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/>
  <p:txStyles>
    <p:titleStyle>
      <a:lvl1pPr algn="ctr" rtl="0" eaLnBrk="1" latinLnBrk="0" hangingPunct="1">
        <a:spcBef>
          <a:spcPct val="0"/>
        </a:spcBef>
        <a:buNone/>
        <a:defRPr lang="en-US" sz="4400" b="1" kern="1200" cap="none" spc="150" dirty="0">
          <a:ln w="11430">
            <a:noFill/>
          </a:ln>
          <a:solidFill>
            <a:schemeClr val="accent6">
              <a:lumMod val="60000"/>
              <a:lumOff val="40000"/>
            </a:schemeClr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7664" y="1628800"/>
            <a:ext cx="3528392" cy="1470025"/>
          </a:xfrm>
        </p:spPr>
        <p:txBody>
          <a:bodyPr>
            <a:normAutofit/>
          </a:bodyPr>
          <a:lstStyle/>
          <a:p>
            <a:pPr algn="l"/>
            <a:r>
              <a:rPr lang="en-C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CellPilot</a:t>
            </a:r>
            <a:endParaRPr lang="en-CA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3140968"/>
            <a:ext cx="6112768" cy="1752600"/>
          </a:xfrm>
        </p:spPr>
        <p:txBody>
          <a:bodyPr>
            <a:normAutofit/>
          </a:bodyPr>
          <a:lstStyle/>
          <a:p>
            <a:pPr algn="l"/>
            <a:r>
              <a:rPr lang="en-CA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Seamless </a:t>
            </a:r>
            <a:r>
              <a:rPr lang="en-CA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</a:t>
            </a:r>
            <a:r>
              <a:rPr lang="en-CA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ommunication </a:t>
            </a:r>
            <a:r>
              <a:rPr lang="en-CA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</a:t>
            </a:r>
            <a:r>
              <a:rPr lang="en-CA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olution</a:t>
            </a:r>
            <a:br>
              <a:rPr lang="en-CA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CA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 Hybrid Cell Clusters</a:t>
            </a:r>
            <a:endParaRPr lang="en-CA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797152"/>
            <a:ext cx="2088232" cy="129754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907704" y="5157192"/>
            <a:ext cx="3664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Natalie Girard</a:t>
            </a:r>
          </a:p>
          <a:p>
            <a:r>
              <a:rPr lang="en-CA" sz="1600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Bill Gardner</a:t>
            </a:r>
            <a:r>
              <a:rPr lang="en-CA" sz="1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John Carter, Gary Grewal</a:t>
            </a:r>
          </a:p>
          <a:p>
            <a:r>
              <a:rPr lang="en-CA" sz="1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University of Guelph, Canada</a:t>
            </a:r>
            <a:endParaRPr lang="en-CA" sz="1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Communication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CA" sz="2400" dirty="0" smtClean="0"/>
              <a:t>Three ways to communicate between PPE and SPE:</a:t>
            </a:r>
          </a:p>
          <a:p>
            <a:r>
              <a:rPr lang="en-C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Mailboxes</a:t>
            </a:r>
            <a:r>
              <a:rPr lang="en-CA" sz="2400" dirty="0" smtClean="0"/>
              <a:t>:</a:t>
            </a:r>
          </a:p>
          <a:p>
            <a:pPr lvl="1"/>
            <a:r>
              <a:rPr lang="en-CA" sz="2000" dirty="0" smtClean="0"/>
              <a:t>Queues for exchanging 32-bit messages.</a:t>
            </a:r>
          </a:p>
          <a:p>
            <a:pPr lvl="1"/>
            <a:r>
              <a:rPr lang="en-CA" sz="2000" dirty="0" smtClean="0"/>
              <a:t>Two mailboxes for sending (SPE to PPE): SPU Write Outbound Mailbox, SPU Write Outbound Interrupt Mailbox.</a:t>
            </a:r>
          </a:p>
          <a:p>
            <a:pPr lvl="1"/>
            <a:r>
              <a:rPr lang="en-CA" sz="2000" dirty="0" smtClean="0"/>
              <a:t>One for receiving (PPE to SPE): SPU Read Inbound Mailbox</a:t>
            </a:r>
            <a:r>
              <a:rPr lang="en-CA" sz="2400" dirty="0" smtClean="0"/>
              <a:t>.</a:t>
            </a:r>
          </a:p>
          <a:p>
            <a:r>
              <a:rPr lang="en-C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Signal notification registers</a:t>
            </a:r>
            <a:r>
              <a:rPr lang="en-CA" sz="2400" dirty="0" smtClean="0"/>
              <a:t>:</a:t>
            </a:r>
          </a:p>
          <a:p>
            <a:pPr lvl="1"/>
            <a:r>
              <a:rPr lang="en-CA" sz="2000" dirty="0" smtClean="0"/>
              <a:t>Each SPE has two 32-bit signal-notification registers.</a:t>
            </a:r>
          </a:p>
          <a:p>
            <a:pPr lvl="1"/>
            <a:r>
              <a:rPr lang="en-CA" sz="2000" dirty="0" smtClean="0"/>
              <a:t>Can be used by other SPEs, PPE or other devices.</a:t>
            </a:r>
          </a:p>
          <a:p>
            <a:r>
              <a:rPr lang="en-CA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DMA</a:t>
            </a:r>
            <a:r>
              <a:rPr lang="en-CA" sz="2400" dirty="0" smtClean="0"/>
              <a:t>: to transfer data between main memory and the local stores.</a:t>
            </a:r>
            <a:endParaRPr lang="en-CA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DMA transfers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DMA transfers can be 1, 2, 4, 8 and n*16 bytes, with a maximum of 16KB per transfer, and need</a:t>
            </a:r>
            <a:r>
              <a:rPr lang="en-CA" dirty="0"/>
              <a:t> </a:t>
            </a:r>
            <a:r>
              <a:rPr lang="en-CA" dirty="0" smtClean="0"/>
              <a:t>quad-word alignment.</a:t>
            </a:r>
          </a:p>
          <a:p>
            <a:r>
              <a:rPr lang="en-CA" dirty="0" smtClean="0"/>
              <a:t>DMA lists can execute multiple transfers, containing up to 2K transfers.</a:t>
            </a:r>
          </a:p>
          <a:p>
            <a:r>
              <a:rPr lang="en-CA" dirty="0" smtClean="0"/>
              <a:t>16-element queue for SPE-initiated requests. (Preferable)</a:t>
            </a:r>
          </a:p>
          <a:p>
            <a:r>
              <a:rPr lang="en-CA" dirty="0" smtClean="0"/>
              <a:t>8-element queue for PPE-initiated requests.</a:t>
            </a:r>
          </a:p>
          <a:p>
            <a:r>
              <a:rPr lang="en-CA" dirty="0" smtClean="0"/>
              <a:t>Each DMA command is tagged with a 5-bit identifier used for polling status and waiting for completion.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Programming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PPE runs Linux, manages SPE processes as POSIX threads.</a:t>
            </a:r>
          </a:p>
          <a:p>
            <a:r>
              <a:rPr lang="en-CA" dirty="0" smtClean="0"/>
              <a:t>The libspe2 library handles SPE process management within the threads.</a:t>
            </a:r>
          </a:p>
          <a:p>
            <a:r>
              <a:rPr lang="en-CA" dirty="0" smtClean="0"/>
              <a:t>Compiler tools embed SPE executables into PPE executable: one file provides instructions for all units.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Responsibilities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Programmer must handle:</a:t>
            </a:r>
          </a:p>
          <a:p>
            <a:r>
              <a:rPr lang="en-CA" dirty="0" smtClean="0"/>
              <a:t>A set of processors with varied strengths and unequal access to data and communication.</a:t>
            </a:r>
          </a:p>
          <a:p>
            <a:r>
              <a:rPr lang="en-CA" dirty="0" smtClean="0"/>
              <a:t>Data layout for SIMD instructions.</a:t>
            </a:r>
          </a:p>
          <a:p>
            <a:r>
              <a:rPr lang="en-CA" dirty="0" smtClean="0"/>
              <a:t>Local store management:</a:t>
            </a:r>
          </a:p>
          <a:p>
            <a:pPr lvl="1"/>
            <a:r>
              <a:rPr lang="en-CA" dirty="0" smtClean="0"/>
              <a:t>data localization</a:t>
            </a:r>
          </a:p>
          <a:p>
            <a:pPr lvl="1"/>
            <a:r>
              <a:rPr lang="en-CA" dirty="0" smtClean="0"/>
              <a:t>overlapping communication and computation</a:t>
            </a:r>
          </a:p>
          <a:p>
            <a:pPr lvl="1"/>
            <a:r>
              <a:rPr lang="en-CA" dirty="0" smtClean="0"/>
              <a:t>limited space of 256KB (code, data, stack, heap)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CellPilot Overview</a:t>
            </a:r>
            <a:endParaRPr lang="en-CA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Hides creation and scheduling of SPE threads.</a:t>
            </a:r>
          </a:p>
          <a:p>
            <a:r>
              <a:rPr lang="en-CA" dirty="0" smtClean="0"/>
              <a:t>Communicates between processes, regardless of location (PPE, SPE, non-Cell node), via channels.</a:t>
            </a:r>
          </a:p>
          <a:p>
            <a:r>
              <a:rPr lang="en-CA" dirty="0" smtClean="0"/>
              <a:t>No need for user alignment of data (as for DMA transfers).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238694" y="2420888"/>
            <a:ext cx="1872208" cy="28083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6331722" y="2564904"/>
            <a:ext cx="1705790" cy="435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/>
              <a:t>PPE</a:t>
            </a:r>
            <a:endParaRPr lang="en-CA" sz="2800" dirty="0"/>
          </a:p>
        </p:txBody>
      </p:sp>
      <p:sp>
        <p:nvSpPr>
          <p:cNvPr id="12" name="Rectangle 11"/>
          <p:cNvSpPr/>
          <p:nvPr/>
        </p:nvSpPr>
        <p:spPr>
          <a:xfrm>
            <a:off x="6300192" y="3645024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sp>
        <p:nvSpPr>
          <p:cNvPr id="14" name="Rectangle 13"/>
          <p:cNvSpPr/>
          <p:nvPr/>
        </p:nvSpPr>
        <p:spPr>
          <a:xfrm>
            <a:off x="7452320" y="3645024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sp>
        <p:nvSpPr>
          <p:cNvPr id="15" name="Rectangle 14"/>
          <p:cNvSpPr/>
          <p:nvPr/>
        </p:nvSpPr>
        <p:spPr>
          <a:xfrm>
            <a:off x="6300192" y="4036594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sp>
        <p:nvSpPr>
          <p:cNvPr id="16" name="Rectangle 15"/>
          <p:cNvSpPr/>
          <p:nvPr/>
        </p:nvSpPr>
        <p:spPr>
          <a:xfrm>
            <a:off x="6300192" y="4437112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sp>
        <p:nvSpPr>
          <p:cNvPr id="17" name="Rectangle 16"/>
          <p:cNvSpPr/>
          <p:nvPr/>
        </p:nvSpPr>
        <p:spPr>
          <a:xfrm>
            <a:off x="6300192" y="4828682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sp>
        <p:nvSpPr>
          <p:cNvPr id="18" name="Rectangle 17"/>
          <p:cNvSpPr/>
          <p:nvPr/>
        </p:nvSpPr>
        <p:spPr>
          <a:xfrm>
            <a:off x="7452320" y="4828682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sp>
        <p:nvSpPr>
          <p:cNvPr id="19" name="Rectangle 18"/>
          <p:cNvSpPr/>
          <p:nvPr/>
        </p:nvSpPr>
        <p:spPr>
          <a:xfrm>
            <a:off x="7452320" y="4437112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sp>
        <p:nvSpPr>
          <p:cNvPr id="20" name="Rectangle 19"/>
          <p:cNvSpPr/>
          <p:nvPr/>
        </p:nvSpPr>
        <p:spPr>
          <a:xfrm>
            <a:off x="7452320" y="4036594"/>
            <a:ext cx="624069" cy="33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SPE</a:t>
            </a:r>
            <a:endParaRPr lang="en-CA" sz="2000" dirty="0"/>
          </a:p>
        </p:txBody>
      </p:sp>
      <p:cxnSp>
        <p:nvCxnSpPr>
          <p:cNvPr id="21" name="Straight Connector 20"/>
          <p:cNvCxnSpPr>
            <a:stCxn id="12" idx="3"/>
            <a:endCxn id="14" idx="1"/>
          </p:cNvCxnSpPr>
          <p:nvPr/>
        </p:nvCxnSpPr>
        <p:spPr>
          <a:xfrm>
            <a:off x="6924261" y="3814491"/>
            <a:ext cx="52805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2"/>
            <a:endCxn id="33" idx="0"/>
          </p:cNvCxnSpPr>
          <p:nvPr/>
        </p:nvCxnSpPr>
        <p:spPr>
          <a:xfrm rot="16200000" flipH="1">
            <a:off x="7136420" y="3048874"/>
            <a:ext cx="99813" cy="34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3"/>
            <a:endCxn id="20" idx="1"/>
          </p:cNvCxnSpPr>
          <p:nvPr/>
        </p:nvCxnSpPr>
        <p:spPr>
          <a:xfrm>
            <a:off x="6924261" y="4206061"/>
            <a:ext cx="52805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3"/>
            <a:endCxn id="19" idx="1"/>
          </p:cNvCxnSpPr>
          <p:nvPr/>
        </p:nvCxnSpPr>
        <p:spPr>
          <a:xfrm>
            <a:off x="6924261" y="4606579"/>
            <a:ext cx="52805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3"/>
            <a:endCxn id="18" idx="1"/>
          </p:cNvCxnSpPr>
          <p:nvPr/>
        </p:nvCxnSpPr>
        <p:spPr>
          <a:xfrm>
            <a:off x="6924261" y="4998149"/>
            <a:ext cx="52805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21730" y="3223486"/>
            <a:ext cx="1664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21730" y="3429000"/>
            <a:ext cx="1664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814715" y="3325505"/>
            <a:ext cx="1651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492798" y="3233996"/>
            <a:ext cx="1664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03780" y="3429000"/>
            <a:ext cx="1664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411799" y="3339139"/>
            <a:ext cx="16512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918296" y="3346482"/>
            <a:ext cx="5632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000814" y="3100490"/>
            <a:ext cx="374442" cy="2082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EIB</a:t>
            </a:r>
            <a:endParaRPr lang="en-CA" sz="36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115698" y="3183008"/>
            <a:ext cx="2912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15698" y="3471040"/>
            <a:ext cx="41604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945866" y="3183008"/>
            <a:ext cx="41604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956376" y="3479988"/>
            <a:ext cx="41604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388424" y="2965422"/>
            <a:ext cx="416046" cy="3389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RAM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388424" y="3356992"/>
            <a:ext cx="416046" cy="3389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dirty="0" smtClean="0">
                <a:solidFill>
                  <a:schemeClr val="tx1"/>
                </a:solidFill>
              </a:rPr>
              <a:t>RAM</a:t>
            </a:r>
            <a:endParaRPr lang="en-CA" sz="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06846" y="3068960"/>
            <a:ext cx="457651" cy="242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MIC</a:t>
            </a:r>
            <a:endParaRPr lang="en-CA" sz="1200" dirty="0"/>
          </a:p>
        </p:txBody>
      </p:sp>
      <p:sp>
        <p:nvSpPr>
          <p:cNvPr id="41" name="Rectangle 40"/>
          <p:cNvSpPr/>
          <p:nvPr/>
        </p:nvSpPr>
        <p:spPr>
          <a:xfrm>
            <a:off x="7606846" y="3356992"/>
            <a:ext cx="457651" cy="242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MIC</a:t>
            </a:r>
            <a:endParaRPr lang="en-CA" sz="1200" dirty="0"/>
          </a:p>
        </p:txBody>
      </p:sp>
      <p:sp>
        <p:nvSpPr>
          <p:cNvPr id="42" name="Rectangle 41"/>
          <p:cNvSpPr/>
          <p:nvPr/>
        </p:nvSpPr>
        <p:spPr>
          <a:xfrm>
            <a:off x="6331722" y="3068960"/>
            <a:ext cx="457651" cy="242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BEI</a:t>
            </a:r>
            <a:endParaRPr lang="en-CA" sz="1400" dirty="0"/>
          </a:p>
        </p:txBody>
      </p:sp>
      <p:sp>
        <p:nvSpPr>
          <p:cNvPr id="43" name="Rectangle 42"/>
          <p:cNvSpPr/>
          <p:nvPr/>
        </p:nvSpPr>
        <p:spPr>
          <a:xfrm>
            <a:off x="6321212" y="3356992"/>
            <a:ext cx="457651" cy="242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BEI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Additions to Pilot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Added the “SPE” </a:t>
            </a:r>
            <a:r>
              <a:rPr lang="en-CA" dirty="0" smtClean="0"/>
              <a:t>process.</a:t>
            </a:r>
            <a:endParaRPr lang="en-CA" dirty="0" smtClean="0"/>
          </a:p>
          <a:p>
            <a:pPr lvl="1"/>
            <a:r>
              <a:rPr lang="en-CA" dirty="0" smtClean="0"/>
              <a:t>Doesn’t run automatically like regular Pilot processes.</a:t>
            </a:r>
          </a:p>
          <a:p>
            <a:pPr lvl="1"/>
            <a:r>
              <a:rPr lang="en-US" dirty="0" smtClean="0"/>
              <a:t>Has a local PPE “parent” process that can run it.</a:t>
            </a:r>
            <a:endParaRPr lang="en-CA" dirty="0" smtClean="0"/>
          </a:p>
          <a:p>
            <a:r>
              <a:rPr lang="en-CA" dirty="0" smtClean="0"/>
              <a:t>SPEs are created during configuration phase with  </a:t>
            </a:r>
            <a:r>
              <a:rPr lang="en-CA" b="1" dirty="0" err="1" smtClean="0"/>
              <a:t>PI_CreateSPE</a:t>
            </a:r>
            <a:r>
              <a:rPr lang="en-CA" dirty="0" smtClean="0"/>
              <a:t>(</a:t>
            </a:r>
            <a:r>
              <a:rPr lang="en-CA" sz="2800" dirty="0" smtClean="0"/>
              <a:t>executable, parent, rerun</a:t>
            </a:r>
            <a:r>
              <a:rPr lang="en-CA" dirty="0" smtClean="0"/>
              <a:t>).</a:t>
            </a:r>
          </a:p>
          <a:p>
            <a:r>
              <a:rPr lang="en-CA" dirty="0" smtClean="0"/>
              <a:t>SPEs can be </a:t>
            </a:r>
            <a:r>
              <a:rPr lang="en-CA" dirty="0" smtClean="0"/>
              <a:t>started </a:t>
            </a:r>
            <a:r>
              <a:rPr lang="en-CA" dirty="0" smtClean="0"/>
              <a:t>multiple times during the execution phase </a:t>
            </a:r>
            <a:r>
              <a:rPr lang="en-CA" dirty="0" smtClean="0"/>
              <a:t>with</a:t>
            </a:r>
            <a:br>
              <a:rPr lang="en-CA" dirty="0" smtClean="0"/>
            </a:br>
            <a:r>
              <a:rPr lang="en-CA" b="1" dirty="0" err="1" smtClean="0"/>
              <a:t>PI_RunSPE</a:t>
            </a:r>
            <a:r>
              <a:rPr lang="en-CA" dirty="0" smtClean="0"/>
              <a:t>(</a:t>
            </a:r>
            <a:r>
              <a:rPr lang="en-CA" sz="2800" dirty="0" smtClean="0"/>
              <a:t>PI_PROCESS*, </a:t>
            </a:r>
            <a:r>
              <a:rPr lang="en-CA" sz="2800" dirty="0" err="1" smtClean="0"/>
              <a:t>int_arg</a:t>
            </a:r>
            <a:r>
              <a:rPr lang="en-CA" sz="2800" dirty="0" smtClean="0"/>
              <a:t>, </a:t>
            </a:r>
            <a:r>
              <a:rPr lang="en-CA" sz="2800" dirty="0" err="1" smtClean="0"/>
              <a:t>ptr_arg</a:t>
            </a:r>
            <a:r>
              <a:rPr lang="en-CA" dirty="0" smtClean="0"/>
              <a:t>).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Co-Pilot process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Communication </a:t>
            </a:r>
            <a:r>
              <a:rPr lang="en-CA" dirty="0" smtClean="0"/>
              <a:t>is done via channels by using an automated Co-Pilot process.</a:t>
            </a:r>
          </a:p>
          <a:p>
            <a:pPr lvl="1"/>
            <a:r>
              <a:rPr lang="en-CA" dirty="0" smtClean="0"/>
              <a:t>The Co-Pilot process is another MPI process started on the second PPE of a Cell Blade. </a:t>
            </a:r>
          </a:p>
          <a:p>
            <a:pPr lvl="1"/>
            <a:r>
              <a:rPr lang="en-CA" dirty="0"/>
              <a:t>Invisible to the user.</a:t>
            </a:r>
          </a:p>
          <a:p>
            <a:r>
              <a:rPr lang="en-CA" dirty="0" smtClean="0"/>
              <a:t>Handles </a:t>
            </a:r>
            <a:r>
              <a:rPr lang="en-CA" dirty="0" smtClean="0"/>
              <a:t>communication for the SPEs: on-node (SPE to SPE/PPE) and off-node (SPE to any type of process on a different node in the cluster using MPI).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107504" y="3068960"/>
            <a:ext cx="1800200" cy="24482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1979712" y="3068960"/>
            <a:ext cx="1728192" cy="24482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Rectangle 56"/>
          <p:cNvSpPr/>
          <p:nvPr/>
        </p:nvSpPr>
        <p:spPr>
          <a:xfrm>
            <a:off x="3779912" y="3068960"/>
            <a:ext cx="5184576" cy="2448272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051720" y="3140968"/>
            <a:ext cx="158417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Communication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There are 5 types of channels possible.</a:t>
            </a:r>
          </a:p>
          <a:p>
            <a:pPr>
              <a:buNone/>
            </a:pPr>
            <a:r>
              <a:rPr lang="en-CA" sz="2800" dirty="0" smtClean="0"/>
              <a:t>	</a:t>
            </a:r>
            <a:endParaRPr lang="en-CA" sz="2000" dirty="0" smtClean="0"/>
          </a:p>
          <a:p>
            <a:pPr>
              <a:buNone/>
            </a:pPr>
            <a:endParaRPr lang="en-CA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67744" y="3645024"/>
            <a:ext cx="115212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User code</a:t>
            </a:r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2195736" y="4293096"/>
            <a:ext cx="1296144" cy="431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Pilot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2123728" y="4797152"/>
            <a:ext cx="144016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MPI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2339752" y="3212976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Non-Cell</a:t>
            </a:r>
            <a:endParaRPr lang="en-CA" dirty="0"/>
          </a:p>
        </p:txBody>
      </p:sp>
      <p:sp>
        <p:nvSpPr>
          <p:cNvPr id="30" name="Rectangle 29"/>
          <p:cNvSpPr/>
          <p:nvPr/>
        </p:nvSpPr>
        <p:spPr>
          <a:xfrm>
            <a:off x="3851920" y="3140968"/>
            <a:ext cx="158417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Rectangle 30"/>
          <p:cNvSpPr/>
          <p:nvPr/>
        </p:nvSpPr>
        <p:spPr>
          <a:xfrm>
            <a:off x="4067944" y="3645024"/>
            <a:ext cx="115212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User code</a:t>
            </a:r>
            <a:endParaRPr lang="en-CA" dirty="0"/>
          </a:p>
        </p:txBody>
      </p:sp>
      <p:sp>
        <p:nvSpPr>
          <p:cNvPr id="32" name="Rectangle 31"/>
          <p:cNvSpPr/>
          <p:nvPr/>
        </p:nvSpPr>
        <p:spPr>
          <a:xfrm>
            <a:off x="3995936" y="4293096"/>
            <a:ext cx="1296144" cy="431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CellPilot</a:t>
            </a:r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3923928" y="4797152"/>
            <a:ext cx="144016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MPI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4139952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PPE</a:t>
            </a:r>
            <a:endParaRPr lang="en-CA" dirty="0"/>
          </a:p>
        </p:txBody>
      </p:sp>
      <p:sp>
        <p:nvSpPr>
          <p:cNvPr id="35" name="Rectangle 34"/>
          <p:cNvSpPr/>
          <p:nvPr/>
        </p:nvSpPr>
        <p:spPr>
          <a:xfrm>
            <a:off x="5580112" y="3140968"/>
            <a:ext cx="15841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Rectangle 35"/>
          <p:cNvSpPr/>
          <p:nvPr/>
        </p:nvSpPr>
        <p:spPr>
          <a:xfrm>
            <a:off x="5796136" y="3645024"/>
            <a:ext cx="115212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User code</a:t>
            </a:r>
            <a:endParaRPr lang="en-CA" dirty="0"/>
          </a:p>
        </p:txBody>
      </p:sp>
      <p:sp>
        <p:nvSpPr>
          <p:cNvPr id="37" name="Rectangle 36"/>
          <p:cNvSpPr/>
          <p:nvPr/>
        </p:nvSpPr>
        <p:spPr>
          <a:xfrm>
            <a:off x="5724128" y="4293096"/>
            <a:ext cx="1296144" cy="431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CellPilot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5868144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SPE</a:t>
            </a:r>
            <a:endParaRPr lang="en-CA" dirty="0"/>
          </a:p>
        </p:txBody>
      </p:sp>
      <p:sp>
        <p:nvSpPr>
          <p:cNvPr id="40" name="Rectangle 39"/>
          <p:cNvSpPr/>
          <p:nvPr/>
        </p:nvSpPr>
        <p:spPr>
          <a:xfrm>
            <a:off x="7308304" y="3140968"/>
            <a:ext cx="15841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Rectangle 40"/>
          <p:cNvSpPr/>
          <p:nvPr/>
        </p:nvSpPr>
        <p:spPr>
          <a:xfrm>
            <a:off x="7524328" y="3645024"/>
            <a:ext cx="115212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User code</a:t>
            </a:r>
            <a:endParaRPr lang="en-CA" dirty="0"/>
          </a:p>
        </p:txBody>
      </p:sp>
      <p:sp>
        <p:nvSpPr>
          <p:cNvPr id="42" name="Rectangle 41"/>
          <p:cNvSpPr/>
          <p:nvPr/>
        </p:nvSpPr>
        <p:spPr>
          <a:xfrm>
            <a:off x="7452320" y="4293096"/>
            <a:ext cx="1296144" cy="431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CellPilot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7596336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SPE</a:t>
            </a:r>
            <a:endParaRPr lang="en-CA" dirty="0"/>
          </a:p>
        </p:txBody>
      </p:sp>
      <p:sp>
        <p:nvSpPr>
          <p:cNvPr id="45" name="Rectangle 44"/>
          <p:cNvSpPr/>
          <p:nvPr/>
        </p:nvSpPr>
        <p:spPr>
          <a:xfrm>
            <a:off x="251520" y="3140968"/>
            <a:ext cx="15841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6" name="Rectangle 45"/>
          <p:cNvSpPr/>
          <p:nvPr/>
        </p:nvSpPr>
        <p:spPr>
          <a:xfrm>
            <a:off x="467544" y="3645024"/>
            <a:ext cx="115212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User code</a:t>
            </a:r>
            <a:endParaRPr lang="en-CA" dirty="0"/>
          </a:p>
        </p:txBody>
      </p:sp>
      <p:sp>
        <p:nvSpPr>
          <p:cNvPr id="47" name="Rectangle 46"/>
          <p:cNvSpPr/>
          <p:nvPr/>
        </p:nvSpPr>
        <p:spPr>
          <a:xfrm>
            <a:off x="395536" y="4293096"/>
            <a:ext cx="1296144" cy="4316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CellPilot</a:t>
            </a:r>
            <a:endParaRPr lang="en-CA" dirty="0"/>
          </a:p>
        </p:txBody>
      </p:sp>
      <p:sp>
        <p:nvSpPr>
          <p:cNvPr id="49" name="TextBox 48"/>
          <p:cNvSpPr txBox="1"/>
          <p:nvPr/>
        </p:nvSpPr>
        <p:spPr>
          <a:xfrm>
            <a:off x="539552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SPE</a:t>
            </a:r>
            <a:endParaRPr lang="en-CA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179512" y="5877272"/>
            <a:ext cx="87849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23928" y="5877272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Interconnect</a:t>
            </a:r>
            <a:endParaRPr lang="en-CA" dirty="0"/>
          </a:p>
        </p:txBody>
      </p:sp>
      <p:cxnSp>
        <p:nvCxnSpPr>
          <p:cNvPr id="54" name="Straight Connector 53"/>
          <p:cNvCxnSpPr>
            <a:stCxn id="13" idx="2"/>
          </p:cNvCxnSpPr>
          <p:nvPr/>
        </p:nvCxnSpPr>
        <p:spPr>
          <a:xfrm rot="5400000">
            <a:off x="2627784" y="5661248"/>
            <a:ext cx="43204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427984" y="5661248"/>
            <a:ext cx="43204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131840" y="2636912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Type 1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Elbow Connector 72"/>
          <p:cNvCxnSpPr>
            <a:stCxn id="13" idx="0"/>
          </p:cNvCxnSpPr>
          <p:nvPr/>
        </p:nvCxnSpPr>
        <p:spPr>
          <a:xfrm rot="5400000" flipH="1" flipV="1">
            <a:off x="3563888" y="2420888"/>
            <a:ext cx="1588" cy="1440160"/>
          </a:xfrm>
          <a:prstGeom prst="bentConnector4">
            <a:avLst>
              <a:gd name="adj1" fmla="val 34775578"/>
              <a:gd name="adj2" fmla="val 99616"/>
            </a:avLst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300192" y="50131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Cell node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67544" y="5013176"/>
            <a:ext cx="107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Cell node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86" name="Elbow Connector 85"/>
          <p:cNvCxnSpPr>
            <a:stCxn id="30" idx="0"/>
            <a:endCxn id="35" idx="0"/>
          </p:cNvCxnSpPr>
          <p:nvPr/>
        </p:nvCxnSpPr>
        <p:spPr>
          <a:xfrm rot="5400000" flipH="1" flipV="1">
            <a:off x="5508104" y="2276872"/>
            <a:ext cx="1588" cy="1728192"/>
          </a:xfrm>
          <a:prstGeom prst="bentConnector3">
            <a:avLst>
              <a:gd name="adj1" fmla="val 34452089"/>
            </a:avLst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076056" y="2636912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Type 2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403648" y="2636912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Type 3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863124" y="2636912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Type 4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982804" y="2195572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Arial" pitchFamily="34" charset="0"/>
                <a:cs typeface="Arial" pitchFamily="34" charset="0"/>
              </a:rPr>
              <a:t>Type 5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9" name="Elbow Connector 72"/>
          <p:cNvCxnSpPr/>
          <p:nvPr/>
        </p:nvCxnSpPr>
        <p:spPr>
          <a:xfrm rot="5400000" flipH="1" flipV="1">
            <a:off x="1834902" y="2421682"/>
            <a:ext cx="1588" cy="1440160"/>
          </a:xfrm>
          <a:prstGeom prst="bentConnector4">
            <a:avLst>
              <a:gd name="adj1" fmla="val 34775578"/>
              <a:gd name="adj2" fmla="val 99616"/>
            </a:avLst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4" name="Elbow Connector 72"/>
          <p:cNvCxnSpPr/>
          <p:nvPr/>
        </p:nvCxnSpPr>
        <p:spPr>
          <a:xfrm rot="5400000" flipH="1" flipV="1">
            <a:off x="7307510" y="2421682"/>
            <a:ext cx="1588" cy="1440160"/>
          </a:xfrm>
          <a:prstGeom prst="bentConnector4">
            <a:avLst>
              <a:gd name="adj1" fmla="val 34775578"/>
              <a:gd name="adj2" fmla="val 99616"/>
            </a:avLst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2" name="Elbow Connector 191"/>
          <p:cNvCxnSpPr/>
          <p:nvPr/>
        </p:nvCxnSpPr>
        <p:spPr>
          <a:xfrm flipV="1">
            <a:off x="827584" y="2132856"/>
            <a:ext cx="3672408" cy="1008112"/>
          </a:xfrm>
          <a:prstGeom prst="bentConnector3">
            <a:avLst>
              <a:gd name="adj1" fmla="val -371"/>
            </a:avLst>
          </a:prstGeom>
          <a:ln>
            <a:headEnd type="triangle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6" name="Elbow Connector 195"/>
          <p:cNvCxnSpPr/>
          <p:nvPr/>
        </p:nvCxnSpPr>
        <p:spPr>
          <a:xfrm rot="10800000">
            <a:off x="4499992" y="2132856"/>
            <a:ext cx="3816424" cy="1008112"/>
          </a:xfrm>
          <a:prstGeom prst="bentConnector3">
            <a:avLst>
              <a:gd name="adj1" fmla="val -122"/>
            </a:avLst>
          </a:prstGeom>
          <a:ln>
            <a:headEnd type="triangle"/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allAtOnce"/>
      <p:bldP spid="88" grpId="0" build="allAtOnce"/>
      <p:bldP spid="107" grpId="0" build="allAtOnce"/>
      <p:bldP spid="122" grpId="0" build="allAtOnce"/>
      <p:bldP spid="138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55576" y="4941168"/>
            <a:ext cx="1944216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23528" y="3212976"/>
            <a:ext cx="4032448" cy="15121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4499992" y="836712"/>
            <a:ext cx="4032448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4644008" y="1844824"/>
            <a:ext cx="1368152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4932040" y="4869160"/>
            <a:ext cx="2736304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4499992" y="2276872"/>
            <a:ext cx="4032448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95536" y="836712"/>
            <a:ext cx="3960440" cy="22322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CellPilot Code</a:t>
            </a:r>
            <a:endParaRPr lang="en-CA" dirty="0"/>
          </a:p>
        </p:txBody>
      </p:sp>
      <p:sp>
        <p:nvSpPr>
          <p:cNvPr id="29" name="Rectangle 28"/>
          <p:cNvSpPr/>
          <p:nvPr/>
        </p:nvSpPr>
        <p:spPr>
          <a:xfrm>
            <a:off x="528794" y="1380502"/>
            <a:ext cx="2232248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1300" dirty="0" smtClean="0"/>
              <a:t>#include “</a:t>
            </a:r>
            <a:r>
              <a:rPr lang="en-CA" sz="1300" dirty="0" err="1" smtClean="0"/>
              <a:t>cellpilot.h</a:t>
            </a:r>
            <a:r>
              <a:rPr lang="en-CA" sz="1300" dirty="0" smtClean="0"/>
              <a:t>”</a:t>
            </a:r>
          </a:p>
          <a:p>
            <a:pPr>
              <a:buNone/>
            </a:pPr>
            <a:r>
              <a:rPr lang="en-CA" sz="1300" dirty="0" smtClean="0"/>
              <a:t>#include &lt;</a:t>
            </a:r>
            <a:r>
              <a:rPr lang="en-CA" sz="1300" dirty="0" err="1" smtClean="0"/>
              <a:t>stdio.h</a:t>
            </a:r>
            <a:r>
              <a:rPr lang="en-CA" sz="1300" dirty="0" smtClean="0"/>
              <a:t>&gt;</a:t>
            </a:r>
          </a:p>
          <a:p>
            <a:pPr>
              <a:buNone/>
            </a:pPr>
            <a:r>
              <a:rPr lang="en-CA" sz="1300" dirty="0" smtClean="0"/>
              <a:t>extern PI_CHANNEL *__ea </a:t>
            </a:r>
            <a:r>
              <a:rPr lang="en-CA" sz="1300" dirty="0" err="1" smtClean="0"/>
              <a:t>chan</a:t>
            </a:r>
            <a:r>
              <a:rPr lang="en-CA" sz="1300" dirty="0" smtClean="0"/>
              <a:t>;</a:t>
            </a:r>
          </a:p>
          <a:p>
            <a:pPr>
              <a:buNone/>
            </a:pPr>
            <a:endParaRPr lang="en-CA" sz="1300" dirty="0" smtClean="0"/>
          </a:p>
          <a:p>
            <a:pPr>
              <a:buNone/>
            </a:pPr>
            <a:r>
              <a:rPr lang="en-CA" sz="1300" dirty="0" smtClean="0"/>
              <a:t>PI_SPE_PROCESS(arg1, arg2)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int</a:t>
            </a:r>
            <a:r>
              <a:rPr lang="en-CA" sz="1300" dirty="0" smtClean="0"/>
              <a:t> num;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PI_Read</a:t>
            </a:r>
            <a:r>
              <a:rPr lang="en-CA" sz="1300" dirty="0" smtClean="0"/>
              <a:t>(</a:t>
            </a:r>
            <a:r>
              <a:rPr lang="en-CA" sz="1300" dirty="0" err="1" smtClean="0"/>
              <a:t>chan</a:t>
            </a:r>
            <a:r>
              <a:rPr lang="en-CA" sz="1300" dirty="0" smtClean="0"/>
              <a:t>, “%d”, &amp;num);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printf</a:t>
            </a:r>
            <a:r>
              <a:rPr lang="en-CA" sz="1300" dirty="0" smtClean="0"/>
              <a:t>(“Hello %d!\n”, num);</a:t>
            </a:r>
          </a:p>
          <a:p>
            <a:pPr>
              <a:buNone/>
            </a:pPr>
            <a:r>
              <a:rPr lang="en-CA" sz="1300" dirty="0" smtClean="0"/>
              <a:t>PI_SPE_END</a:t>
            </a:r>
          </a:p>
          <a:p>
            <a:pPr>
              <a:buNone/>
            </a:pPr>
            <a:endParaRPr lang="en-CA" sz="13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36712"/>
            <a:ext cx="40386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1300" dirty="0" smtClean="0"/>
              <a:t>#include “</a:t>
            </a:r>
            <a:r>
              <a:rPr lang="en-CA" sz="1300" dirty="0" err="1" smtClean="0"/>
              <a:t>pilot.h</a:t>
            </a:r>
            <a:r>
              <a:rPr lang="en-CA" sz="1300" dirty="0" smtClean="0"/>
              <a:t>”</a:t>
            </a:r>
          </a:p>
          <a:p>
            <a:pPr>
              <a:buNone/>
            </a:pPr>
            <a:r>
              <a:rPr lang="en-CA" sz="1300" dirty="0" smtClean="0"/>
              <a:t>PI_SPE_FUNC </a:t>
            </a:r>
            <a:r>
              <a:rPr lang="en-CA" sz="1300" dirty="0" err="1" smtClean="0"/>
              <a:t>hello_spe</a:t>
            </a:r>
            <a:r>
              <a:rPr lang="en-CA" sz="1300" dirty="0" smtClean="0"/>
              <a:t>;</a:t>
            </a:r>
          </a:p>
          <a:p>
            <a:pPr>
              <a:buNone/>
            </a:pPr>
            <a:r>
              <a:rPr lang="en-CA" sz="1300" dirty="0" smtClean="0"/>
              <a:t>PI_PROCESS *worker;</a:t>
            </a:r>
          </a:p>
          <a:p>
            <a:pPr>
              <a:buNone/>
            </a:pPr>
            <a:r>
              <a:rPr lang="en-CA" sz="1300" dirty="0" smtClean="0"/>
              <a:t>PI_PROCESS *</a:t>
            </a:r>
            <a:r>
              <a:rPr lang="en-CA" sz="1300" dirty="0" err="1" smtClean="0"/>
              <a:t>spe</a:t>
            </a:r>
            <a:r>
              <a:rPr lang="en-CA" sz="1300" dirty="0" smtClean="0"/>
              <a:t>;</a:t>
            </a:r>
          </a:p>
          <a:p>
            <a:pPr>
              <a:buNone/>
            </a:pPr>
            <a:r>
              <a:rPr lang="en-CA" sz="1300" dirty="0" smtClean="0"/>
              <a:t>PI_CHANNEL *</a:t>
            </a:r>
            <a:r>
              <a:rPr lang="en-CA" sz="1300" dirty="0" err="1" smtClean="0"/>
              <a:t>chan</a:t>
            </a:r>
            <a:r>
              <a:rPr lang="en-CA" sz="1300" dirty="0" smtClean="0"/>
              <a:t>;</a:t>
            </a:r>
          </a:p>
          <a:p>
            <a:pPr>
              <a:buNone/>
            </a:pPr>
            <a:endParaRPr lang="en-CA" sz="1300" dirty="0" smtClean="0"/>
          </a:p>
          <a:p>
            <a:pPr>
              <a:buNone/>
            </a:pPr>
            <a:r>
              <a:rPr lang="en-CA" sz="1300" dirty="0" err="1" smtClean="0"/>
              <a:t>int</a:t>
            </a:r>
            <a:r>
              <a:rPr lang="en-CA" sz="1300" dirty="0" smtClean="0"/>
              <a:t> </a:t>
            </a:r>
            <a:r>
              <a:rPr lang="en-CA" sz="1300" dirty="0" err="1" smtClean="0"/>
              <a:t>workerFunction</a:t>
            </a:r>
            <a:r>
              <a:rPr lang="en-CA" sz="1300" dirty="0" smtClean="0"/>
              <a:t> (</a:t>
            </a:r>
            <a:r>
              <a:rPr lang="en-CA" sz="1300" dirty="0" err="1" smtClean="0"/>
              <a:t>int</a:t>
            </a:r>
            <a:r>
              <a:rPr lang="en-CA" sz="1300" dirty="0" smtClean="0"/>
              <a:t> id, void *ignore) {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int</a:t>
            </a:r>
            <a:r>
              <a:rPr lang="en-CA" sz="1300" dirty="0" smtClean="0"/>
              <a:t> num=8; 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PI_Write</a:t>
            </a:r>
            <a:r>
              <a:rPr lang="en-CA" sz="1300" dirty="0" smtClean="0"/>
              <a:t>(</a:t>
            </a:r>
            <a:r>
              <a:rPr lang="en-CA" sz="1300" dirty="0" err="1" smtClean="0"/>
              <a:t>chan</a:t>
            </a:r>
            <a:r>
              <a:rPr lang="en-CA" sz="1300" dirty="0" smtClean="0"/>
              <a:t>, “%d”, num);</a:t>
            </a:r>
          </a:p>
          <a:p>
            <a:pPr>
              <a:buNone/>
            </a:pPr>
            <a:r>
              <a:rPr lang="en-CA" sz="1300" dirty="0" smtClean="0"/>
              <a:t>	return 0;</a:t>
            </a:r>
          </a:p>
          <a:p>
            <a:pPr>
              <a:buNone/>
            </a:pPr>
            <a:r>
              <a:rPr lang="en-CA" sz="1300" dirty="0" smtClean="0"/>
              <a:t>}</a:t>
            </a:r>
          </a:p>
          <a:p>
            <a:pPr>
              <a:buNone/>
            </a:pPr>
            <a:r>
              <a:rPr lang="en-CA" sz="1300" dirty="0" err="1" smtClean="0"/>
              <a:t>int</a:t>
            </a:r>
            <a:r>
              <a:rPr lang="en-CA" sz="1300" dirty="0" smtClean="0"/>
              <a:t> main (</a:t>
            </a:r>
            <a:r>
              <a:rPr lang="en-CA" sz="1300" dirty="0" err="1" smtClean="0"/>
              <a:t>int</a:t>
            </a:r>
            <a:r>
              <a:rPr lang="en-CA" sz="1300" dirty="0" smtClean="0"/>
              <a:t> </a:t>
            </a:r>
            <a:r>
              <a:rPr lang="en-CA" sz="1300" dirty="0" err="1" smtClean="0"/>
              <a:t>argc</a:t>
            </a:r>
            <a:r>
              <a:rPr lang="en-CA" sz="1300" dirty="0" smtClean="0"/>
              <a:t>, char **</a:t>
            </a:r>
            <a:r>
              <a:rPr lang="en-CA" sz="1300" dirty="0" err="1" smtClean="0"/>
              <a:t>argv</a:t>
            </a:r>
            <a:r>
              <a:rPr lang="en-CA" sz="1300" dirty="0" smtClean="0"/>
              <a:t>) {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int</a:t>
            </a:r>
            <a:r>
              <a:rPr lang="en-CA" sz="1300" dirty="0" smtClean="0"/>
              <a:t> size;	</a:t>
            </a:r>
          </a:p>
          <a:p>
            <a:pPr>
              <a:buNone/>
            </a:pPr>
            <a:r>
              <a:rPr lang="en-CA" sz="1300" dirty="0" smtClean="0"/>
              <a:t>	size = </a:t>
            </a:r>
            <a:r>
              <a:rPr lang="en-CA" sz="1300" dirty="0" err="1" smtClean="0"/>
              <a:t>PI_Configure</a:t>
            </a:r>
            <a:r>
              <a:rPr lang="en-CA" sz="1300" dirty="0" smtClean="0"/>
              <a:t>(&amp;</a:t>
            </a:r>
            <a:r>
              <a:rPr lang="en-CA" sz="1300" dirty="0" err="1" smtClean="0"/>
              <a:t>argc</a:t>
            </a:r>
            <a:r>
              <a:rPr lang="en-CA" sz="1300" dirty="0" smtClean="0"/>
              <a:t>, &amp;</a:t>
            </a:r>
            <a:r>
              <a:rPr lang="en-CA" sz="1300" dirty="0" err="1" smtClean="0"/>
              <a:t>argv</a:t>
            </a:r>
            <a:r>
              <a:rPr lang="en-CA" sz="1300" dirty="0" smtClean="0"/>
              <a:t>);</a:t>
            </a:r>
          </a:p>
          <a:p>
            <a:pPr>
              <a:buNone/>
            </a:pPr>
            <a:r>
              <a:rPr lang="en-CA" sz="1300" dirty="0" smtClean="0"/>
              <a:t>	worker = </a:t>
            </a:r>
            <a:r>
              <a:rPr lang="en-CA" sz="1300" dirty="0" err="1" smtClean="0"/>
              <a:t>PI_CreateProcess</a:t>
            </a:r>
            <a:r>
              <a:rPr lang="en-CA" sz="1300" dirty="0" smtClean="0"/>
              <a:t>(</a:t>
            </a:r>
            <a:r>
              <a:rPr lang="en-CA" sz="1300" dirty="0" err="1" smtClean="0"/>
              <a:t>workerFunction</a:t>
            </a:r>
            <a:r>
              <a:rPr lang="en-CA" sz="1300" dirty="0" smtClean="0"/>
              <a:t>, 1, </a:t>
            </a:r>
            <a:br>
              <a:rPr lang="en-CA" sz="1300" dirty="0" smtClean="0"/>
            </a:br>
            <a:r>
              <a:rPr lang="en-CA" sz="1300" dirty="0" smtClean="0"/>
              <a:t>	NULL);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spe</a:t>
            </a:r>
            <a:r>
              <a:rPr lang="en-CA" sz="1300" dirty="0" smtClean="0"/>
              <a:t> = </a:t>
            </a:r>
            <a:r>
              <a:rPr lang="en-CA" sz="1300" dirty="0" err="1" smtClean="0"/>
              <a:t>PI_CreateSPE</a:t>
            </a:r>
            <a:r>
              <a:rPr lang="en-CA" sz="1300" dirty="0" smtClean="0"/>
              <a:t>(&amp;</a:t>
            </a:r>
            <a:r>
              <a:rPr lang="en-CA" sz="1300" dirty="0" err="1" smtClean="0"/>
              <a:t>hello_spe</a:t>
            </a:r>
            <a:r>
              <a:rPr lang="en-CA" sz="1300" dirty="0" smtClean="0"/>
              <a:t>, PI_MAIN, 0);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chan</a:t>
            </a:r>
            <a:r>
              <a:rPr lang="en-CA" sz="1300" dirty="0" smtClean="0"/>
              <a:t> = </a:t>
            </a:r>
            <a:r>
              <a:rPr lang="en-CA" sz="1300" dirty="0" err="1" smtClean="0"/>
              <a:t>PI_CreateChannel</a:t>
            </a:r>
            <a:r>
              <a:rPr lang="en-CA" sz="1300" dirty="0" smtClean="0"/>
              <a:t>(worker, </a:t>
            </a:r>
            <a:r>
              <a:rPr lang="en-CA" sz="1300" dirty="0" err="1" smtClean="0"/>
              <a:t>spe</a:t>
            </a:r>
            <a:r>
              <a:rPr lang="en-CA" sz="1300" dirty="0" smtClean="0"/>
              <a:t>);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PI_StartAll</a:t>
            </a:r>
            <a:r>
              <a:rPr lang="en-CA" sz="1300" dirty="0" smtClean="0"/>
              <a:t>();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PI_RunSPE</a:t>
            </a:r>
            <a:r>
              <a:rPr lang="en-CA" sz="1300" dirty="0" smtClean="0"/>
              <a:t>(</a:t>
            </a:r>
            <a:r>
              <a:rPr lang="en-CA" sz="1300" dirty="0" err="1" smtClean="0"/>
              <a:t>spe</a:t>
            </a:r>
            <a:r>
              <a:rPr lang="en-CA" sz="1300" dirty="0" smtClean="0"/>
              <a:t>, 1, NULL);</a:t>
            </a:r>
          </a:p>
          <a:p>
            <a:pPr>
              <a:buNone/>
            </a:pPr>
            <a:r>
              <a:rPr lang="en-CA" sz="1300" dirty="0" smtClean="0"/>
              <a:t>	</a:t>
            </a:r>
            <a:r>
              <a:rPr lang="en-CA" sz="1300" dirty="0" err="1" smtClean="0"/>
              <a:t>PI_StopMain</a:t>
            </a:r>
            <a:r>
              <a:rPr lang="en-CA" sz="1300" dirty="0" smtClean="0"/>
              <a:t>(0);</a:t>
            </a:r>
          </a:p>
          <a:p>
            <a:pPr>
              <a:buNone/>
            </a:pPr>
            <a:r>
              <a:rPr lang="en-CA" sz="1300" dirty="0" smtClean="0"/>
              <a:t>	return 0;</a:t>
            </a:r>
          </a:p>
          <a:p>
            <a:pPr>
              <a:buNone/>
            </a:pPr>
            <a:r>
              <a:rPr lang="en-CA" sz="1300" dirty="0" smtClean="0"/>
              <a:t>}</a:t>
            </a:r>
            <a:endParaRPr lang="en-CA" sz="13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Natalie Girard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395536" y="3284984"/>
            <a:ext cx="1296144" cy="1008112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SPE</a:t>
            </a:r>
            <a:endParaRPr lang="en-CA" dirty="0"/>
          </a:p>
        </p:txBody>
      </p:sp>
      <p:sp>
        <p:nvSpPr>
          <p:cNvPr id="11" name="Cloud 10"/>
          <p:cNvSpPr/>
          <p:nvPr/>
        </p:nvSpPr>
        <p:spPr>
          <a:xfrm>
            <a:off x="1043608" y="5085184"/>
            <a:ext cx="1296144" cy="1008112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worker</a:t>
            </a:r>
            <a:endParaRPr lang="en-CA" dirty="0"/>
          </a:p>
        </p:txBody>
      </p:sp>
      <p:sp>
        <p:nvSpPr>
          <p:cNvPr id="13" name="Cloud 12"/>
          <p:cNvSpPr/>
          <p:nvPr/>
        </p:nvSpPr>
        <p:spPr>
          <a:xfrm>
            <a:off x="2987824" y="3284984"/>
            <a:ext cx="1296144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PI_MAIN</a:t>
            </a:r>
            <a:endParaRPr lang="en-CA" sz="1400" dirty="0"/>
          </a:p>
        </p:txBody>
      </p:sp>
      <p:cxnSp>
        <p:nvCxnSpPr>
          <p:cNvPr id="16" name="Straight Arrow Connector 15"/>
          <p:cNvCxnSpPr>
            <a:stCxn id="10" idx="1"/>
            <a:endCxn id="11" idx="3"/>
          </p:cNvCxnSpPr>
          <p:nvPr/>
        </p:nvCxnSpPr>
        <p:spPr>
          <a:xfrm rot="16200000" flipH="1">
            <a:off x="942244" y="4393387"/>
            <a:ext cx="850801" cy="64807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ounded Rectangular Callout 22"/>
          <p:cNvSpPr/>
          <p:nvPr/>
        </p:nvSpPr>
        <p:spPr>
          <a:xfrm>
            <a:off x="2843808" y="4725144"/>
            <a:ext cx="1584176" cy="864096"/>
          </a:xfrm>
          <a:prstGeom prst="wedgeRoundRectCallout">
            <a:avLst>
              <a:gd name="adj1" fmla="val -28825"/>
              <a:gd name="adj2" fmla="val -7361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latin typeface="Arial" pitchFamily="34" charset="0"/>
                <a:cs typeface="Arial" pitchFamily="34" charset="0"/>
              </a:rPr>
              <a:t>These processes are on a Cell node.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2483768" y="5805264"/>
            <a:ext cx="1944216" cy="720080"/>
          </a:xfrm>
          <a:prstGeom prst="wedgeRoundRectCallout">
            <a:avLst>
              <a:gd name="adj1" fmla="val -71518"/>
              <a:gd name="adj2" fmla="val -4260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latin typeface="Arial" pitchFamily="34" charset="0"/>
                <a:cs typeface="Arial" pitchFamily="34" charset="0"/>
              </a:rPr>
              <a:t>This process is on another node (Cell or non-Cell).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6804248" y="980728"/>
            <a:ext cx="2232248" cy="1224136"/>
          </a:xfrm>
          <a:prstGeom prst="wedgeRectCallout">
            <a:avLst>
              <a:gd name="adj1" fmla="val -81072"/>
              <a:gd name="adj2" fmla="val 292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latin typeface="Arial" pitchFamily="34" charset="0"/>
                <a:cs typeface="Arial" pitchFamily="34" charset="0"/>
              </a:rPr>
              <a:t>This channel is between the worker and SPE(red), however the data travels through the Co-Pilot process (orange).</a:t>
            </a:r>
            <a:endParaRPr lang="en-CA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7236296" y="5301208"/>
            <a:ext cx="1584176" cy="720080"/>
          </a:xfrm>
          <a:prstGeom prst="wedgeRectCallout">
            <a:avLst>
              <a:gd name="adj1" fmla="val -67689"/>
              <a:gd name="adj2" fmla="val 23657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30 lines of code in total!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940093" y="2276872"/>
            <a:ext cx="4584235" cy="792088"/>
            <a:chOff x="2940093" y="2276872"/>
            <a:chExt cx="4584235" cy="792088"/>
          </a:xfrm>
        </p:grpSpPr>
        <p:sp>
          <p:nvSpPr>
            <p:cNvPr id="31" name="Left Arrow 30"/>
            <p:cNvSpPr/>
            <p:nvPr/>
          </p:nvSpPr>
          <p:spPr>
            <a:xfrm>
              <a:off x="7020272" y="2780928"/>
              <a:ext cx="504056" cy="288032"/>
            </a:xfrm>
            <a:prstGeom prst="leftArrow">
              <a:avLst/>
            </a:prstGeom>
            <a:solidFill>
              <a:srgbClr val="FFC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Left Arrow 31"/>
            <p:cNvSpPr/>
            <p:nvPr/>
          </p:nvSpPr>
          <p:spPr>
            <a:xfrm>
              <a:off x="2940093" y="2276872"/>
              <a:ext cx="504056" cy="288032"/>
            </a:xfrm>
            <a:prstGeom prst="leftArrow">
              <a:avLst/>
            </a:prstGeom>
            <a:solidFill>
              <a:srgbClr val="FFC00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00450" y="4630363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chan</a:t>
            </a:r>
            <a:endParaRPr lang="en-CA" dirty="0"/>
          </a:p>
        </p:txBody>
      </p:sp>
      <p:grpSp>
        <p:nvGrpSpPr>
          <p:cNvPr id="38" name="Group 37"/>
          <p:cNvGrpSpPr/>
          <p:nvPr/>
        </p:nvGrpSpPr>
        <p:grpSpPr>
          <a:xfrm>
            <a:off x="1979712" y="3645024"/>
            <a:ext cx="1296144" cy="1440160"/>
            <a:chOff x="1979712" y="3645024"/>
            <a:chExt cx="1296144" cy="1440160"/>
          </a:xfrm>
        </p:grpSpPr>
        <p:grpSp>
          <p:nvGrpSpPr>
            <p:cNvPr id="30" name="Group 29"/>
            <p:cNvGrpSpPr/>
            <p:nvPr/>
          </p:nvGrpSpPr>
          <p:grpSpPr>
            <a:xfrm>
              <a:off x="1979712" y="3645024"/>
              <a:ext cx="1296144" cy="1440160"/>
              <a:chOff x="1979712" y="3645024"/>
              <a:chExt cx="1296144" cy="1440160"/>
            </a:xfrm>
          </p:grpSpPr>
          <p:sp>
            <p:nvSpPr>
              <p:cNvPr id="12" name="Cloud 11"/>
              <p:cNvSpPr/>
              <p:nvPr/>
            </p:nvSpPr>
            <p:spPr>
              <a:xfrm>
                <a:off x="1979712" y="3645024"/>
                <a:ext cx="1296144" cy="1008112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400" dirty="0" smtClean="0"/>
                  <a:t>Co-Pilot</a:t>
                </a:r>
                <a:endParaRPr lang="en-CA" sz="1400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rot="5400000" flipH="1" flipV="1">
                <a:off x="1979712" y="4725144"/>
                <a:ext cx="504056" cy="216024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2138761" y="4653136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MPI</a:t>
              </a:r>
              <a:endParaRPr lang="en-CA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32222" y="3460358"/>
            <a:ext cx="641522" cy="544706"/>
            <a:chOff x="1632222" y="3460358"/>
            <a:chExt cx="641522" cy="544706"/>
          </a:xfrm>
        </p:grpSpPr>
        <p:cxnSp>
          <p:nvCxnSpPr>
            <p:cNvPr id="20" name="Straight Arrow Connector 19"/>
            <p:cNvCxnSpPr>
              <a:stCxn id="10" idx="0"/>
            </p:cNvCxnSpPr>
            <p:nvPr/>
          </p:nvCxnSpPr>
          <p:spPr>
            <a:xfrm>
              <a:off x="1690600" y="3789040"/>
              <a:ext cx="433128" cy="216024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632222" y="3460358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2060"/>
                  </a:solidFill>
                </a:rPr>
                <a:t>copy</a:t>
              </a:r>
              <a:endParaRPr lang="en-CA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SDK code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//</a:t>
            </a:r>
            <a:r>
              <a:rPr lang="en-CA" dirty="0" err="1" smtClean="0"/>
              <a:t>spe_program.c</a:t>
            </a:r>
            <a:endParaRPr lang="en-CA" dirty="0" smtClean="0"/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#include &lt;</a:t>
            </a:r>
            <a:r>
              <a:rPr lang="en-CA" dirty="0" err="1" smtClean="0"/>
              <a:t>stdio.h</a:t>
            </a:r>
            <a:r>
              <a:rPr lang="en-CA" dirty="0" smtClean="0"/>
              <a:t>&gt;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#include &lt;</a:t>
            </a:r>
            <a:r>
              <a:rPr lang="en-CA" dirty="0" err="1" smtClean="0"/>
              <a:t>spu_mfcio.h</a:t>
            </a:r>
            <a:r>
              <a:rPr lang="en-CA" dirty="0" smtClean="0"/>
              <a:t>&gt;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endParaRPr lang="en-CA" dirty="0" smtClean="0"/>
          </a:p>
          <a:p>
            <a:pPr marL="182563" indent="-182563">
              <a:buNone/>
              <a:tabLst>
                <a:tab pos="182563" algn="l"/>
                <a:tab pos="452438" algn="l"/>
              </a:tabLst>
            </a:pPr>
            <a:r>
              <a:rPr lang="en-CA" dirty="0" err="1" smtClean="0"/>
              <a:t>int</a:t>
            </a:r>
            <a:r>
              <a:rPr lang="en-CA" dirty="0" smtClean="0"/>
              <a:t> main(unsigned long </a:t>
            </a:r>
            <a:r>
              <a:rPr lang="en-CA" dirty="0" err="1" smtClean="0"/>
              <a:t>long</a:t>
            </a:r>
            <a:r>
              <a:rPr lang="en-CA" dirty="0" smtClean="0"/>
              <a:t> </a:t>
            </a:r>
            <a:r>
              <a:rPr lang="en-CA" dirty="0" err="1" smtClean="0"/>
              <a:t>speid</a:t>
            </a:r>
            <a:r>
              <a:rPr lang="en-CA" dirty="0" smtClean="0"/>
              <a:t>, unsigned long </a:t>
            </a:r>
            <a:r>
              <a:rPr lang="en-CA" dirty="0" err="1" smtClean="0"/>
              <a:t>long</a:t>
            </a:r>
            <a:r>
              <a:rPr lang="en-CA" dirty="0" smtClean="0"/>
              <a:t> </a:t>
            </a:r>
            <a:r>
              <a:rPr lang="en-CA" dirty="0" err="1" smtClean="0"/>
              <a:t>arg</a:t>
            </a:r>
            <a:r>
              <a:rPr lang="en-CA" dirty="0" smtClean="0"/>
              <a:t>, unsigned long </a:t>
            </a:r>
            <a:r>
              <a:rPr lang="en-CA" dirty="0" err="1" smtClean="0"/>
              <a:t>long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	</a:t>
            </a:r>
            <a:r>
              <a:rPr lang="en-CA" dirty="0" err="1" smtClean="0"/>
              <a:t>envp</a:t>
            </a:r>
            <a:r>
              <a:rPr lang="en-CA" dirty="0" smtClean="0"/>
              <a:t>){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int</a:t>
            </a:r>
            <a:r>
              <a:rPr lang="en-CA" dirty="0" smtClean="0"/>
              <a:t> num;</a:t>
            </a:r>
          </a:p>
          <a:p>
            <a:pPr>
              <a:buNone/>
              <a:tabLst>
                <a:tab pos="268288" algn="l"/>
                <a:tab pos="538163" algn="l"/>
              </a:tabLst>
            </a:pPr>
            <a:r>
              <a:rPr lang="en-CA" dirty="0" smtClean="0"/>
              <a:t>	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//get integer value from Main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num = (</a:t>
            </a:r>
            <a:r>
              <a:rPr lang="en-CA" dirty="0" err="1" smtClean="0"/>
              <a:t>int</a:t>
            </a:r>
            <a:r>
              <a:rPr lang="en-CA" dirty="0" smtClean="0"/>
              <a:t>)</a:t>
            </a:r>
            <a:r>
              <a:rPr lang="en-CA" dirty="0" err="1" smtClean="0"/>
              <a:t>spe_read_in_mbox</a:t>
            </a:r>
            <a:r>
              <a:rPr lang="en-CA" dirty="0" smtClean="0"/>
              <a:t>();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 </a:t>
            </a:r>
            <a:r>
              <a:rPr lang="en-CA" dirty="0" err="1" smtClean="0"/>
              <a:t>printf</a:t>
            </a:r>
            <a:r>
              <a:rPr lang="en-CA" dirty="0" smtClean="0"/>
              <a:t>(“Hello %d!\n”, num);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endParaRPr lang="en-CA" dirty="0" smtClean="0"/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return 0;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}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endParaRPr lang="en-CA" dirty="0" smtClean="0"/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//</a:t>
            </a:r>
            <a:r>
              <a:rPr lang="en-CA" dirty="0" err="1" smtClean="0"/>
              <a:t>cellexample.c</a:t>
            </a:r>
            <a:endParaRPr lang="en-CA" dirty="0" smtClean="0"/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#include &lt;libspe2.h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#include &lt;</a:t>
            </a:r>
            <a:r>
              <a:rPr lang="en-CA" dirty="0" err="1" smtClean="0"/>
              <a:t>pthread.h</a:t>
            </a:r>
            <a:r>
              <a:rPr lang="en-CA" dirty="0" smtClean="0"/>
              <a:t>&gt;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#include &lt;</a:t>
            </a:r>
            <a:r>
              <a:rPr lang="en-CA" dirty="0" err="1" smtClean="0"/>
              <a:t>mpi.h</a:t>
            </a:r>
            <a:r>
              <a:rPr lang="en-CA" dirty="0" smtClean="0"/>
              <a:t>&gt;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endParaRPr lang="en-CA" dirty="0" smtClean="0"/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extern </a:t>
            </a:r>
            <a:r>
              <a:rPr lang="en-CA" dirty="0" err="1" smtClean="0"/>
              <a:t>spe_program_handle_t</a:t>
            </a:r>
            <a:r>
              <a:rPr lang="en-CA" dirty="0" smtClean="0"/>
              <a:t> </a:t>
            </a:r>
            <a:r>
              <a:rPr lang="en-CA" dirty="0" err="1" smtClean="0"/>
              <a:t>spe_program</a:t>
            </a:r>
            <a:r>
              <a:rPr lang="en-CA" dirty="0" smtClean="0"/>
              <a:t>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endParaRPr lang="en-CA" dirty="0" smtClean="0"/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err="1" smtClean="0"/>
              <a:t>voic</a:t>
            </a:r>
            <a:r>
              <a:rPr lang="en-CA" dirty="0" smtClean="0"/>
              <a:t> *</a:t>
            </a:r>
            <a:r>
              <a:rPr lang="en-CA" dirty="0" err="1" smtClean="0"/>
              <a:t>spe_thread</a:t>
            </a:r>
            <a:r>
              <a:rPr lang="en-CA" dirty="0" smtClean="0"/>
              <a:t>(void *</a:t>
            </a:r>
            <a:r>
              <a:rPr lang="en-CA" dirty="0" err="1" smtClean="0"/>
              <a:t>ctx</a:t>
            </a:r>
            <a:r>
              <a:rPr lang="en-CA" dirty="0" smtClean="0"/>
              <a:t>){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spe_context_ptr_t</a:t>
            </a:r>
            <a:r>
              <a:rPr lang="en-CA" dirty="0" smtClean="0"/>
              <a:t> *</a:t>
            </a:r>
            <a:r>
              <a:rPr lang="en-CA" dirty="0" err="1" smtClean="0"/>
              <a:t>spe_context</a:t>
            </a:r>
            <a:r>
              <a:rPr lang="en-CA" dirty="0" smtClean="0"/>
              <a:t> = (</a:t>
            </a:r>
            <a:r>
              <a:rPr lang="en-CA" dirty="0" err="1" smtClean="0"/>
              <a:t>spe_context_ptr_t</a:t>
            </a:r>
            <a:r>
              <a:rPr lang="en-CA" dirty="0" smtClean="0"/>
              <a:t> *)</a:t>
            </a:r>
            <a:r>
              <a:rPr lang="en-CA" dirty="0" err="1" smtClean="0"/>
              <a:t>ctx</a:t>
            </a:r>
            <a:r>
              <a:rPr lang="en-CA" dirty="0" smtClean="0"/>
              <a:t>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unsigned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runflags</a:t>
            </a:r>
            <a:r>
              <a:rPr lang="en-CA" dirty="0" smtClean="0"/>
              <a:t> = 0;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unsigned </a:t>
            </a:r>
            <a:r>
              <a:rPr lang="en-CA" dirty="0" err="1" smtClean="0"/>
              <a:t>int</a:t>
            </a:r>
            <a:r>
              <a:rPr lang="en-CA" dirty="0" smtClean="0"/>
              <a:t> entry = SPE_DEFAULT_ENTRY;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spe_context_run</a:t>
            </a:r>
            <a:r>
              <a:rPr lang="en-CA" dirty="0" smtClean="0"/>
              <a:t>(</a:t>
            </a:r>
            <a:r>
              <a:rPr lang="en-CA" dirty="0" err="1" smtClean="0"/>
              <a:t>spe_context</a:t>
            </a:r>
            <a:r>
              <a:rPr lang="en-CA" dirty="0" smtClean="0"/>
              <a:t>, &amp;entry, </a:t>
            </a:r>
            <a:r>
              <a:rPr lang="en-CA" dirty="0" err="1" smtClean="0"/>
              <a:t>runflags</a:t>
            </a:r>
            <a:r>
              <a:rPr lang="en-CA" dirty="0" smtClean="0"/>
              <a:t>, NULL, NULL, NULL);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pthread_exit</a:t>
            </a:r>
            <a:r>
              <a:rPr lang="en-CA" dirty="0" smtClean="0"/>
              <a:t>(NULL);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} 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endParaRPr lang="en-CA" dirty="0" smtClean="0"/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err="1" smtClean="0"/>
              <a:t>int</a:t>
            </a:r>
            <a:r>
              <a:rPr lang="en-CA" dirty="0" smtClean="0"/>
              <a:t> main(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argc</a:t>
            </a:r>
            <a:r>
              <a:rPr lang="en-CA" dirty="0" smtClean="0"/>
              <a:t>, char **</a:t>
            </a:r>
            <a:r>
              <a:rPr lang="en-CA" dirty="0" err="1" smtClean="0"/>
              <a:t>argv</a:t>
            </a:r>
            <a:r>
              <a:rPr lang="en-CA" dirty="0" smtClean="0"/>
              <a:t>){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int</a:t>
            </a:r>
            <a:r>
              <a:rPr lang="en-CA" dirty="0" smtClean="0"/>
              <a:t> rank, num;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MPI_Init</a:t>
            </a:r>
            <a:r>
              <a:rPr lang="en-CA" dirty="0" smtClean="0"/>
              <a:t>(&amp;</a:t>
            </a:r>
            <a:r>
              <a:rPr lang="en-CA" dirty="0" err="1" smtClean="0"/>
              <a:t>argc</a:t>
            </a:r>
            <a:r>
              <a:rPr lang="en-CA" dirty="0" smtClean="0"/>
              <a:t>, &amp;</a:t>
            </a:r>
            <a:r>
              <a:rPr lang="en-CA" dirty="0" err="1" smtClean="0"/>
              <a:t>argv</a:t>
            </a:r>
            <a:r>
              <a:rPr lang="en-CA" dirty="0" smtClean="0"/>
              <a:t>);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MPI_Comm_rank</a:t>
            </a:r>
            <a:r>
              <a:rPr lang="en-CA" dirty="0" smtClean="0"/>
              <a:t>(MPI_COMM_WORLD, &amp;rank);</a:t>
            </a:r>
          </a:p>
          <a:p>
            <a:pPr>
              <a:buNone/>
              <a:tabLst>
                <a:tab pos="182563" algn="l"/>
                <a:tab pos="452438" algn="l"/>
              </a:tabLst>
            </a:pPr>
            <a:endParaRPr lang="en-CA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if(rank==1){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//send number to Main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num=8;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MPI_Send</a:t>
            </a:r>
            <a:r>
              <a:rPr lang="en-CA" dirty="0" smtClean="0"/>
              <a:t>(&amp;num, 1, MPI_INT, 0, 0, MPI_COMM_WORLD);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}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else if(rank==0){ 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//create SPE process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pthread_t</a:t>
            </a:r>
            <a:r>
              <a:rPr lang="en-CA" dirty="0" smtClean="0"/>
              <a:t> thread;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spe_context_ptr_t</a:t>
            </a:r>
            <a:r>
              <a:rPr lang="en-CA" dirty="0" smtClean="0"/>
              <a:t> </a:t>
            </a:r>
            <a:r>
              <a:rPr lang="en-CA" dirty="0" err="1" smtClean="0"/>
              <a:t>spe_context</a:t>
            </a:r>
            <a:r>
              <a:rPr lang="en-CA" dirty="0" smtClean="0"/>
              <a:t>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spe_context</a:t>
            </a:r>
            <a:r>
              <a:rPr lang="en-CA" dirty="0" smtClean="0"/>
              <a:t> = </a:t>
            </a:r>
            <a:r>
              <a:rPr lang="en-CA" dirty="0" err="1" smtClean="0"/>
              <a:t>spe_context_create</a:t>
            </a:r>
            <a:r>
              <a:rPr lang="en-CA" dirty="0" smtClean="0"/>
              <a:t>(0, NULL);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spe_program_load</a:t>
            </a:r>
            <a:r>
              <a:rPr lang="en-CA" dirty="0" smtClean="0"/>
              <a:t>(</a:t>
            </a:r>
            <a:r>
              <a:rPr lang="en-CA" dirty="0" err="1" smtClean="0"/>
              <a:t>spe_context</a:t>
            </a:r>
            <a:r>
              <a:rPr lang="en-CA" dirty="0" smtClean="0"/>
              <a:t>, &amp;</a:t>
            </a:r>
            <a:r>
              <a:rPr lang="en-CA" dirty="0" err="1" smtClean="0"/>
              <a:t>spe_program</a:t>
            </a:r>
            <a:r>
              <a:rPr lang="en-CA" dirty="0" smtClean="0"/>
              <a:t>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pthread_create</a:t>
            </a:r>
            <a:r>
              <a:rPr lang="en-CA" dirty="0" smtClean="0"/>
              <a:t>(&amp;thread, NULL, &amp;</a:t>
            </a:r>
            <a:r>
              <a:rPr lang="en-CA" dirty="0" err="1" smtClean="0"/>
              <a:t>spe_thread</a:t>
            </a:r>
            <a:r>
              <a:rPr lang="en-CA" dirty="0" smtClean="0"/>
              <a:t>, &amp;</a:t>
            </a:r>
            <a:r>
              <a:rPr lang="en-CA" dirty="0" err="1" smtClean="0"/>
              <a:t>spe_context</a:t>
            </a:r>
            <a:r>
              <a:rPr lang="en-CA" dirty="0" smtClean="0"/>
              <a:t>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//receive integer from worker via MPI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MPI_Status</a:t>
            </a:r>
            <a:r>
              <a:rPr lang="en-CA" dirty="0" smtClean="0"/>
              <a:t> status;		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MPI_Recv</a:t>
            </a:r>
            <a:r>
              <a:rPr lang="en-CA" dirty="0" smtClean="0"/>
              <a:t>(&amp;num, 1, MPI_INT, 1, 0, MPI_COMM_WORLD, &amp;status);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//relay integer to SPE process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unsigned </a:t>
            </a:r>
            <a:r>
              <a:rPr lang="en-CA" dirty="0" err="1" smtClean="0"/>
              <a:t>int</a:t>
            </a:r>
            <a:r>
              <a:rPr lang="en-CA" dirty="0" smtClean="0"/>
              <a:t> *add, data;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retVal</a:t>
            </a:r>
            <a:r>
              <a:rPr lang="en-CA" dirty="0" smtClean="0"/>
              <a:t>=0;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while(</a:t>
            </a:r>
            <a:r>
              <a:rPr lang="en-CA" dirty="0" err="1" smtClean="0"/>
              <a:t>spe_in_mbox_status</a:t>
            </a:r>
            <a:r>
              <a:rPr lang="en-CA" dirty="0" smtClean="0"/>
              <a:t>(</a:t>
            </a:r>
            <a:r>
              <a:rPr lang="en-CA" dirty="0" err="1" smtClean="0"/>
              <a:t>spe_context</a:t>
            </a:r>
            <a:r>
              <a:rPr lang="en-CA" dirty="0" smtClean="0"/>
              <a:t>)==0);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do{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	data=(unsigned </a:t>
            </a:r>
            <a:r>
              <a:rPr lang="en-CA" dirty="0" err="1" smtClean="0"/>
              <a:t>int</a:t>
            </a:r>
            <a:r>
              <a:rPr lang="en-CA" dirty="0" smtClean="0"/>
              <a:t>)&amp;num;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	add=&amp;data;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	</a:t>
            </a:r>
            <a:r>
              <a:rPr lang="en-CA" dirty="0" err="1" smtClean="0"/>
              <a:t>retVal</a:t>
            </a:r>
            <a:r>
              <a:rPr lang="en-CA" dirty="0" smtClean="0"/>
              <a:t>=</a:t>
            </a:r>
            <a:r>
              <a:rPr lang="en-CA" dirty="0" err="1" smtClean="0"/>
              <a:t>spe_in_mbox_write</a:t>
            </a:r>
            <a:r>
              <a:rPr lang="en-CA" dirty="0" smtClean="0"/>
              <a:t>(</a:t>
            </a:r>
            <a:r>
              <a:rPr lang="en-CA" dirty="0" err="1" smtClean="0"/>
              <a:t>spe_context</a:t>
            </a:r>
            <a:r>
              <a:rPr lang="en-CA" dirty="0" smtClean="0"/>
              <a:t>, add, 1, </a:t>
            </a:r>
            <a:br>
              <a:rPr lang="en-CA" dirty="0" smtClean="0"/>
            </a:br>
            <a:r>
              <a:rPr lang="en-CA" dirty="0" smtClean="0"/>
              <a:t>			SPE_MBOX_ANY_NONBLOCKING);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} while(</a:t>
            </a:r>
            <a:r>
              <a:rPr lang="en-CA" dirty="0" err="1" smtClean="0"/>
              <a:t>retVal</a:t>
            </a:r>
            <a:r>
              <a:rPr lang="en-CA" dirty="0" smtClean="0"/>
              <a:t>!=1);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//end SPE process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pthread_join</a:t>
            </a:r>
            <a:r>
              <a:rPr lang="en-CA" dirty="0" smtClean="0"/>
              <a:t>(thread, NULL);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	</a:t>
            </a:r>
            <a:r>
              <a:rPr lang="en-CA" dirty="0" err="1" smtClean="0"/>
              <a:t>spe_context_destroy</a:t>
            </a:r>
            <a:r>
              <a:rPr lang="en-CA" dirty="0" smtClean="0"/>
              <a:t>(</a:t>
            </a:r>
            <a:r>
              <a:rPr lang="en-CA" dirty="0" err="1" smtClean="0"/>
              <a:t>spe_context</a:t>
            </a:r>
            <a:r>
              <a:rPr lang="en-CA" dirty="0" smtClean="0"/>
              <a:t>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}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	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</a:t>
            </a:r>
            <a:r>
              <a:rPr lang="en-CA" dirty="0" err="1" smtClean="0"/>
              <a:t>MPI_Finalize</a:t>
            </a:r>
            <a:r>
              <a:rPr lang="en-CA" dirty="0" smtClean="0"/>
              <a:t>();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	return 0;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r>
              <a:rPr lang="en-CA" dirty="0" smtClean="0"/>
              <a:t>}</a:t>
            </a:r>
          </a:p>
          <a:p>
            <a:pPr>
              <a:buNone/>
              <a:tabLst>
                <a:tab pos="268288" algn="l"/>
                <a:tab pos="538163" algn="l"/>
                <a:tab pos="806450" algn="l"/>
                <a:tab pos="1076325" algn="l"/>
              </a:tabLst>
            </a:pP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7164288" y="5373216"/>
            <a:ext cx="1800200" cy="792088"/>
          </a:xfrm>
          <a:prstGeom prst="wedgeRectCallout">
            <a:avLst>
              <a:gd name="adj1" fmla="val -31136"/>
              <a:gd name="adj2" fmla="val -7444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59 lines of code!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Natalie Girard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Introduction</a:t>
            </a:r>
          </a:p>
          <a:p>
            <a:pPr lvl="1"/>
            <a:r>
              <a:rPr lang="en-CA" dirty="0" smtClean="0"/>
              <a:t>Motivation, purpose &amp; related work</a:t>
            </a:r>
            <a:endParaRPr lang="en-CA" dirty="0" smtClean="0"/>
          </a:p>
          <a:p>
            <a:pPr lvl="1"/>
            <a:r>
              <a:rPr lang="en-US" dirty="0" smtClean="0"/>
              <a:t>Pilot library overview</a:t>
            </a:r>
            <a:endParaRPr lang="en-CA" dirty="0" smtClean="0"/>
          </a:p>
          <a:p>
            <a:r>
              <a:rPr lang="en-C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Cell Background</a:t>
            </a:r>
          </a:p>
          <a:p>
            <a:pPr lvl="1"/>
            <a:r>
              <a:rPr lang="en-CA" dirty="0" smtClean="0"/>
              <a:t>Architecture and programming challenges</a:t>
            </a:r>
            <a:endParaRPr lang="en-CA" dirty="0" smtClean="0"/>
          </a:p>
          <a:p>
            <a:r>
              <a:rPr lang="en-CA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CellPilot</a:t>
            </a:r>
            <a:r>
              <a:rPr lang="en-C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Solution</a:t>
            </a:r>
          </a:p>
          <a:p>
            <a:pPr lvl="1"/>
            <a:r>
              <a:rPr lang="en-CA" dirty="0" smtClean="0"/>
              <a:t>Additions to Pilot API</a:t>
            </a:r>
          </a:p>
          <a:p>
            <a:pPr lvl="1"/>
            <a:r>
              <a:rPr lang="en-CA" dirty="0" smtClean="0"/>
              <a:t>Communication</a:t>
            </a:r>
          </a:p>
          <a:p>
            <a:r>
              <a:rPr lang="en-C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Conclusion &amp; Future Work</a:t>
            </a:r>
            <a:endParaRPr lang="en-CA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Pingpong</a:t>
            </a:r>
            <a:r>
              <a:rPr lang="en-US" dirty="0" smtClean="0"/>
              <a:t> 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 smtClean="0"/>
              <a:t>CellPilot</a:t>
            </a:r>
            <a:r>
              <a:rPr lang="en-US" sz="2800" dirty="0" smtClean="0"/>
              <a:t> vs. hand-coded memory-mapped copy vs. DMA</a:t>
            </a:r>
          </a:p>
          <a:p>
            <a:pPr lvl="1"/>
            <a:r>
              <a:rPr lang="en-US" sz="2400" dirty="0" smtClean="0"/>
              <a:t>“Slow” types involve Co-Pilot process locally</a:t>
            </a:r>
            <a:endParaRPr lang="en-CA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836746"/>
              </p:ext>
            </p:extLst>
          </p:nvPr>
        </p:nvGraphicFramePr>
        <p:xfrm>
          <a:off x="527446" y="1512093"/>
          <a:ext cx="8089108" cy="383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74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CellPilot allows the users to overcome the communication complexities of programming the Cell architecture.</a:t>
            </a:r>
          </a:p>
          <a:p>
            <a:r>
              <a:rPr lang="en-CA" dirty="0" smtClean="0"/>
              <a:t>CellPilot offers a uniform communication abstraction for the heterogeneous Cell cluster.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Improve performance of SPE communication relative to hand-coded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Avoided burdening user with buffer alignment/size for DMA transfers, but speed suffers</a:t>
            </a:r>
            <a:endParaRPr lang="en-CA" dirty="0"/>
          </a:p>
          <a:p>
            <a:r>
              <a:rPr lang="en-CA" dirty="0" smtClean="0"/>
              <a:t>Implement collective communication</a:t>
            </a:r>
          </a:p>
          <a:p>
            <a:pPr lvl="1"/>
            <a:r>
              <a:rPr lang="en-US" dirty="0" smtClean="0"/>
              <a:t>Pilot does broadcast, scatter, gather, reduce, select</a:t>
            </a:r>
            <a:endParaRPr lang="en-CA" dirty="0" smtClean="0"/>
          </a:p>
          <a:p>
            <a:pPr lvl="1"/>
            <a:r>
              <a:rPr lang="en-CA" dirty="0" smtClean="0"/>
              <a:t>Among SPEs on a Cell node.</a:t>
            </a:r>
          </a:p>
          <a:p>
            <a:pPr lvl="1"/>
            <a:r>
              <a:rPr lang="en-CA" dirty="0" smtClean="0"/>
              <a:t>Across the entire cluster.</a:t>
            </a:r>
          </a:p>
          <a:p>
            <a:r>
              <a:rPr lang="en-CA" dirty="0" smtClean="0"/>
              <a:t>Deadlock detection</a:t>
            </a:r>
          </a:p>
          <a:p>
            <a:pPr lvl="1"/>
            <a:r>
              <a:rPr lang="en-US" dirty="0" smtClean="0"/>
              <a:t>Pilot has integrated deadlock detector</a:t>
            </a:r>
          </a:p>
          <a:p>
            <a:pPr lvl="1"/>
            <a:r>
              <a:rPr lang="en-US" dirty="0" err="1" smtClean="0"/>
              <a:t>CellPilot</a:t>
            </a:r>
            <a:r>
              <a:rPr lang="en-US" dirty="0" smtClean="0"/>
              <a:t> does not yet access it</a:t>
            </a:r>
            <a:endParaRPr lang="en-CA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4400" dirty="0" smtClean="0"/>
              <a:t>Thank you!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Download will be available from Pilot website:</a:t>
            </a:r>
          </a:p>
          <a:p>
            <a:pPr>
              <a:buNone/>
            </a:pPr>
            <a:r>
              <a:rPr lang="en-CA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http://carmel.socs.uoguelph.ca/pilot/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Reference:</a:t>
            </a:r>
            <a:endParaRPr lang="en-CA" sz="2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CA" dirty="0" smtClean="0"/>
              <a:t>IBM: </a:t>
            </a:r>
            <a:r>
              <a:rPr lang="en-CA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http://www.research.ibm.com/cell/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14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Entire CellPilot API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u="sng" dirty="0" smtClean="0"/>
              <a:t>Configuration</a:t>
            </a:r>
          </a:p>
          <a:p>
            <a:r>
              <a:rPr lang="en-CA" dirty="0" err="1" smtClean="0"/>
              <a:t>PI_Configure</a:t>
            </a:r>
            <a:endParaRPr lang="en-CA" dirty="0" smtClean="0"/>
          </a:p>
          <a:p>
            <a:r>
              <a:rPr lang="en-CA" dirty="0" err="1" smtClean="0"/>
              <a:t>PI_CreateProcess</a:t>
            </a:r>
            <a:endParaRPr lang="en-CA" dirty="0" smtClean="0"/>
          </a:p>
          <a:p>
            <a:r>
              <a:rPr lang="en-CA" dirty="0" err="1" smtClean="0">
                <a:solidFill>
                  <a:srgbClr val="FF0000"/>
                </a:solidFill>
              </a:rPr>
              <a:t>PI_CreateSPE</a:t>
            </a: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err="1" smtClean="0"/>
              <a:t>PI_CreateChannel</a:t>
            </a:r>
            <a:endParaRPr lang="en-CA" dirty="0" smtClean="0"/>
          </a:p>
          <a:p>
            <a:r>
              <a:rPr lang="en-CA" dirty="0" err="1" smtClean="0"/>
              <a:t>PI_CreateBundle</a:t>
            </a:r>
            <a:endParaRPr lang="en-CA" dirty="0" smtClean="0"/>
          </a:p>
          <a:p>
            <a:r>
              <a:rPr lang="en-CA" dirty="0" err="1" smtClean="0"/>
              <a:t>PI_CopyChannels</a:t>
            </a:r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u="sng" dirty="0" smtClean="0"/>
              <a:t>Utilities</a:t>
            </a:r>
          </a:p>
          <a:p>
            <a:r>
              <a:rPr lang="en-CA" dirty="0" err="1" smtClean="0"/>
              <a:t>PI_Set</a:t>
            </a:r>
            <a:r>
              <a:rPr lang="en-CA" dirty="0" smtClean="0"/>
              <a:t>/</a:t>
            </a:r>
            <a:r>
              <a:rPr lang="en-CA" dirty="0" err="1" smtClean="0"/>
              <a:t>GetName</a:t>
            </a:r>
            <a:endParaRPr lang="en-CA" dirty="0" smtClean="0"/>
          </a:p>
          <a:p>
            <a:r>
              <a:rPr lang="en-CA" dirty="0" err="1" smtClean="0"/>
              <a:t>PI_GetBundleChannel</a:t>
            </a:r>
            <a:r>
              <a:rPr lang="en-CA" dirty="0" smtClean="0"/>
              <a:t>/Size</a:t>
            </a:r>
          </a:p>
          <a:p>
            <a:r>
              <a:rPr lang="en-CA" dirty="0" err="1" smtClean="0"/>
              <a:t>PI_Start</a:t>
            </a:r>
            <a:r>
              <a:rPr lang="en-CA" dirty="0" smtClean="0"/>
              <a:t>/</a:t>
            </a:r>
            <a:r>
              <a:rPr lang="en-CA" dirty="0" err="1" smtClean="0"/>
              <a:t>EndTime</a:t>
            </a:r>
            <a:endParaRPr lang="en-CA" dirty="0" smtClean="0"/>
          </a:p>
          <a:p>
            <a:r>
              <a:rPr lang="en-CA" dirty="0" err="1" smtClean="0"/>
              <a:t>PI_Abort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u="sng" dirty="0" smtClean="0"/>
              <a:t>Execution</a:t>
            </a:r>
          </a:p>
          <a:p>
            <a:r>
              <a:rPr lang="en-CA" dirty="0" err="1" smtClean="0"/>
              <a:t>PI_StartAll</a:t>
            </a:r>
            <a:endParaRPr lang="en-CA" dirty="0" smtClean="0"/>
          </a:p>
          <a:p>
            <a:r>
              <a:rPr lang="en-CA" dirty="0" err="1" smtClean="0">
                <a:solidFill>
                  <a:srgbClr val="FF0000"/>
                </a:solidFill>
              </a:rPr>
              <a:t>PI_RunSPE</a:t>
            </a: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err="1" smtClean="0"/>
              <a:t>PI_StopMain</a:t>
            </a:r>
            <a:endParaRPr lang="en-CA" dirty="0" smtClean="0"/>
          </a:p>
          <a:p>
            <a:r>
              <a:rPr lang="en-CA" dirty="0" err="1" smtClean="0"/>
              <a:t>PI_Write</a:t>
            </a:r>
            <a:endParaRPr lang="en-CA" dirty="0" smtClean="0"/>
          </a:p>
          <a:p>
            <a:r>
              <a:rPr lang="en-CA" dirty="0" err="1" smtClean="0"/>
              <a:t>PI_Read</a:t>
            </a:r>
            <a:endParaRPr lang="en-CA" dirty="0" smtClean="0"/>
          </a:p>
          <a:p>
            <a:r>
              <a:rPr lang="en-CA" dirty="0" err="1" smtClean="0"/>
              <a:t>PI_ChannelHasData</a:t>
            </a:r>
            <a:endParaRPr lang="en-CA" dirty="0" smtClean="0"/>
          </a:p>
          <a:p>
            <a:r>
              <a:rPr lang="en-CA" dirty="0" err="1" smtClean="0"/>
              <a:t>PI_Select</a:t>
            </a:r>
            <a:endParaRPr lang="en-CA" dirty="0" smtClean="0"/>
          </a:p>
          <a:p>
            <a:r>
              <a:rPr lang="en-CA" dirty="0" err="1" smtClean="0"/>
              <a:t>PI_TrySelect</a:t>
            </a:r>
            <a:endParaRPr lang="en-CA" dirty="0" smtClean="0"/>
          </a:p>
          <a:p>
            <a:r>
              <a:rPr lang="en-CA" dirty="0" err="1" smtClean="0"/>
              <a:t>PI_Broadcast</a:t>
            </a:r>
            <a:endParaRPr lang="en-CA" dirty="0" smtClean="0"/>
          </a:p>
          <a:p>
            <a:r>
              <a:rPr lang="en-CA" dirty="0" err="1" smtClean="0"/>
              <a:t>PI_Gather</a:t>
            </a:r>
            <a:endParaRPr lang="en-CA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Added</a:t>
            </a:r>
            <a:r>
              <a:rPr lang="en-US" dirty="0" smtClean="0"/>
              <a:t> for </a:t>
            </a:r>
            <a:r>
              <a:rPr lang="en-US" dirty="0" err="1" smtClean="0"/>
              <a:t>CellPilot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Makefile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8686800" cy="2736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#PPE </a:t>
            </a:r>
            <a:r>
              <a:rPr lang="en-CA" dirty="0" err="1" smtClean="0"/>
              <a:t>makefile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CELL_TOP = /opt/cell/</a:t>
            </a:r>
            <a:r>
              <a:rPr lang="en-CA" dirty="0" err="1" smtClean="0"/>
              <a:t>sdk</a:t>
            </a:r>
            <a:r>
              <a:rPr lang="en-CA" dirty="0" smtClean="0"/>
              <a:t>/</a:t>
            </a:r>
          </a:p>
          <a:p>
            <a:pPr>
              <a:buNone/>
            </a:pPr>
            <a:r>
              <a:rPr lang="en-CA" dirty="0" smtClean="0"/>
              <a:t>DIRS = </a:t>
            </a:r>
            <a:r>
              <a:rPr lang="en-CA" dirty="0" err="1" smtClean="0"/>
              <a:t>spu</a:t>
            </a:r>
            <a:endParaRPr lang="en-CA" dirty="0" smtClean="0"/>
          </a:p>
          <a:p>
            <a:pPr>
              <a:buNone/>
            </a:pPr>
            <a:r>
              <a:rPr lang="en-CA" dirty="0" err="1" smtClean="0"/>
              <a:t>PROGRAM_ppu</a:t>
            </a:r>
            <a:r>
              <a:rPr lang="en-CA" dirty="0" smtClean="0"/>
              <a:t> = example</a:t>
            </a:r>
          </a:p>
          <a:p>
            <a:pPr>
              <a:buNone/>
            </a:pPr>
            <a:r>
              <a:rPr lang="en-CA" dirty="0" smtClean="0"/>
              <a:t>IMPORTS = -lspe2 –</a:t>
            </a:r>
            <a:r>
              <a:rPr lang="en-CA" dirty="0" err="1" smtClean="0"/>
              <a:t>lpthread</a:t>
            </a:r>
            <a:r>
              <a:rPr lang="en-CA" dirty="0" smtClean="0"/>
              <a:t> –</a:t>
            </a:r>
            <a:r>
              <a:rPr lang="en-CA" dirty="0" err="1" smtClean="0"/>
              <a:t>lmpi</a:t>
            </a:r>
            <a:r>
              <a:rPr lang="en-CA" dirty="0" smtClean="0"/>
              <a:t> –</a:t>
            </a:r>
            <a:r>
              <a:rPr lang="en-CA" dirty="0" err="1" smtClean="0"/>
              <a:t>lsync</a:t>
            </a:r>
            <a:r>
              <a:rPr lang="en-CA" dirty="0" smtClean="0"/>
              <a:t> </a:t>
            </a:r>
            <a:r>
              <a:rPr lang="en-CA" dirty="0" err="1" smtClean="0"/>
              <a:t>spu</a:t>
            </a:r>
            <a:r>
              <a:rPr lang="en-CA" dirty="0" smtClean="0"/>
              <a:t>/</a:t>
            </a:r>
            <a:r>
              <a:rPr lang="en-CA" dirty="0" err="1" smtClean="0"/>
              <a:t>spu_program.a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include $(CELL_TOP)/</a:t>
            </a:r>
            <a:r>
              <a:rPr lang="en-CA" dirty="0" err="1" smtClean="0"/>
              <a:t>buildutils</a:t>
            </a:r>
            <a:r>
              <a:rPr lang="en-CA" dirty="0" smtClean="0"/>
              <a:t>/</a:t>
            </a:r>
            <a:r>
              <a:rPr lang="en-CA" dirty="0" err="1" smtClean="0"/>
              <a:t>make.footer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3645024"/>
            <a:ext cx="8280920" cy="2592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#SPE </a:t>
            </a:r>
            <a:r>
              <a:rPr lang="en-CA" dirty="0" err="1" smtClean="0"/>
              <a:t>makefile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CELL_TOP = /opt/cell/</a:t>
            </a:r>
            <a:r>
              <a:rPr lang="en-CA" dirty="0" err="1" smtClean="0"/>
              <a:t>sdk</a:t>
            </a:r>
            <a:r>
              <a:rPr lang="en-CA" dirty="0" smtClean="0"/>
              <a:t>/</a:t>
            </a:r>
          </a:p>
          <a:p>
            <a:pPr>
              <a:buNone/>
            </a:pPr>
            <a:r>
              <a:rPr lang="en-CA" dirty="0" err="1" smtClean="0"/>
              <a:t>PROGRAM_spu</a:t>
            </a:r>
            <a:r>
              <a:rPr lang="en-CA" dirty="0" smtClean="0"/>
              <a:t> = </a:t>
            </a:r>
            <a:r>
              <a:rPr lang="en-CA" dirty="0" err="1" smtClean="0"/>
              <a:t>spu_program</a:t>
            </a:r>
            <a:endParaRPr lang="en-CA" dirty="0" smtClean="0"/>
          </a:p>
          <a:p>
            <a:pPr>
              <a:buNone/>
            </a:pPr>
            <a:r>
              <a:rPr lang="en-CA" dirty="0" err="1" smtClean="0"/>
              <a:t>LIBRARY_embed</a:t>
            </a:r>
            <a:r>
              <a:rPr lang="en-CA" dirty="0" smtClean="0"/>
              <a:t> = </a:t>
            </a:r>
            <a:r>
              <a:rPr lang="en-CA" dirty="0" err="1" smtClean="0"/>
              <a:t>spu_program.a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IMPORTS = -</a:t>
            </a:r>
            <a:r>
              <a:rPr lang="en-CA" dirty="0" err="1" smtClean="0"/>
              <a:t>lmisc</a:t>
            </a:r>
            <a:r>
              <a:rPr lang="en-CA" dirty="0" smtClean="0"/>
              <a:t> –</a:t>
            </a:r>
            <a:r>
              <a:rPr lang="en-CA" dirty="0" err="1" smtClean="0"/>
              <a:t>lsync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include $(CELL_TOP)/</a:t>
            </a:r>
            <a:r>
              <a:rPr lang="en-CA" dirty="0" err="1" smtClean="0"/>
              <a:t>buildutils</a:t>
            </a:r>
            <a:r>
              <a:rPr lang="en-CA" dirty="0" smtClean="0"/>
              <a:t>/</a:t>
            </a:r>
            <a:r>
              <a:rPr lang="en-CA" dirty="0" err="1" smtClean="0"/>
              <a:t>make.footer</a:t>
            </a:r>
            <a:endParaRPr lang="en-CA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run a CellPilot program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prickly $ </a:t>
            </a:r>
            <a:r>
              <a:rPr lang="en-CA" dirty="0" err="1" smtClean="0"/>
              <a:t>mpirun</a:t>
            </a:r>
            <a:r>
              <a:rPr lang="en-CA" dirty="0" smtClean="0"/>
              <a:t> –n 2 –H pri05 example4cell :</a:t>
            </a:r>
            <a:br>
              <a:rPr lang="en-CA" dirty="0" smtClean="0"/>
            </a:br>
            <a:r>
              <a:rPr lang="en-CA" dirty="0" smtClean="0"/>
              <a:t> -n 1 -H pri02 example4xeon 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6136" y="3212976"/>
            <a:ext cx="1944216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555776" y="3212976"/>
            <a:ext cx="2520280" cy="28803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Cloud 11"/>
          <p:cNvSpPr/>
          <p:nvPr/>
        </p:nvSpPr>
        <p:spPr>
          <a:xfrm>
            <a:off x="3347864" y="4797152"/>
            <a:ext cx="1296144" cy="1008112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SPE</a:t>
            </a:r>
            <a:endParaRPr lang="en-CA" dirty="0"/>
          </a:p>
        </p:txBody>
      </p:sp>
      <p:sp>
        <p:nvSpPr>
          <p:cNvPr id="13" name="Cloud 12"/>
          <p:cNvSpPr/>
          <p:nvPr/>
        </p:nvSpPr>
        <p:spPr>
          <a:xfrm>
            <a:off x="6084168" y="3356992"/>
            <a:ext cx="1296144" cy="1008112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worker</a:t>
            </a:r>
            <a:endParaRPr lang="en-CA" dirty="0"/>
          </a:p>
        </p:txBody>
      </p:sp>
      <p:sp>
        <p:nvSpPr>
          <p:cNvPr id="14" name="Cloud 13"/>
          <p:cNvSpPr/>
          <p:nvPr/>
        </p:nvSpPr>
        <p:spPr>
          <a:xfrm>
            <a:off x="2699792" y="3645024"/>
            <a:ext cx="1296144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Co-Pilot</a:t>
            </a:r>
            <a:endParaRPr lang="en-CA" sz="1400" dirty="0"/>
          </a:p>
        </p:txBody>
      </p:sp>
      <p:sp>
        <p:nvSpPr>
          <p:cNvPr id="15" name="Cloud 14"/>
          <p:cNvSpPr/>
          <p:nvPr/>
        </p:nvSpPr>
        <p:spPr>
          <a:xfrm>
            <a:off x="3707904" y="3284984"/>
            <a:ext cx="1296144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/>
              <a:t>PI_MAIN</a:t>
            </a:r>
            <a:endParaRPr lang="en-CA" sz="1400" dirty="0"/>
          </a:p>
        </p:txBody>
      </p:sp>
      <p:cxnSp>
        <p:nvCxnSpPr>
          <p:cNvPr id="22" name="Curved Connector 21"/>
          <p:cNvCxnSpPr/>
          <p:nvPr/>
        </p:nvCxnSpPr>
        <p:spPr>
          <a:xfrm rot="5400000">
            <a:off x="2879812" y="2600908"/>
            <a:ext cx="1584176" cy="504056"/>
          </a:xfrm>
          <a:prstGeom prst="curvedConnector3">
            <a:avLst>
              <a:gd name="adj1" fmla="val 54754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endCxn id="15" idx="3"/>
          </p:cNvCxnSpPr>
          <p:nvPr/>
        </p:nvCxnSpPr>
        <p:spPr>
          <a:xfrm rot="16200000" flipH="1">
            <a:off x="3535068" y="2521716"/>
            <a:ext cx="1281776" cy="3600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endCxn id="13" idx="3"/>
          </p:cNvCxnSpPr>
          <p:nvPr/>
        </p:nvCxnSpPr>
        <p:spPr>
          <a:xfrm>
            <a:off x="5580112" y="2420888"/>
            <a:ext cx="1152128" cy="99374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/>
        </p:nvSpPr>
        <p:spPr>
          <a:xfrm>
            <a:off x="467544" y="2852936"/>
            <a:ext cx="1728192" cy="936104"/>
          </a:xfrm>
          <a:prstGeom prst="wedgeRectCallout">
            <a:avLst>
              <a:gd name="adj1" fmla="val 34142"/>
              <a:gd name="adj2" fmla="val -8273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>
                <a:latin typeface="Arial" pitchFamily="34" charset="0"/>
                <a:cs typeface="Arial" pitchFamily="34" charset="0"/>
              </a:rPr>
              <a:t>Specifies the host node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loud Callout 29"/>
          <p:cNvSpPr/>
          <p:nvPr/>
        </p:nvSpPr>
        <p:spPr>
          <a:xfrm>
            <a:off x="179512" y="4365104"/>
            <a:ext cx="2304256" cy="1584176"/>
          </a:xfrm>
          <a:prstGeom prst="cloudCallout">
            <a:avLst>
              <a:gd name="adj1" fmla="val 50130"/>
              <a:gd name="adj2" fmla="val -1089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The order of the MPI processes does matter!</a:t>
            </a:r>
            <a:endParaRPr lang="en-CA" dirty="0"/>
          </a:p>
        </p:txBody>
      </p:sp>
      <p:sp>
        <p:nvSpPr>
          <p:cNvPr id="2" name="TextBox 1"/>
          <p:cNvSpPr txBox="1"/>
          <p:nvPr/>
        </p:nvSpPr>
        <p:spPr>
          <a:xfrm>
            <a:off x="5364088" y="5085184"/>
            <a:ext cx="3020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“-n 2” need to allow extra MPI</a:t>
            </a:r>
          </a:p>
          <a:p>
            <a:r>
              <a:rPr lang="en-US" dirty="0" smtClean="0"/>
              <a:t>process for co-pilot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MPI processes:</a:t>
            </a:r>
          </a:p>
          <a:p>
            <a:pPr marL="400050" lvl="1" indent="0">
              <a:buNone/>
            </a:pPr>
            <a:r>
              <a:rPr lang="en-US" dirty="0" smtClean="0"/>
              <a:t>a) PPE -- remote PPE; b) PPE -- non-cell node;</a:t>
            </a:r>
            <a:br>
              <a:rPr lang="en-US" dirty="0" smtClean="0"/>
            </a:br>
            <a:r>
              <a:rPr lang="en-US" dirty="0" smtClean="0"/>
              <a:t>c) 2 non-cell nodes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PPE and local SPE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MPI process and SPE (remote):</a:t>
            </a:r>
          </a:p>
          <a:p>
            <a:pPr marL="400050" lvl="1" indent="0">
              <a:buNone/>
            </a:pPr>
            <a:r>
              <a:rPr lang="en-US" dirty="0" smtClean="0"/>
              <a:t>a) PPE; b) non-cell node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SPEs (local)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SPEs (remote)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Channel Type 1</a:t>
            </a:r>
            <a:endParaRPr lang="en-CA" dirty="0"/>
          </a:p>
        </p:txBody>
      </p:sp>
      <p:sp>
        <p:nvSpPr>
          <p:cNvPr id="77" name="Content Placeholder 7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Type 1: PPE to/from PPE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348880"/>
            <a:ext cx="50958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Channel Type 2 &amp; 3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Type 2: PPE to/from SPE</a:t>
            </a:r>
          </a:p>
          <a:p>
            <a:endParaRPr lang="en-CA" dirty="0" smtClean="0"/>
          </a:p>
          <a:p>
            <a:r>
              <a:rPr lang="en-CA" dirty="0" smtClean="0"/>
              <a:t>Type 3: PPE to/from </a:t>
            </a:r>
            <a:br>
              <a:rPr lang="en-CA" dirty="0" smtClean="0"/>
            </a:br>
            <a:r>
              <a:rPr lang="en-CA" dirty="0" smtClean="0"/>
              <a:t>remote SPE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8800"/>
            <a:ext cx="225342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789040"/>
            <a:ext cx="5328592" cy="24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Our HPC consortium has a Cell cluster</a:t>
            </a:r>
          </a:p>
          <a:p>
            <a:pPr lvl="1"/>
            <a:r>
              <a:rPr lang="en-US" dirty="0" smtClean="0"/>
              <a:t>4 x dual Xeon dual/quad core @ 2.5 GHz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8 x dual </a:t>
            </a:r>
            <a:r>
              <a:rPr lang="en-CA" dirty="0" err="1" smtClean="0"/>
              <a:t>PowerXCell</a:t>
            </a:r>
            <a:r>
              <a:rPr lang="en-CA" dirty="0" smtClean="0"/>
              <a:t> 8i </a:t>
            </a:r>
            <a:r>
              <a:rPr lang="en-US" dirty="0" smtClean="0">
                <a:sym typeface="Wingdings" pitchFamily="2" charset="2"/>
              </a:rPr>
              <a:t>@ 3.2 GHz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28 x86-64 + 32 PPEs + 128 SPEs</a:t>
            </a:r>
          </a:p>
          <a:p>
            <a:r>
              <a:rPr lang="en-US" dirty="0" smtClean="0">
                <a:sym typeface="Wingdings" pitchFamily="2" charset="2"/>
              </a:rPr>
              <a:t>Why is (almost) no one using this system??</a:t>
            </a:r>
          </a:p>
          <a:p>
            <a:r>
              <a:rPr lang="en-US" dirty="0" smtClean="0">
                <a:sym typeface="Wingdings" pitchFamily="2" charset="2"/>
              </a:rPr>
              <a:t>Grad-level parallel programming course abandoned setting a Cell assignment on it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Channel Type 4 &amp; 5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Type 4: SPE to/from local SPE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Type 5: SPE to/from remote SPE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556792"/>
            <a:ext cx="263266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933056"/>
            <a:ext cx="5334347" cy="2359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Size of library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One of our goals was to use as little of the limited local store on the SPEs as possible.</a:t>
            </a:r>
          </a:p>
          <a:p>
            <a:r>
              <a:rPr lang="en-CA" sz="2400" dirty="0" smtClean="0"/>
              <a:t>CellPilot only uses a small fraction of the Cell SDK </a:t>
            </a:r>
            <a:r>
              <a:rPr lang="en-CA" sz="2400" dirty="0" smtClean="0"/>
              <a:t>functionality (no </a:t>
            </a:r>
            <a:r>
              <a:rPr lang="en-CA" sz="2400" dirty="0" err="1" smtClean="0"/>
              <a:t>malloc</a:t>
            </a:r>
            <a:r>
              <a:rPr lang="en-CA" sz="2400" smtClean="0"/>
              <a:t>/free).</a:t>
            </a:r>
            <a:endParaRPr lang="en-CA" sz="2400" dirty="0" smtClean="0"/>
          </a:p>
          <a:p>
            <a:r>
              <a:rPr lang="en-CA" sz="2400" dirty="0" smtClean="0"/>
              <a:t>SPE part of the CellPilot library is </a:t>
            </a:r>
            <a:r>
              <a:rPr lang="en-CA" sz="2400" dirty="0" smtClean="0"/>
              <a:t>smaller </a:t>
            </a:r>
            <a:r>
              <a:rPr lang="en-CA" sz="2400" dirty="0" smtClean="0"/>
              <a:t>than that of </a:t>
            </a:r>
            <a:r>
              <a:rPr lang="en-CA" sz="2400" dirty="0" err="1" smtClean="0"/>
              <a:t>DaCS</a:t>
            </a:r>
            <a:r>
              <a:rPr lang="en-CA" sz="2400" dirty="0" smtClean="0"/>
              <a:t>.</a:t>
            </a:r>
            <a:endParaRPr lang="en-CA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1475656" y="4293096"/>
          <a:ext cx="6408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531"/>
                <a:gridCol w="2136238"/>
                <a:gridCol w="2059943"/>
              </a:tblGrid>
              <a:tr h="370840">
                <a:tc>
                  <a:txBody>
                    <a:bodyPr/>
                    <a:lstStyle/>
                    <a:p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PPE</a:t>
                      </a:r>
                      <a:r>
                        <a:rPr lang="en-CA" baseline="0" dirty="0" smtClean="0">
                          <a:latin typeface="Arial" pitchFamily="34" charset="0"/>
                          <a:cs typeface="Arial" pitchFamily="34" charset="0"/>
                        </a:rPr>
                        <a:t> files (bytes)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SPE</a:t>
                      </a:r>
                      <a:r>
                        <a:rPr lang="en-CA" baseline="0" dirty="0" smtClean="0">
                          <a:latin typeface="Arial" pitchFamily="34" charset="0"/>
                          <a:cs typeface="Arial" pitchFamily="34" charset="0"/>
                        </a:rPr>
                        <a:t> files (bytes)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CellPilot</a:t>
                      </a:r>
                      <a:r>
                        <a:rPr lang="en-CA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65,851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10,336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Cell</a:t>
                      </a:r>
                      <a:r>
                        <a:rPr lang="en-CA" baseline="0" dirty="0" smtClean="0">
                          <a:latin typeface="Arial" pitchFamily="34" charset="0"/>
                          <a:cs typeface="Arial" pitchFamily="34" charset="0"/>
                        </a:rPr>
                        <a:t> SDK: </a:t>
                      </a:r>
                      <a:r>
                        <a:rPr lang="en-CA" baseline="0" dirty="0" err="1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en-CA" dirty="0" err="1" smtClean="0">
                          <a:latin typeface="Arial" pitchFamily="34" charset="0"/>
                          <a:cs typeface="Arial" pitchFamily="34" charset="0"/>
                        </a:rPr>
                        <a:t>ibmisc.a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4,332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11,224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Cell SDK: </a:t>
                      </a:r>
                      <a:r>
                        <a:rPr lang="en-CA" dirty="0" err="1" smtClean="0">
                          <a:latin typeface="Arial" pitchFamily="34" charset="0"/>
                          <a:cs typeface="Arial" pitchFamily="34" charset="0"/>
                        </a:rPr>
                        <a:t>libsync.a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1,092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8,784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 smtClean="0">
                          <a:latin typeface="Arial" pitchFamily="34" charset="0"/>
                          <a:cs typeface="Arial" pitchFamily="34" charset="0"/>
                        </a:rPr>
                        <a:t>DaCS</a:t>
                      </a:r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56,743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36,600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 smtClean="0"/>
              <a:t>Purpose</a:t>
            </a:r>
            <a:endParaRPr lang="en-CA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Introduce a simple programming model for the internal communication of the Cell.</a:t>
            </a:r>
          </a:p>
          <a:p>
            <a:r>
              <a:rPr lang="en-CA" dirty="0" smtClean="0"/>
              <a:t>Reduce the number of libraries needed to communicate across a heterogeneous cluster.</a:t>
            </a:r>
          </a:p>
          <a:p>
            <a:pPr lvl="1"/>
            <a:r>
              <a:rPr lang="en-CA" dirty="0" smtClean="0"/>
              <a:t>Only need one library for an application that spans Cell and non-Cell nodes in a hybrid cluster. </a:t>
            </a:r>
          </a:p>
          <a:p>
            <a:pPr lvl="1"/>
            <a:r>
              <a:rPr lang="en-CA" dirty="0" smtClean="0"/>
              <a:t>Seamless communication between any processes on the cluster.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z="1400" smtClean="0"/>
              <a:t>P2S2 / Taipei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400" smtClean="0"/>
              <a:t>Natalie Girard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z="1400" smtClean="0"/>
              <a:pPr/>
              <a:t>4</a:t>
            </a:fld>
            <a:endParaRPr lang="en-US" sz="1400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related works for Cell BE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IBM’s libraries</a:t>
            </a:r>
          </a:p>
          <a:p>
            <a:pPr lvl="1"/>
            <a:r>
              <a:rPr lang="en-US" dirty="0" err="1" smtClean="0"/>
              <a:t>DaCS</a:t>
            </a:r>
            <a:r>
              <a:rPr lang="en-US" dirty="0" smtClean="0"/>
              <a:t> (Data Communication and Synchronization)</a:t>
            </a:r>
          </a:p>
          <a:p>
            <a:pPr lvl="1"/>
            <a:r>
              <a:rPr lang="en-US" dirty="0"/>
              <a:t>ALF (Accelerated Library Framework)</a:t>
            </a:r>
            <a:endParaRPr lang="en-CA" dirty="0"/>
          </a:p>
          <a:p>
            <a:r>
              <a:rPr lang="en-US" dirty="0" smtClean="0"/>
              <a:t>CML (Cell Messaging Layer)</a:t>
            </a:r>
          </a:p>
          <a:p>
            <a:r>
              <a:rPr lang="en-US" dirty="0" smtClean="0"/>
              <a:t>MPI </a:t>
            </a:r>
            <a:r>
              <a:rPr lang="en-US" dirty="0" err="1" smtClean="0"/>
              <a:t>Microtask</a:t>
            </a:r>
            <a:endParaRPr lang="en-US" dirty="0" smtClean="0"/>
          </a:p>
          <a:p>
            <a:r>
              <a:rPr lang="en-US" dirty="0" err="1" smtClean="0"/>
              <a:t>StarPU</a:t>
            </a:r>
            <a:r>
              <a:rPr lang="en-US" dirty="0" smtClean="0"/>
              <a:t> (also targets GPGPU)</a:t>
            </a:r>
          </a:p>
          <a:p>
            <a:r>
              <a:rPr lang="en-US" dirty="0" smtClean="0"/>
              <a:t>Some change the way users write programs</a:t>
            </a:r>
          </a:p>
          <a:p>
            <a:r>
              <a:rPr lang="en-US" dirty="0" smtClean="0"/>
              <a:t>None provide seamless HPC cluster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and Goals</a:t>
            </a:r>
            <a:endParaRPr lang="en-CA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Extend the </a:t>
            </a:r>
            <a:r>
              <a:rPr lang="en-CA" u="sng" dirty="0" smtClean="0"/>
              <a:t>Pilot library</a:t>
            </a:r>
            <a:r>
              <a:rPr lang="en-CA" dirty="0" smtClean="0"/>
              <a:t> for the Cell Broadband Engine processor.</a:t>
            </a:r>
          </a:p>
          <a:p>
            <a:pPr lvl="2"/>
            <a:r>
              <a:rPr lang="en-US" dirty="0" smtClean="0"/>
              <a:t>Simple message-passing API styled on </a:t>
            </a:r>
            <a:r>
              <a:rPr lang="en-US" dirty="0" err="1" smtClean="0"/>
              <a:t>fprintf</a:t>
            </a:r>
            <a:r>
              <a:rPr lang="en-US" dirty="0" smtClean="0"/>
              <a:t>, </a:t>
            </a:r>
            <a:r>
              <a:rPr lang="en-US" dirty="0" err="1" smtClean="0"/>
              <a:t>fscanf</a:t>
            </a:r>
            <a:endParaRPr lang="en-US" dirty="0"/>
          </a:p>
          <a:p>
            <a:pPr lvl="2"/>
            <a:r>
              <a:rPr lang="en-US" dirty="0" smtClean="0"/>
              <a:t>Based on </a:t>
            </a:r>
            <a:r>
              <a:rPr lang="en-US" dirty="0"/>
              <a:t>process/channel </a:t>
            </a:r>
            <a:r>
              <a:rPr lang="en-US" dirty="0" smtClean="0"/>
              <a:t>abstractions from Communicating Sequential Processes (CSP)</a:t>
            </a:r>
          </a:p>
          <a:p>
            <a:pPr lvl="2"/>
            <a:r>
              <a:rPr lang="en-US" dirty="0" smtClean="0"/>
              <a:t>Implemented as thin layer on top of standard MPI</a:t>
            </a:r>
            <a:endParaRPr lang="en-CA" dirty="0" smtClean="0"/>
          </a:p>
          <a:p>
            <a:r>
              <a:rPr lang="en-CA" dirty="0" smtClean="0"/>
              <a:t>Reduce the difficulties with developing applications for a Cell cluster.</a:t>
            </a:r>
          </a:p>
          <a:p>
            <a:r>
              <a:rPr lang="en-CA" dirty="0" smtClean="0"/>
              <a:t>Allow novice scientific programmers to use these systems more readily.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6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code sample</a:t>
            </a:r>
            <a:endParaRPr lang="en-US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448675" cy="331236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#include “</a:t>
            </a:r>
            <a:r>
              <a:rPr lang="en-US" dirty="0" err="1"/>
              <a:t>pilot.h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800" dirty="0" smtClean="0"/>
              <a:t>//Configuration phase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i="1" dirty="0"/>
              <a:t>Create 2 processes, </a:t>
            </a:r>
            <a:r>
              <a:rPr lang="en-US" i="1" dirty="0" smtClean="0"/>
              <a:t>yellow and </a:t>
            </a:r>
            <a:r>
              <a:rPr lang="en-US" i="1" dirty="0"/>
              <a:t>green: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PI_PROCESS </a:t>
            </a:r>
            <a:r>
              <a:rPr lang="en-US" sz="2000" dirty="0" smtClean="0"/>
              <a:t>*</a:t>
            </a:r>
            <a:r>
              <a:rPr lang="en-US" sz="2000" b="1" dirty="0" smtClean="0">
                <a:solidFill>
                  <a:srgbClr val="FFFF00"/>
                </a:solidFill>
              </a:rPr>
              <a:t>yellow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/>
              <a:t>= </a:t>
            </a:r>
            <a:r>
              <a:rPr lang="en-US" sz="2000" dirty="0" err="1"/>
              <a:t>PI_CreateProcess</a:t>
            </a:r>
            <a:r>
              <a:rPr lang="en-US" sz="2000" dirty="0"/>
              <a:t>( </a:t>
            </a:r>
            <a:r>
              <a:rPr lang="en-US" sz="2000" b="1" dirty="0" err="1" smtClean="0">
                <a:solidFill>
                  <a:srgbClr val="FFFF00"/>
                </a:solidFill>
              </a:rPr>
              <a:t>yellow_func</a:t>
            </a:r>
            <a:r>
              <a:rPr lang="en-US" sz="2000" dirty="0"/>
              <a:t>, 0, NULL 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PI_PROCESS *</a:t>
            </a:r>
            <a:r>
              <a:rPr lang="en-US" sz="2000" b="1" dirty="0">
                <a:solidFill>
                  <a:srgbClr val="33CC33"/>
                </a:solidFill>
              </a:rPr>
              <a:t>green</a:t>
            </a:r>
            <a:r>
              <a:rPr lang="en-US" sz="2000" dirty="0"/>
              <a:t> = </a:t>
            </a:r>
            <a:r>
              <a:rPr lang="en-US" sz="2000" dirty="0" err="1"/>
              <a:t>PI_CreateProcess</a:t>
            </a:r>
            <a:r>
              <a:rPr lang="en-US" sz="2000" dirty="0"/>
              <a:t>( </a:t>
            </a:r>
            <a:r>
              <a:rPr lang="en-US" sz="2000" b="1" dirty="0" err="1">
                <a:solidFill>
                  <a:srgbClr val="33CC33"/>
                </a:solidFill>
              </a:rPr>
              <a:t>green_func</a:t>
            </a:r>
            <a:r>
              <a:rPr lang="en-US" sz="2000" dirty="0"/>
              <a:t>, 0, NULL );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Like POSIX </a:t>
            </a:r>
            <a:r>
              <a:rPr lang="en-US" sz="1800" dirty="0" err="1"/>
              <a:t>pthread_create</a:t>
            </a:r>
            <a:r>
              <a:rPr lang="en-US" sz="1800" dirty="0"/>
              <a:t>(), function can execute multiple processes</a:t>
            </a:r>
          </a:p>
          <a:p>
            <a:pPr>
              <a:lnSpc>
                <a:spcPct val="90000"/>
              </a:lnSpc>
            </a:pPr>
            <a:r>
              <a:rPr lang="en-US" i="1" dirty="0"/>
              <a:t>Create a channel from yellow to green: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PI_CHANNEL *</a:t>
            </a:r>
            <a:r>
              <a:rPr lang="en-US" sz="2000" b="1" dirty="0" err="1">
                <a:solidFill>
                  <a:srgbClr val="FF0015"/>
                </a:solidFill>
              </a:rPr>
              <a:t>chan</a:t>
            </a:r>
            <a:r>
              <a:rPr lang="en-US" sz="2000" dirty="0"/>
              <a:t> = </a:t>
            </a:r>
            <a:r>
              <a:rPr lang="en-US" sz="2000" dirty="0" err="1" smtClean="0"/>
              <a:t>PI_CreateChannel</a:t>
            </a:r>
            <a:r>
              <a:rPr lang="en-US" sz="2000" dirty="0" smtClean="0"/>
              <a:t>( </a:t>
            </a:r>
            <a:r>
              <a:rPr lang="en-US" sz="2000" b="1" dirty="0" smtClean="0">
                <a:solidFill>
                  <a:srgbClr val="FFFF00"/>
                </a:solidFill>
              </a:rPr>
              <a:t>yellow</a:t>
            </a:r>
            <a:r>
              <a:rPr lang="en-US" sz="2000" dirty="0" smtClean="0"/>
              <a:t>, </a:t>
            </a:r>
            <a:r>
              <a:rPr lang="en-US" sz="2000" b="1" dirty="0">
                <a:solidFill>
                  <a:srgbClr val="33CC33"/>
                </a:solidFill>
              </a:rPr>
              <a:t>green</a:t>
            </a:r>
            <a:r>
              <a:rPr lang="en-US" sz="2000" dirty="0"/>
              <a:t> </a:t>
            </a:r>
            <a:r>
              <a:rPr lang="en-US" sz="2000" dirty="0" smtClean="0"/>
              <a:t>);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628650" y="4869160"/>
            <a:ext cx="3624263" cy="13493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Arial" charset="0"/>
                <a:ea typeface="ＭＳ Ｐゴシック" pitchFamily="34" charset="-128"/>
              </a:rPr>
              <a:t>int</a:t>
            </a:r>
            <a:r>
              <a:rPr lang="en-US" sz="2000" dirty="0">
                <a:latin typeface="Arial" charset="0"/>
                <a:ea typeface="ＭＳ Ｐゴシック" pitchFamily="34" charset="-128"/>
              </a:rPr>
              <a:t> </a:t>
            </a:r>
            <a:r>
              <a:rPr lang="en-US" sz="2000" dirty="0" err="1" smtClean="0">
                <a:latin typeface="Arial" charset="0"/>
                <a:ea typeface="ＭＳ Ｐゴシック" pitchFamily="34" charset="-128"/>
              </a:rPr>
              <a:t>yellow_func</a:t>
            </a:r>
            <a:r>
              <a:rPr lang="en-US" sz="2000" dirty="0">
                <a:latin typeface="Arial" charset="0"/>
                <a:ea typeface="ＭＳ Ｐゴシック" pitchFamily="34" charset="-128"/>
              </a:rPr>
              <a:t>( </a:t>
            </a:r>
            <a:r>
              <a:rPr lang="en-US" sz="2000" dirty="0" err="1">
                <a:latin typeface="Arial" charset="0"/>
                <a:ea typeface="ＭＳ Ｐゴシック" pitchFamily="34" charset="-128"/>
              </a:rPr>
              <a:t>int</a:t>
            </a:r>
            <a:r>
              <a:rPr lang="en-US" sz="2000" dirty="0">
                <a:latin typeface="Arial" charset="0"/>
                <a:ea typeface="ＭＳ Ｐゴシック" pitchFamily="34" charset="-128"/>
              </a:rPr>
              <a:t> n, void *v )</a:t>
            </a:r>
            <a:br>
              <a:rPr lang="en-US" sz="2000" dirty="0">
                <a:latin typeface="Arial" charset="0"/>
                <a:ea typeface="ＭＳ Ｐゴシック" pitchFamily="34" charset="-128"/>
              </a:rPr>
            </a:br>
            <a:r>
              <a:rPr lang="en-US" sz="2000" dirty="0">
                <a:latin typeface="Arial" charset="0"/>
                <a:ea typeface="ＭＳ Ｐゴシック" pitchFamily="34" charset="-128"/>
              </a:rPr>
              <a:t>{</a:t>
            </a:r>
            <a:br>
              <a:rPr lang="en-US" sz="2000" dirty="0">
                <a:latin typeface="Arial" charset="0"/>
                <a:ea typeface="ＭＳ Ｐゴシック" pitchFamily="34" charset="-128"/>
              </a:rPr>
            </a:br>
            <a:r>
              <a:rPr lang="en-US" sz="2000" dirty="0">
                <a:latin typeface="Arial" charset="0"/>
                <a:ea typeface="ＭＳ Ｐゴシック" pitchFamily="34" charset="-128"/>
              </a:rPr>
              <a:t>    </a:t>
            </a:r>
            <a:r>
              <a:rPr lang="en-US" sz="2000" dirty="0" err="1">
                <a:latin typeface="Arial" charset="0"/>
                <a:ea typeface="ＭＳ Ｐゴシック" pitchFamily="34" charset="-128"/>
              </a:rPr>
              <a:t>PI_Write</a:t>
            </a:r>
            <a:r>
              <a:rPr lang="en-US" sz="2000" dirty="0">
                <a:latin typeface="Arial" charset="0"/>
                <a:ea typeface="ＭＳ Ｐゴシック" pitchFamily="34" charset="-128"/>
              </a:rPr>
              <a:t>( </a:t>
            </a:r>
            <a:r>
              <a:rPr lang="en-US" sz="2000" b="1" dirty="0" err="1">
                <a:solidFill>
                  <a:srgbClr val="FF0015"/>
                </a:solidFill>
                <a:latin typeface="Arial" charset="0"/>
                <a:ea typeface="ＭＳ Ｐゴシック" pitchFamily="34" charset="-128"/>
              </a:rPr>
              <a:t>chan</a:t>
            </a:r>
            <a:r>
              <a:rPr lang="en-US" sz="2000" dirty="0">
                <a:latin typeface="Arial" charset="0"/>
                <a:ea typeface="ＭＳ Ｐゴシック" pitchFamily="34" charset="-128"/>
              </a:rPr>
              <a:t>, “%d”, 25 );</a:t>
            </a:r>
            <a:br>
              <a:rPr lang="en-US" sz="2000" dirty="0">
                <a:latin typeface="Arial" charset="0"/>
                <a:ea typeface="ＭＳ Ｐゴシック" pitchFamily="34" charset="-128"/>
              </a:rPr>
            </a:br>
            <a:r>
              <a:rPr lang="en-US" sz="2000" dirty="0">
                <a:latin typeface="Arial" charset="0"/>
                <a:ea typeface="ＭＳ Ｐゴシック" pitchFamily="34" charset="-128"/>
              </a:rPr>
              <a:t>}</a:t>
            </a:r>
          </a:p>
        </p:txBody>
      </p:sp>
      <p:sp>
        <p:nvSpPr>
          <p:cNvPr id="306181" name="Text Box 5"/>
          <p:cNvSpPr txBox="1">
            <a:spLocks noChangeArrowheads="1"/>
          </p:cNvSpPr>
          <p:nvPr/>
        </p:nvSpPr>
        <p:spPr bwMode="auto">
          <a:xfrm>
            <a:off x="4635500" y="4869160"/>
            <a:ext cx="3968750" cy="1654175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  <a:ea typeface="ＭＳ Ｐゴシック" pitchFamily="34" charset="-128"/>
              </a:rPr>
              <a:t>int green_func( int n, void *v )</a:t>
            </a:r>
            <a:br>
              <a:rPr lang="en-US" sz="2000">
                <a:latin typeface="Arial" charset="0"/>
                <a:ea typeface="ＭＳ Ｐゴシック" pitchFamily="34" charset="-128"/>
              </a:rPr>
            </a:br>
            <a:r>
              <a:rPr lang="en-US" sz="2000">
                <a:latin typeface="Arial" charset="0"/>
                <a:ea typeface="ＭＳ Ｐゴシック" pitchFamily="34" charset="-128"/>
              </a:rPr>
              <a:t>{</a:t>
            </a:r>
            <a:br>
              <a:rPr lang="en-US" sz="2000">
                <a:latin typeface="Arial" charset="0"/>
                <a:ea typeface="ＭＳ Ｐゴシック" pitchFamily="34" charset="-128"/>
              </a:rPr>
            </a:br>
            <a:r>
              <a:rPr lang="en-US" sz="2000">
                <a:latin typeface="Arial" charset="0"/>
                <a:ea typeface="ＭＳ Ｐゴシック" pitchFamily="34" charset="-128"/>
              </a:rPr>
              <a:t>    int data;</a:t>
            </a:r>
            <a:br>
              <a:rPr lang="en-US" sz="2000">
                <a:latin typeface="Arial" charset="0"/>
                <a:ea typeface="ＭＳ Ｐゴシック" pitchFamily="34" charset="-128"/>
              </a:rPr>
            </a:br>
            <a:r>
              <a:rPr lang="en-US" sz="2000">
                <a:latin typeface="Arial" charset="0"/>
                <a:ea typeface="ＭＳ Ｐゴシック" pitchFamily="34" charset="-128"/>
              </a:rPr>
              <a:t>    PI_Read( </a:t>
            </a:r>
            <a:r>
              <a:rPr lang="en-US" sz="2000" b="1">
                <a:solidFill>
                  <a:srgbClr val="FF0015"/>
                </a:solidFill>
                <a:latin typeface="Arial" charset="0"/>
                <a:ea typeface="ＭＳ Ｐゴシック" pitchFamily="34" charset="-128"/>
              </a:rPr>
              <a:t>chan</a:t>
            </a:r>
            <a:r>
              <a:rPr lang="en-US" sz="2000">
                <a:latin typeface="Arial" charset="0"/>
                <a:ea typeface="ＭＳ Ｐゴシック" pitchFamily="34" charset="-128"/>
              </a:rPr>
              <a:t>, “%d”, &amp;data );</a:t>
            </a:r>
            <a:br>
              <a:rPr lang="en-US" sz="2000">
                <a:latin typeface="Arial" charset="0"/>
                <a:ea typeface="ＭＳ Ｐゴシック" pitchFamily="34" charset="-128"/>
              </a:rPr>
            </a:br>
            <a:r>
              <a:rPr lang="en-US" sz="2000">
                <a:latin typeface="Arial" charset="0"/>
                <a:ea typeface="ＭＳ Ｐゴシック" pitchFamily="34" charset="-128"/>
              </a:rPr>
              <a:t>}</a:t>
            </a:r>
          </a:p>
        </p:txBody>
      </p:sp>
      <p:sp>
        <p:nvSpPr>
          <p:cNvPr id="306182" name="AutoShape 6"/>
          <p:cNvSpPr>
            <a:spLocks noChangeArrowheads="1"/>
          </p:cNvSpPr>
          <p:nvPr/>
        </p:nvSpPr>
        <p:spPr bwMode="auto">
          <a:xfrm rot="942057">
            <a:off x="4124325" y="5639974"/>
            <a:ext cx="779463" cy="477838"/>
          </a:xfrm>
          <a:prstGeom prst="rightArrow">
            <a:avLst>
              <a:gd name="adj1" fmla="val 50000"/>
              <a:gd name="adj2" fmla="val 40781"/>
            </a:avLst>
          </a:prstGeom>
          <a:solidFill>
            <a:srgbClr val="C00000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0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48264" y="6381328"/>
            <a:ext cx="1671464" cy="365125"/>
          </a:xfrm>
        </p:spPr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944" y="6381328"/>
            <a:ext cx="648072" cy="365125"/>
          </a:xfrm>
        </p:spPr>
        <p:txBody>
          <a:bodyPr/>
          <a:lstStyle/>
          <a:p>
            <a:fld id="{2295CCA9-70DE-4DDE-AFB0-C9855F1B205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11560" y="6381328"/>
            <a:ext cx="1512168" cy="365125"/>
          </a:xfrm>
        </p:spPr>
        <p:txBody>
          <a:bodyPr/>
          <a:lstStyle/>
          <a:p>
            <a:r>
              <a:rPr lang="en-US" dirty="0" smtClean="0"/>
              <a:t>P2S2 / Taipei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83611" y="4387473"/>
            <a:ext cx="3417252" cy="1631289"/>
            <a:chOff x="1283611" y="4387473"/>
            <a:chExt cx="3417252" cy="1631289"/>
          </a:xfrm>
        </p:grpSpPr>
        <p:sp>
          <p:nvSpPr>
            <p:cNvPr id="2" name="TextBox 1"/>
            <p:cNvSpPr txBox="1"/>
            <p:nvPr/>
          </p:nvSpPr>
          <p:spPr>
            <a:xfrm>
              <a:off x="1283611" y="4387473"/>
              <a:ext cx="28071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//Execution phase</a:t>
              </a:r>
              <a:endParaRPr lang="en-CA" sz="2800" dirty="0"/>
            </a:p>
          </p:txBody>
        </p:sp>
        <p:sp>
          <p:nvSpPr>
            <p:cNvPr id="4" name="TextBox 3"/>
            <p:cNvSpPr txBox="1"/>
            <p:nvPr/>
          </p:nvSpPr>
          <p:spPr>
            <a:xfrm rot="900000">
              <a:off x="4293700" y="5649430"/>
              <a:ext cx="40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25</a:t>
              </a:r>
              <a:endParaRPr lang="en-CA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901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  <p:bldP spid="306181" grpId="0" animBg="1"/>
      <p:bldP spid="3061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Architecture</a:t>
            </a:r>
            <a:endParaRPr lang="en-CA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1 (2) Power Processor Element (PPE)</a:t>
            </a:r>
          </a:p>
          <a:p>
            <a:r>
              <a:rPr lang="en-CA" dirty="0" smtClean="0"/>
              <a:t>8 (16) Synergistic Processing Element (SPE) </a:t>
            </a:r>
          </a:p>
          <a:p>
            <a:r>
              <a:rPr lang="en-CA" dirty="0" smtClean="0"/>
              <a:t>Element Interconnect Bus (EIB)</a:t>
            </a:r>
          </a:p>
          <a:p>
            <a:r>
              <a:rPr lang="en-CA" dirty="0" smtClean="0"/>
              <a:t>Memory Interface Controller (MIC)</a:t>
            </a:r>
          </a:p>
          <a:p>
            <a:r>
              <a:rPr lang="en-CA" dirty="0" smtClean="0"/>
              <a:t>Bus External Interface (BEI)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BBC286-B2FE-44AC-8F25-02BBF4E9D12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  <p:sp>
        <p:nvSpPr>
          <p:cNvPr id="88" name="Rectangle 87"/>
          <p:cNvSpPr/>
          <p:nvPr/>
        </p:nvSpPr>
        <p:spPr>
          <a:xfrm>
            <a:off x="4644008" y="1844824"/>
            <a:ext cx="3240360" cy="41764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788024" y="1988840"/>
            <a:ext cx="29523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/>
              <a:t>PPE</a:t>
            </a:r>
            <a:endParaRPr lang="en-CA" sz="4000" dirty="0"/>
          </a:p>
        </p:txBody>
      </p:sp>
      <p:sp>
        <p:nvSpPr>
          <p:cNvPr id="90" name="Rectangle 89"/>
          <p:cNvSpPr/>
          <p:nvPr/>
        </p:nvSpPr>
        <p:spPr>
          <a:xfrm>
            <a:off x="4716016" y="3645024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sp>
        <p:nvSpPr>
          <p:cNvPr id="91" name="Rectangle 90"/>
          <p:cNvSpPr/>
          <p:nvPr/>
        </p:nvSpPr>
        <p:spPr>
          <a:xfrm>
            <a:off x="6732240" y="3645024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sp>
        <p:nvSpPr>
          <p:cNvPr id="92" name="Rectangle 91"/>
          <p:cNvSpPr/>
          <p:nvPr/>
        </p:nvSpPr>
        <p:spPr>
          <a:xfrm>
            <a:off x="4716016" y="4221088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sp>
        <p:nvSpPr>
          <p:cNvPr id="93" name="Rectangle 92"/>
          <p:cNvSpPr/>
          <p:nvPr/>
        </p:nvSpPr>
        <p:spPr>
          <a:xfrm>
            <a:off x="4716016" y="4797152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sp>
        <p:nvSpPr>
          <p:cNvPr id="94" name="Rectangle 93"/>
          <p:cNvSpPr/>
          <p:nvPr/>
        </p:nvSpPr>
        <p:spPr>
          <a:xfrm>
            <a:off x="4716016" y="5373216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sp>
        <p:nvSpPr>
          <p:cNvPr id="95" name="Rectangle 94"/>
          <p:cNvSpPr/>
          <p:nvPr/>
        </p:nvSpPr>
        <p:spPr>
          <a:xfrm>
            <a:off x="6732240" y="5373216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sp>
        <p:nvSpPr>
          <p:cNvPr id="96" name="Rectangle 95"/>
          <p:cNvSpPr/>
          <p:nvPr/>
        </p:nvSpPr>
        <p:spPr>
          <a:xfrm>
            <a:off x="6732240" y="4797152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sp>
        <p:nvSpPr>
          <p:cNvPr id="97" name="Rectangle 96"/>
          <p:cNvSpPr/>
          <p:nvPr/>
        </p:nvSpPr>
        <p:spPr>
          <a:xfrm>
            <a:off x="6732240" y="4221088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dirty="0" smtClean="0"/>
              <a:t>SPE</a:t>
            </a:r>
            <a:endParaRPr lang="en-CA" sz="3600" dirty="0"/>
          </a:p>
        </p:txBody>
      </p:sp>
      <p:cxnSp>
        <p:nvCxnSpPr>
          <p:cNvPr id="98" name="Straight Connector 97"/>
          <p:cNvCxnSpPr>
            <a:stCxn id="90" idx="3"/>
            <a:endCxn id="91" idx="1"/>
          </p:cNvCxnSpPr>
          <p:nvPr/>
        </p:nvCxnSpPr>
        <p:spPr>
          <a:xfrm>
            <a:off x="5796136" y="3897052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9" idx="2"/>
            <a:endCxn id="110" idx="0"/>
          </p:cNvCxnSpPr>
          <p:nvPr/>
        </p:nvCxnSpPr>
        <p:spPr>
          <a:xfrm rot="5400000">
            <a:off x="6192180" y="2708920"/>
            <a:ext cx="1440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2" idx="3"/>
            <a:endCxn id="97" idx="1"/>
          </p:cNvCxnSpPr>
          <p:nvPr/>
        </p:nvCxnSpPr>
        <p:spPr>
          <a:xfrm>
            <a:off x="5796136" y="4473116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3" idx="3"/>
            <a:endCxn id="96" idx="1"/>
          </p:cNvCxnSpPr>
          <p:nvPr/>
        </p:nvCxnSpPr>
        <p:spPr>
          <a:xfrm>
            <a:off x="5796136" y="5049180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4" idx="3"/>
            <a:endCxn id="95" idx="1"/>
          </p:cNvCxnSpPr>
          <p:nvPr/>
        </p:nvCxnSpPr>
        <p:spPr>
          <a:xfrm>
            <a:off x="5796136" y="5625244"/>
            <a:ext cx="9361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364088" y="2924944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364088" y="3429000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5400092" y="3176972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876256" y="2924944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876256" y="3429000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6624228" y="3176972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5652120" y="3140968"/>
            <a:ext cx="12241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5940152" y="2780928"/>
            <a:ext cx="648072" cy="30963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5400" dirty="0" smtClean="0"/>
              <a:t>EIB</a:t>
            </a:r>
            <a:endParaRPr lang="en-CA" sz="5400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4427984" y="2924944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427984" y="3429000"/>
            <a:ext cx="7200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596336" y="2924944"/>
            <a:ext cx="7200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596336" y="3429000"/>
            <a:ext cx="7200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8172400" y="2636912"/>
            <a:ext cx="720080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RAM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8172400" y="3212976"/>
            <a:ext cx="720080" cy="5040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RAM</a:t>
            </a:r>
            <a:endParaRPr lang="en-CA" sz="2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020272" y="2780928"/>
            <a:ext cx="79208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MIC</a:t>
            </a:r>
            <a:endParaRPr lang="en-CA" sz="2400" dirty="0"/>
          </a:p>
        </p:txBody>
      </p:sp>
      <p:sp>
        <p:nvSpPr>
          <p:cNvPr id="118" name="Rectangle 117"/>
          <p:cNvSpPr/>
          <p:nvPr/>
        </p:nvSpPr>
        <p:spPr>
          <a:xfrm>
            <a:off x="7020272" y="3212976"/>
            <a:ext cx="79208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MIC</a:t>
            </a:r>
            <a:endParaRPr lang="en-CA" sz="2400" dirty="0"/>
          </a:p>
        </p:txBody>
      </p:sp>
      <p:sp>
        <p:nvSpPr>
          <p:cNvPr id="119" name="Rectangle 118"/>
          <p:cNvSpPr/>
          <p:nvPr/>
        </p:nvSpPr>
        <p:spPr>
          <a:xfrm>
            <a:off x="4716016" y="2780928"/>
            <a:ext cx="79208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BEI</a:t>
            </a:r>
            <a:endParaRPr lang="en-CA" sz="2400" dirty="0"/>
          </a:p>
        </p:txBody>
      </p:sp>
      <p:sp>
        <p:nvSpPr>
          <p:cNvPr id="120" name="Rectangle 119"/>
          <p:cNvSpPr/>
          <p:nvPr/>
        </p:nvSpPr>
        <p:spPr>
          <a:xfrm>
            <a:off x="4716016" y="3212976"/>
            <a:ext cx="792088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BEI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SDK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Consists of programming libraries and tools: </a:t>
            </a:r>
          </a:p>
          <a:p>
            <a:pPr lvl="1"/>
            <a:r>
              <a:rPr lang="en-CA" dirty="0" smtClean="0"/>
              <a:t>Data Communication and Synchronization library (DaCS).</a:t>
            </a:r>
          </a:p>
          <a:p>
            <a:pPr lvl="1"/>
            <a:r>
              <a:rPr lang="en-CA" dirty="0" smtClean="0"/>
              <a:t>Accelerated Library Framework (ALF).</a:t>
            </a:r>
          </a:p>
          <a:p>
            <a:pPr lvl="1"/>
            <a:r>
              <a:rPr lang="en-CA" dirty="0" smtClean="0"/>
              <a:t>SIMD math, MASS (parallel math), crypto, Monte Carlo, FFT libraries (and more).</a:t>
            </a:r>
          </a:p>
          <a:p>
            <a:pPr lvl="1"/>
            <a:r>
              <a:rPr lang="en-CA" dirty="0" smtClean="0"/>
              <a:t>SPE Runtime Management Library (libspe2).</a:t>
            </a:r>
          </a:p>
          <a:p>
            <a:pPr lvl="1"/>
            <a:r>
              <a:rPr lang="en-CA" dirty="0" smtClean="0"/>
              <a:t>Simulator.</a:t>
            </a:r>
          </a:p>
          <a:p>
            <a:pPr lvl="1"/>
            <a:r>
              <a:rPr lang="en-CA" dirty="0" smtClean="0"/>
              <a:t>Performance analysis tools.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P2S2 / Taipei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Natalie Girard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5CCA9-70DE-4DDE-AFB0-C9855F1B205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2" descr="D:\Academics\Grad\CellCoding\IBM Presentation\pilotfishweb_logo_128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364777" cy="84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rixDia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50B21A-33C6-45F7-BE22-C777C84A11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MatrixDiagram</Template>
  <TotalTime>0</TotalTime>
  <Words>1626</Words>
  <Application>Microsoft Office PowerPoint</Application>
  <PresentationFormat>On-screen Show (4:3)</PresentationFormat>
  <Paragraphs>494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MatrixDiagram</vt:lpstr>
      <vt:lpstr>CellPilot</vt:lpstr>
      <vt:lpstr>Outline</vt:lpstr>
      <vt:lpstr>Motivation</vt:lpstr>
      <vt:lpstr>Purpose</vt:lpstr>
      <vt:lpstr>Some related works for Cell BE</vt:lpstr>
      <vt:lpstr>Method and Goals</vt:lpstr>
      <vt:lpstr>Pilot code sample</vt:lpstr>
      <vt:lpstr>Cell Architecture</vt:lpstr>
      <vt:lpstr>Cell SDK</vt:lpstr>
      <vt:lpstr>Cell Communication</vt:lpstr>
      <vt:lpstr>DMA transfers</vt:lpstr>
      <vt:lpstr>Cell Programming</vt:lpstr>
      <vt:lpstr>Responsibilities</vt:lpstr>
      <vt:lpstr>CellPilot Overview</vt:lpstr>
      <vt:lpstr>Additions to Pilot</vt:lpstr>
      <vt:lpstr>The Co-Pilot process</vt:lpstr>
      <vt:lpstr>Communication</vt:lpstr>
      <vt:lpstr>Sample CellPilot Code</vt:lpstr>
      <vt:lpstr>Cell SDK code example</vt:lpstr>
      <vt:lpstr>Pingpong performance</vt:lpstr>
      <vt:lpstr>Conclusion</vt:lpstr>
      <vt:lpstr>Future Work</vt:lpstr>
      <vt:lpstr>Questions?</vt:lpstr>
      <vt:lpstr>Entire CellPilot API</vt:lpstr>
      <vt:lpstr>Makefile</vt:lpstr>
      <vt:lpstr>To run a CellPilot program</vt:lpstr>
      <vt:lpstr>Channel types</vt:lpstr>
      <vt:lpstr>Channel Type 1</vt:lpstr>
      <vt:lpstr>Channel Type 2 &amp; 3</vt:lpstr>
      <vt:lpstr>Channel Type 4 &amp; 5</vt:lpstr>
      <vt:lpstr>Size of library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2010-11-19T17:46:43Z</dcterms:created>
  <dcterms:modified xsi:type="dcterms:W3CDTF">2011-09-12T18:57:15Z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TC101743281033</vt:lpwstr>
  </property>
</Properties>
</file>