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315" r:id="rId3"/>
    <p:sldId id="346" r:id="rId4"/>
    <p:sldId id="347" r:id="rId5"/>
    <p:sldId id="257" r:id="rId6"/>
    <p:sldId id="332" r:id="rId7"/>
    <p:sldId id="348" r:id="rId8"/>
    <p:sldId id="349" r:id="rId9"/>
    <p:sldId id="334" r:id="rId10"/>
    <p:sldId id="333" r:id="rId11"/>
    <p:sldId id="336" r:id="rId12"/>
    <p:sldId id="337" r:id="rId13"/>
    <p:sldId id="338" r:id="rId14"/>
    <p:sldId id="339" r:id="rId15"/>
    <p:sldId id="350" r:id="rId16"/>
    <p:sldId id="351" r:id="rId17"/>
    <p:sldId id="311" r:id="rId18"/>
    <p:sldId id="340" r:id="rId19"/>
    <p:sldId id="345" r:id="rId20"/>
    <p:sldId id="344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4B5C29"/>
    <a:srgbClr val="5C042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15" autoAdjust="0"/>
    <p:restoredTop sz="94729" autoAdjust="0"/>
  </p:normalViewPr>
  <p:slideViewPr>
    <p:cSldViewPr>
      <p:cViewPr varScale="1">
        <p:scale>
          <a:sx n="113" d="100"/>
          <a:sy n="113" d="100"/>
        </p:scale>
        <p:origin x="-15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39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46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 descr="slide footer_gray_41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604250"/>
            <a:ext cx="91440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slide header_gray_41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0" y="0"/>
            <a:ext cx="9144000" cy="1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952999" y="152400"/>
            <a:ext cx="1903413" cy="30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18B65-4CBA-DB46-9D73-AD0C58E7BE22}" type="datetime1">
              <a:rPr lang="en-US" smtClean="0"/>
              <a:pPr/>
              <a:t>9/12/2011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62000" y="8610601"/>
            <a:ext cx="54864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24599" y="8685213"/>
            <a:ext cx="5318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05E24-A365-DF40-BF27-0C4D1E380F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69693-4B73-3F4B-BE08-27CE2957F7EB}" type="datetime1">
              <a:rPr lang="en-US" smtClean="0"/>
              <a:pPr/>
              <a:t>9/12/2011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A7F71-A600-874B-8C52-75C3F91F2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title header_gray_417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title footer_gray_417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75450"/>
            <a:ext cx="9144000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09/13/2011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JETS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09/13/2011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JETS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latin typeface="+mn-lt"/>
                <a:cs typeface="Courier New" pitchFamily="49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09/13/2011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smtClean="0"/>
              <a:t>JETS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000" b="1" cap="none" baseline="0"/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09/13/2011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JETS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09/13/2011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JETS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09/13/2011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JETS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09/13/2011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JETS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09/13/2011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 anchor="t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1"/>
            <a:ext cx="3008313" cy="4419599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09/13/2011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JETS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09/13/2011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JETS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 descr="slide footer_gray_417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18250"/>
            <a:ext cx="91440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smtClean="0"/>
              <a:t>09/13/2011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smtClean="0"/>
              <a:t>JETS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4" descr="slide header_gray_417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62000" y="2438400"/>
            <a:ext cx="8382000" cy="1069975"/>
          </a:xfrm>
        </p:spPr>
        <p:txBody>
          <a:bodyPr/>
          <a:lstStyle/>
          <a:p>
            <a:r>
              <a:rPr lang="en-US" sz="2600" dirty="0" smtClean="0"/>
              <a:t>JETS: Language and System Support for</a:t>
            </a:r>
            <a:br>
              <a:rPr lang="en-US" sz="2600" dirty="0" smtClean="0"/>
            </a:br>
            <a:r>
              <a:rPr lang="en-US" sz="2600" dirty="0" smtClean="0"/>
              <a:t>           Many-Parallel-Task Computing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914400" y="3581400"/>
            <a:ext cx="6400800" cy="1905000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Justin M Wozniak and Michael Wilde</a:t>
            </a:r>
            <a:endParaRPr lang="en-US" dirty="0" smtClean="0"/>
          </a:p>
          <a:p>
            <a:r>
              <a:rPr lang="en-US" dirty="0" smtClean="0"/>
              <a:t>Argonne National Laboratory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600200" y="49530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Presented </a:t>
            </a:r>
            <a:r>
              <a:rPr lang="en-US" dirty="0" smtClean="0"/>
              <a:t>by</a:t>
            </a:r>
            <a:r>
              <a:rPr lang="en-US" dirty="0" smtClean="0"/>
              <a:t>: </a:t>
            </a:r>
            <a:r>
              <a:rPr lang="en-US" dirty="0" err="1" smtClean="0"/>
              <a:t>Pavan</a:t>
            </a:r>
            <a:r>
              <a:rPr lang="en-US" dirty="0" smtClean="0"/>
              <a:t> </a:t>
            </a:r>
            <a:r>
              <a:rPr lang="en-US" dirty="0" err="1" smtClean="0"/>
              <a:t>Balaji</a:t>
            </a:r>
            <a:r>
              <a:rPr lang="en-US" dirty="0" smtClean="0"/>
              <a:t>, Argonne National Laboratory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P2S2</a:t>
            </a:r>
          </a:p>
          <a:p>
            <a:r>
              <a:rPr lang="en-US" dirty="0" smtClean="0"/>
              <a:t>Taipei – September 13,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infrastructure - JETS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Stand-alone JETS: a high task rate parallel-task launcher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User deploys worker agents via customizable, provided submit scripts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7225" y="6307138"/>
            <a:ext cx="5942013" cy="228600"/>
          </a:xfrm>
        </p:spPr>
        <p:txBody>
          <a:bodyPr/>
          <a:lstStyle/>
          <a:p>
            <a:r>
              <a:rPr lang="en-US" smtClean="0"/>
              <a:t>JETS</a:t>
            </a: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457200" y="2514600"/>
            <a:ext cx="41910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Tx/>
              <a:buChar char="–"/>
              <a:tabLst/>
              <a:defRPr/>
            </a:pPr>
            <a:r>
              <a:rPr lang="en-US" sz="1600" kern="0" baseline="0" dirty="0" smtClean="0"/>
              <a:t>Current</a:t>
            </a:r>
            <a:r>
              <a:rPr lang="en-US" sz="1600" kern="0" dirty="0" smtClean="0"/>
              <a:t>ly runs on clusters, grids, and HPC systems </a:t>
            </a:r>
          </a:p>
          <a:p>
            <a:pPr marL="1200150" lvl="2" indent="-28575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Tx/>
              <a:buChar char="–"/>
              <a:defRPr/>
            </a:pPr>
            <a:r>
              <a:rPr lang="en-US" sz="1600" kern="0" dirty="0" smtClean="0"/>
              <a:t>Great over SSH</a:t>
            </a:r>
          </a:p>
          <a:p>
            <a:pPr marL="1200150" lvl="2" indent="-28575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Tx/>
              <a:buChar char="–"/>
              <a:defRPr/>
            </a:pPr>
            <a:r>
              <a:rPr lang="en-US" sz="1600" kern="0" dirty="0" smtClean="0"/>
              <a:t>Runs on the BG/P through ZeptoOS sockets- great for debugging, performance studies, ensembles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Tx/>
              <a:buChar char="–"/>
              <a:defRPr/>
            </a:pPr>
            <a:r>
              <a:rPr lang="en-US" sz="1600" kern="0" dirty="0" smtClean="0"/>
              <a:t>Faster than Coasters but provides fewer features </a:t>
            </a:r>
          </a:p>
          <a:p>
            <a:pPr marL="1200150" lvl="2" indent="-28575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Tx/>
              <a:buChar char="–"/>
              <a:defRPr/>
            </a:pPr>
            <a:r>
              <a:rPr lang="en-US" sz="1600" kern="0" dirty="0" smtClean="0"/>
              <a:t>Input must be a flat list of command lines</a:t>
            </a:r>
          </a:p>
          <a:p>
            <a:pPr marL="1200150" lvl="2" indent="-28575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Tx/>
              <a:buChar char="–"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Limited data access features</a:t>
            </a:r>
          </a:p>
          <a:p>
            <a:pPr marL="1200150" lvl="2" indent="-28575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Tx/>
              <a:buChar char="–"/>
              <a:defRPr/>
            </a:pPr>
            <a:endParaRPr kumimoji="0" lang="en-US" sz="16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31747" name="Picture 3" descr="C:\cygwin\home\wozniak\mcs\pubs\JETS\P2S2_2011\img\jets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724400" y="2590800"/>
            <a:ext cx="36576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NAMD/JETS -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343400" cy="4525963"/>
          </a:xfrm>
        </p:spPr>
        <p:txBody>
          <a:bodyPr/>
          <a:lstStyle/>
          <a:p>
            <a:r>
              <a:rPr lang="en-US" dirty="0" smtClean="0"/>
              <a:t>NAMD REM-like case: </a:t>
            </a:r>
            <a:br>
              <a:rPr lang="en-US" dirty="0" smtClean="0"/>
            </a:br>
            <a:r>
              <a:rPr lang="en-US" dirty="0" smtClean="0"/>
              <a:t>Tasks average just over 100 seconds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3794" name="Picture 2" descr="C:\cygwin\home\wozniak\mcs\pubs\JETS\P2S2_2011\plots\namd-bucke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4191000" cy="3143250"/>
          </a:xfrm>
          <a:prstGeom prst="rect">
            <a:avLst/>
          </a:prstGeom>
          <a:noFill/>
        </p:spPr>
      </p:pic>
      <p:pic>
        <p:nvPicPr>
          <p:cNvPr id="33795" name="Picture 3" descr="C:\cygwin\home\wozniak\mcs\pubs\JETS\P2S2_2011\plots\mp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667000"/>
            <a:ext cx="4064000" cy="3048000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419600" y="1600200"/>
            <a:ext cx="434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ZeptoOS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s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ockets on the BG/P </a:t>
            </a:r>
            <a:r>
              <a:rPr lang="en-US" kern="0" dirty="0">
                <a:cs typeface="Courier New" pitchFamily="49" charset="0"/>
              </a:rPr>
              <a:t/>
            </a:r>
            <a:br>
              <a:rPr lang="en-US" kern="0" dirty="0">
                <a:cs typeface="Courier New" pitchFamily="49" charset="0"/>
              </a:rPr>
            </a:br>
            <a:r>
              <a:rPr lang="en-US" kern="0" dirty="0" smtClean="0">
                <a:cs typeface="Courier New" pitchFamily="49" charset="0"/>
              </a:rPr>
              <a:t>90% efficiency for large messages</a:t>
            </a:r>
            <a:br>
              <a:rPr lang="en-US" kern="0" dirty="0" smtClean="0">
                <a:cs typeface="Courier New" pitchFamily="49" charset="0"/>
              </a:rPr>
            </a:br>
            <a:r>
              <a:rPr lang="en-US" kern="0" dirty="0" smtClean="0">
                <a:cs typeface="Courier New" pitchFamily="49" charset="0"/>
              </a:rPr>
              <a:t>50% efficiency for small messages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8200" y="5867400"/>
            <a:ext cx="327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dirty="0" smtClean="0"/>
              <a:t> Case provided by Wei Jiang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JETS - Task rates and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r>
              <a:rPr lang="en-US" dirty="0" smtClean="0"/>
              <a:t>Calibration: Sequential performance on synthetic jobs: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4818" name="Picture 2" descr="C:\cygwin\home\wozniak\mcs\pubs\JETS\P2S2_2011\plots\sequenti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514600"/>
            <a:ext cx="4470400" cy="3352800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724400" y="1600200"/>
            <a:ext cx="396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Utilization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for REM-like case: </a:t>
            </a:r>
            <a:b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</a:b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not quite 90%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</p:txBody>
      </p:sp>
      <p:pic>
        <p:nvPicPr>
          <p:cNvPr id="34819" name="Picture 3" descr="C:\cygwin\home\wozniak\mcs\pubs\JETS\P2S2_2011\plots\namd-bg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0400" y="2590800"/>
            <a:ext cx="44704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NAMD/JETS load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r>
              <a:rPr lang="en-US" dirty="0" smtClean="0"/>
              <a:t>Allocation size: 512 nodes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724400" y="1600200"/>
            <a:ext cx="396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</a:pPr>
            <a:r>
              <a:rPr lang="en-US" dirty="0" smtClean="0"/>
              <a:t>Allocation size: 1024 nodes</a:t>
            </a:r>
          </a:p>
        </p:txBody>
      </p:sp>
      <p:pic>
        <p:nvPicPr>
          <p:cNvPr id="35842" name="Picture 2" descr="C:\cygwin\home\wozniak\mcs\pubs\JETS\P2S2_2011\plots\namd-load-5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0"/>
            <a:ext cx="4343400" cy="3257550"/>
          </a:xfrm>
          <a:prstGeom prst="rect">
            <a:avLst/>
          </a:prstGeom>
          <a:noFill/>
        </p:spPr>
      </p:pic>
      <p:pic>
        <p:nvPicPr>
          <p:cNvPr id="35843" name="Picture 3" descr="C:\cygwin\home\wozniak\mcs\pubs\JETS\P2S2_2011\plots\namd-load-102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286000"/>
            <a:ext cx="4470401" cy="3352800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 bwMode="auto">
          <a:xfrm rot="5400000" flipH="1" flipV="1">
            <a:off x="6400800" y="3505200"/>
            <a:ext cx="685800" cy="381000"/>
          </a:xfrm>
          <a:prstGeom prst="straightConnector1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6553200" y="3276600"/>
            <a:ext cx="914400" cy="762000"/>
          </a:xfrm>
          <a:prstGeom prst="straightConnector1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6200000" flipV="1">
            <a:off x="6286500" y="3771900"/>
            <a:ext cx="381000" cy="152400"/>
          </a:xfrm>
          <a:prstGeom prst="straightConnector1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0" name="Rectangle 19"/>
          <p:cNvSpPr/>
          <p:nvPr/>
        </p:nvSpPr>
        <p:spPr>
          <a:xfrm>
            <a:off x="5334000" y="4114800"/>
            <a:ext cx="29963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</a:pPr>
            <a:r>
              <a:rPr lang="en-US" dirty="0" smtClean="0"/>
              <a:t>Load dips occur during </a:t>
            </a:r>
            <a:br>
              <a:rPr lang="en-US" dirty="0" smtClean="0"/>
            </a:br>
            <a:r>
              <a:rPr lang="en-US" dirty="0" smtClean="0"/>
              <a:t>exchange &amp; restart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JETS - Misc.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4191000" cy="4525963"/>
          </a:xfrm>
        </p:spPr>
        <p:txBody>
          <a:bodyPr/>
          <a:lstStyle/>
          <a:p>
            <a:r>
              <a:rPr lang="en-US" dirty="0" smtClean="0"/>
              <a:t>Effective for short  MPI jobs on clusters</a:t>
            </a:r>
          </a:p>
          <a:p>
            <a:r>
              <a:rPr lang="en-US" dirty="0" smtClean="0"/>
              <a:t>Single-second duration jobs on Breadboard cluster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419600" y="1295400"/>
            <a:ext cx="4724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JETS can survive the loss of worker agents (BG/P)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</p:txBody>
      </p:sp>
      <p:pic>
        <p:nvPicPr>
          <p:cNvPr id="36866" name="Picture 2" descr="C:\cygwin\home\wozniak\mcs\pubs\JETS\P2S2_2011\plots\faul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133600"/>
            <a:ext cx="4419600" cy="4419600"/>
          </a:xfrm>
          <a:prstGeom prst="rect">
            <a:avLst/>
          </a:prstGeom>
          <a:noFill/>
        </p:spPr>
      </p:pic>
      <p:pic>
        <p:nvPicPr>
          <p:cNvPr id="36867" name="Picture 3" descr="C:\cygwin\home\wozniak\mcs\pubs\JETS\P2S2_2011\plots\clust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000" y="2667000"/>
            <a:ext cx="44704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cygwin\home\wozniak\mcs\pubs\JETS\P2S2_2011\img\jets-mp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981200"/>
            <a:ext cx="4267200" cy="4267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JETS/Coasters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JETS features were integrated with Coasters/Swift for elegant description of workflows containing calls to MPI programs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81000" y="1905000"/>
            <a:ext cx="4114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</a:pPr>
            <a:r>
              <a:rPr lang="en-US" dirty="0" smtClean="0"/>
              <a:t>The Coasters service  manages workers as normal but was extended to aggregate worker cores for MPI execution</a:t>
            </a:r>
            <a:br>
              <a:rPr lang="en-US" dirty="0" smtClean="0"/>
            </a:br>
            <a:endParaRPr lang="en-US" dirty="0" smtClean="0"/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</a:pPr>
            <a:r>
              <a:rPr lang="en-US" dirty="0" smtClean="0"/>
              <a:t>Re-uses features from stand-alone JETS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</a:pPr>
            <a:r>
              <a:rPr lang="en-US" dirty="0" smtClean="0"/>
              <a:t>Enables dynamic allocation of MPI jobs; highly portable to BG/P, Cray, clusters, grids, clouds, etc.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</a:pPr>
            <a:r>
              <a:rPr lang="en-US" dirty="0" smtClean="0"/>
              <a:t>Relatively efficient but slower than stand-alone 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/>
              <a:t>NAMD REM in Swift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3657600" cy="4876800"/>
          </a:xfrm>
        </p:spPr>
        <p:txBody>
          <a:bodyPr/>
          <a:lstStyle/>
          <a:p>
            <a:r>
              <a:rPr lang="en-US" dirty="0" smtClean="0"/>
              <a:t>Constructed SwiftScript to implement REM in NAMD</a:t>
            </a:r>
          </a:p>
          <a:p>
            <a:pPr lvl="1"/>
            <a:r>
              <a:rPr lang="en-US" dirty="0" smtClean="0"/>
              <a:t>Whole script is about 100 lines</a:t>
            </a:r>
          </a:p>
          <a:p>
            <a:pPr lvl="1"/>
            <a:r>
              <a:rPr lang="en-US" dirty="0" smtClean="0"/>
              <a:t>Intended to substitute for multi-thousand line Python script (that is incompatible with the BG/P)</a:t>
            </a:r>
          </a:p>
          <a:p>
            <a:endParaRPr lang="en-US" dirty="0" smtClean="0"/>
          </a:p>
          <a:p>
            <a:r>
              <a:rPr lang="en-US" dirty="0" smtClean="0"/>
              <a:t>Script core structures shown to the right</a:t>
            </a:r>
          </a:p>
          <a:p>
            <a:endParaRPr lang="en-US" dirty="0" smtClean="0"/>
          </a:p>
          <a:p>
            <a:r>
              <a:rPr lang="en-US" dirty="0" smtClean="0"/>
              <a:t>Represents REM data flow from previous slide as Swift data items, statements, and loops</a:t>
            </a:r>
          </a:p>
          <a:p>
            <a:endParaRPr lang="en-US" dirty="0" smtClean="0"/>
          </a:p>
          <a:p>
            <a:r>
              <a:rPr lang="en-US" dirty="0" smtClean="0"/>
              <a:t>Performance runs are ongoing…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838200"/>
            <a:ext cx="533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app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(positions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p_out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velocities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v_out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energies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e_out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namd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(positions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p_in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velocities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v_in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namd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@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p_out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@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v_out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@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p_in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@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v_in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=@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e_out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positions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[]&lt;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array_mapper;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files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p_strings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velocities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[]&lt;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array_mapper;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files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v_strings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energies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[]&lt;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array_mapper;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files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e_strings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Initialize first segment in each replica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in [0:replicas-1]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index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*exchanges; 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p[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initial_positions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v[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initial_velocities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Launch data-dependent NAMDs…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iterate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j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in [0:replicas-1]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current 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*exchanges + j+1;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previous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*exchanges + j;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(p[current], v[current], e[current]) =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namd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(p[previous], v[previous]);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until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(j == exchanges);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762000" y="3810000"/>
            <a:ext cx="579120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Ongoing/Future work:</a:t>
            </a:r>
            <a:br>
              <a:rPr lang="en-US" dirty="0" smtClean="0"/>
            </a:br>
            <a:r>
              <a:rPr lang="en-US" dirty="0" smtClean="0"/>
              <a:t>ExM: Extreme-scale many-task computing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09/13/2011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7225" y="6307138"/>
            <a:ext cx="5942013" cy="228600"/>
          </a:xfrm>
        </p:spPr>
        <p:txBody>
          <a:bodyPr/>
          <a:lstStyle/>
          <a:p>
            <a:r>
              <a:rPr lang="en-US" smtClean="0"/>
              <a:t>JETS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The JETS work focused on performance issues in parallel task distribution and launch</a:t>
            </a:r>
          </a:p>
          <a:p>
            <a:pPr lvl="1"/>
            <a:r>
              <a:rPr lang="en-US" dirty="0" smtClean="0"/>
              <a:t>Task generation (dataflow script execution) is still a single node process</a:t>
            </a:r>
          </a:p>
          <a:p>
            <a:pPr lvl="1"/>
            <a:r>
              <a:rPr lang="en-US" dirty="0" smtClean="0"/>
              <a:t>To run large instances of the script, a distributed memory dataflow system is required</a:t>
            </a:r>
          </a:p>
          <a:p>
            <a:endParaRPr lang="en-US" dirty="0" smtClean="0"/>
          </a:p>
          <a:p>
            <a:r>
              <a:rPr lang="en-US" dirty="0" smtClean="0"/>
              <a:t>Project goal: Investigate many-task computing on exascale systems</a:t>
            </a:r>
          </a:p>
          <a:p>
            <a:pPr lvl="1"/>
            <a:r>
              <a:rPr lang="en-US" dirty="0" smtClean="0"/>
              <a:t>Ease of development – fast route to exaflop application</a:t>
            </a:r>
          </a:p>
          <a:p>
            <a:pPr lvl="1"/>
            <a:r>
              <a:rPr lang="en-US" dirty="0" smtClean="0"/>
              <a:t>Investigate alternative programming models</a:t>
            </a:r>
          </a:p>
          <a:p>
            <a:pPr lvl="1"/>
            <a:r>
              <a:rPr lang="en-US" dirty="0" smtClean="0"/>
              <a:t>Highly usable programming model: natural concurrency, fault-tolerance</a:t>
            </a:r>
          </a:p>
          <a:p>
            <a:pPr lvl="1"/>
            <a:r>
              <a:rPr lang="en-US" dirty="0" smtClean="0"/>
              <a:t>Support scientific use cases: batches, scripts, experiment suites, etc.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Build on and integrate previous successes</a:t>
            </a:r>
          </a:p>
          <a:p>
            <a:pPr lvl="1"/>
            <a:r>
              <a:rPr lang="en-US" dirty="0" smtClean="0"/>
              <a:t>ADLB: Task distributor</a:t>
            </a:r>
          </a:p>
          <a:p>
            <a:pPr lvl="1"/>
            <a:r>
              <a:rPr lang="en-US" dirty="0" smtClean="0"/>
              <a:t>MosaStore: Filesystem cache</a:t>
            </a:r>
          </a:p>
          <a:p>
            <a:pPr lvl="1"/>
            <a:r>
              <a:rPr lang="en-US" dirty="0" smtClean="0"/>
              <a:t>SwiftScript language: Natural concurrency, data specification, etc.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generation and scalability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09/13/2011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7225" y="6307138"/>
            <a:ext cx="5942013" cy="228600"/>
          </a:xfrm>
        </p:spPr>
        <p:txBody>
          <a:bodyPr/>
          <a:lstStyle/>
          <a:p>
            <a:r>
              <a:rPr lang="en-US" smtClean="0"/>
              <a:t>JETS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In SwiftScript, all data items are </a:t>
            </a:r>
            <a:r>
              <a:rPr lang="en-US" i="1" dirty="0" smtClean="0"/>
              <a:t>futures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dirty="0" smtClean="0"/>
              <a:t>Progress is enabled when data items are closed, enabling dependent statements to execute</a:t>
            </a:r>
          </a:p>
          <a:p>
            <a:endParaRPr lang="en-US" dirty="0" smtClean="0"/>
          </a:p>
          <a:p>
            <a:r>
              <a:rPr lang="en-US" dirty="0" smtClean="0"/>
              <a:t>Not all variables, statements are known at program start </a:t>
            </a:r>
          </a:p>
          <a:p>
            <a:endParaRPr lang="en-US" dirty="0" smtClean="0"/>
          </a:p>
          <a:p>
            <a:r>
              <a:rPr lang="en-US" dirty="0" smtClean="0"/>
              <a:t>SwiftScript allows for complex data definitions, conditionals, loops, etc.</a:t>
            </a:r>
          </a:p>
          <a:p>
            <a:endParaRPr lang="en-US" dirty="0" smtClean="0"/>
          </a:p>
          <a:p>
            <a:r>
              <a:rPr lang="en-US" dirty="0" smtClean="0"/>
              <a:t>Current Swift implementation constrains the data dependency logic to a single node (as do other systems like Dryad, </a:t>
            </a:r>
            <a:r>
              <a:rPr lang="en-US" cap="small" dirty="0" smtClean="0"/>
              <a:t>Ciel) </a:t>
            </a:r>
            <a:r>
              <a:rPr lang="en-US" dirty="0" smtClean="0"/>
              <a:t>- thus task generation rates are limited</a:t>
            </a:r>
          </a:p>
          <a:p>
            <a:endParaRPr lang="en-US" dirty="0" smtClean="0"/>
          </a:p>
          <a:p>
            <a:r>
              <a:rPr lang="en-US" dirty="0" smtClean="0"/>
              <a:t>ExM proposes a fully distributed, scalable task generator and dependency graph – built to express Swift semantics and more</a:t>
            </a:r>
          </a:p>
          <a:p>
            <a:endParaRPr lang="en-US" cap="small" dirty="0" smtClean="0"/>
          </a:p>
          <a:p>
            <a:endParaRPr lang="en-US" cap="smal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target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09/13/2011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7225" y="6307138"/>
            <a:ext cx="5942013" cy="228600"/>
          </a:xfrm>
        </p:spPr>
        <p:txBody>
          <a:bodyPr/>
          <a:lstStyle/>
          <a:p>
            <a:r>
              <a:rPr lang="en-US" smtClean="0"/>
              <a:t>JETS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419600"/>
          </a:xfrm>
        </p:spPr>
        <p:txBody>
          <a:bodyPr/>
          <a:lstStyle/>
          <a:p>
            <a:r>
              <a:rPr lang="en-US" dirty="0" smtClean="0"/>
              <a:t>Need to utilize </a:t>
            </a:r>
            <a:r>
              <a:rPr lang="en-US" i="1" dirty="0" smtClean="0"/>
              <a:t>O</a:t>
            </a:r>
            <a:r>
              <a:rPr lang="en-US" dirty="0" smtClean="0"/>
              <a:t>(10</a:t>
            </a:r>
            <a:r>
              <a:rPr lang="en-US" baseline="30000" dirty="0" smtClean="0"/>
              <a:t>9</a:t>
            </a:r>
            <a:r>
              <a:rPr lang="en-US" dirty="0" smtClean="0"/>
              <a:t>) concurrency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For batch of 1000 tasks per core</a:t>
            </a:r>
          </a:p>
          <a:p>
            <a:pPr lvl="1"/>
            <a:r>
              <a:rPr lang="en-US" dirty="0" smtClean="0"/>
              <a:t>10 seconds per task</a:t>
            </a:r>
          </a:p>
          <a:p>
            <a:pPr lvl="1"/>
            <a:r>
              <a:rPr lang="en-US" dirty="0" smtClean="0"/>
              <a:t>1 hour, 46 minute batch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Tasks : </a:t>
            </a:r>
            <a:r>
              <a:rPr lang="en-US" i="1" dirty="0" smtClean="0"/>
              <a:t>O</a:t>
            </a:r>
            <a:r>
              <a:rPr lang="en-US" dirty="0" smtClean="0"/>
              <a:t>(10</a:t>
            </a:r>
            <a:r>
              <a:rPr lang="en-US" baseline="30000" dirty="0" smtClean="0"/>
              <a:t>12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Tasks/s: </a:t>
            </a:r>
            <a:r>
              <a:rPr lang="en-US" i="1" dirty="0" smtClean="0"/>
              <a:t>O</a:t>
            </a:r>
            <a:r>
              <a:rPr lang="en-US" dirty="0" smtClean="0"/>
              <a:t>(10</a:t>
            </a:r>
            <a:r>
              <a:rPr lang="en-US" baseline="30000" dirty="0" smtClean="0"/>
              <a:t>8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Divide cores into </a:t>
            </a:r>
            <a:r>
              <a:rPr lang="en-US" i="1" dirty="0" smtClean="0"/>
              <a:t>workers</a:t>
            </a:r>
            <a:r>
              <a:rPr lang="en-US" dirty="0" smtClean="0"/>
              <a:t> and </a:t>
            </a:r>
            <a:r>
              <a:rPr lang="en-US" i="1" dirty="0" smtClean="0"/>
              <a:t>control</a:t>
            </a:r>
            <a:r>
              <a:rPr lang="en-US" dirty="0" smtClean="0"/>
              <a:t> cores</a:t>
            </a:r>
          </a:p>
          <a:p>
            <a:pPr lvl="1"/>
            <a:r>
              <a:rPr lang="en-US" dirty="0" smtClean="0"/>
              <a:t>Allocate 0.01% as control cores, </a:t>
            </a:r>
            <a:r>
              <a:rPr lang="en-US" i="1" dirty="0" smtClean="0"/>
              <a:t>O</a:t>
            </a:r>
            <a:r>
              <a:rPr lang="en-US" dirty="0" smtClean="0"/>
              <a:t>(10</a:t>
            </a:r>
            <a:r>
              <a:rPr lang="en-US" baseline="30000" dirty="0" smtClean="0"/>
              <a:t>5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Each control core must produce </a:t>
            </a:r>
            <a:r>
              <a:rPr lang="en-US" i="1" dirty="0" smtClean="0"/>
              <a:t>O</a:t>
            </a:r>
            <a:r>
              <a:rPr lang="en-US" dirty="0" smtClean="0"/>
              <a:t>(10</a:t>
            </a:r>
            <a:r>
              <a:rPr lang="en-US" baseline="30000" dirty="0" smtClean="0"/>
              <a:t>3</a:t>
            </a:r>
            <a:r>
              <a:rPr lang="en-US" dirty="0" smtClean="0"/>
              <a:t>) = 1000 tasks/second</a:t>
            </a:r>
          </a:p>
          <a:p>
            <a:pPr>
              <a:buNone/>
            </a:pPr>
            <a:endParaRPr lang="en-US" cap="small" dirty="0" smtClean="0"/>
          </a:p>
        </p:txBody>
      </p:sp>
      <p:sp>
        <p:nvSpPr>
          <p:cNvPr id="9" name="Rectangle 8"/>
          <p:cNvSpPr/>
          <p:nvPr/>
        </p:nvSpPr>
        <p:spPr>
          <a:xfrm>
            <a:off x="457200" y="1066800"/>
            <a:ext cx="762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Performance requirements for distributing the work of Swift-like task generation  for an ADLB-like task distributor on an example exascale system: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Scientific applications</a:t>
            </a:r>
          </a:p>
          <a:p>
            <a:pPr lvl="1"/>
            <a:r>
              <a:rPr lang="en-US" dirty="0" smtClean="0"/>
              <a:t>Batches, ensembles, parameter studies,</a:t>
            </a:r>
          </a:p>
          <a:p>
            <a:pPr lvl="1"/>
            <a:r>
              <a:rPr lang="en-US" dirty="0" smtClean="0"/>
              <a:t>Scientific scripting tools to construct studies</a:t>
            </a:r>
          </a:p>
          <a:p>
            <a:pPr lvl="1"/>
            <a:r>
              <a:rPr lang="en-US" dirty="0" smtClean="0"/>
              <a:t>Use case: Replica Exchange Method (REM) in NAMD </a:t>
            </a:r>
            <a:br>
              <a:rPr lang="en-US" dirty="0" smtClean="0"/>
            </a:br>
            <a:r>
              <a:rPr lang="en-US" dirty="0" smtClean="0"/>
              <a:t>	</a:t>
            </a:r>
          </a:p>
          <a:p>
            <a:r>
              <a:rPr lang="en-US" dirty="0" smtClean="0"/>
              <a:t>Performance challenges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Many Parallel-Task Computing  -  JETS</a:t>
            </a:r>
          </a:p>
          <a:p>
            <a:endParaRPr lang="en-US" dirty="0" smtClean="0"/>
          </a:p>
          <a:p>
            <a:r>
              <a:rPr lang="en-US" dirty="0" smtClean="0"/>
              <a:t>Integration with Swift</a:t>
            </a:r>
          </a:p>
          <a:p>
            <a:endParaRPr lang="en-US" dirty="0" smtClean="0"/>
          </a:p>
          <a:p>
            <a:r>
              <a:rPr lang="en-US" dirty="0" smtClean="0"/>
              <a:t>Ongoing work: ExM- Many-task computing at the exascale</a:t>
            </a:r>
          </a:p>
          <a:p>
            <a:endParaRPr lang="en-US" dirty="0" smtClean="0"/>
          </a:p>
          <a:p>
            <a:r>
              <a:rPr lang="en-US" dirty="0" smtClean="0"/>
              <a:t>Summary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and further reading…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773363"/>
          </a:xfrm>
        </p:spPr>
        <p:txBody>
          <a:bodyPr/>
          <a:lstStyle/>
          <a:p>
            <a:r>
              <a:rPr lang="en-US" b="1" dirty="0" smtClean="0"/>
              <a:t>Case studies  in storage access by loosely coupled petascale applications </a:t>
            </a:r>
            <a:br>
              <a:rPr lang="en-US" b="1" dirty="0" smtClean="0"/>
            </a:br>
            <a:r>
              <a:rPr lang="en-US" dirty="0" smtClean="0"/>
              <a:t>Petascale Data Storage Workshop at SC’09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Turbine:  Parallel evaluation of dataflow programs for extreme-scale many-task computing</a:t>
            </a:r>
            <a:br>
              <a:rPr lang="en-US" b="1" dirty="0" smtClean="0"/>
            </a:br>
            <a:r>
              <a:rPr lang="en-US" i="1" dirty="0" smtClean="0"/>
              <a:t>Submitted to PPoPP: A preprint is available</a:t>
            </a:r>
          </a:p>
          <a:p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371600"/>
            <a:ext cx="2286000" cy="92333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Task generation</a:t>
            </a:r>
          </a:p>
          <a:p>
            <a:pPr algn="ctr"/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429000" y="1371600"/>
            <a:ext cx="2286000" cy="92333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Task distribution</a:t>
            </a:r>
          </a:p>
          <a:p>
            <a:pPr algn="ctr"/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248400" y="1371600"/>
            <a:ext cx="2286000" cy="92333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Task execution</a:t>
            </a:r>
          </a:p>
          <a:p>
            <a:pPr algn="ctr"/>
            <a:endParaRPr lang="en-US" dirty="0" smtClean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2895600" y="1828800"/>
            <a:ext cx="533400" cy="1"/>
          </a:xfrm>
          <a:prstGeom prst="straightConnector1">
            <a:avLst/>
          </a:prstGeom>
          <a:noFill/>
          <a:ln w="31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5715000" y="1828800"/>
            <a:ext cx="533400" cy="1"/>
          </a:xfrm>
          <a:prstGeom prst="straightConnector1">
            <a:avLst/>
          </a:prstGeom>
          <a:noFill/>
          <a:ln w="31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Rectangle 11"/>
          <p:cNvSpPr/>
          <p:nvPr/>
        </p:nvSpPr>
        <p:spPr>
          <a:xfrm>
            <a:off x="609600" y="2514600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Swift, ExM, Turbine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29000" y="2514600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Coasters, JETS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48400" y="2514600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Collective Data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Thanks to the organizers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Swift team: Mihael Hategan , Ketan Maheshwari, Mike Wilde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ExM team: Ian Foster, Dan Katz, Rusty Lusk, Matei Ripeanu, Emalayan Vairavanathan, Zhao Zhang</a:t>
            </a:r>
          </a:p>
          <a:p>
            <a:endParaRPr lang="en-US" dirty="0" smtClean="0"/>
          </a:p>
          <a:p>
            <a:r>
              <a:rPr lang="en-US" dirty="0" smtClean="0"/>
              <a:t>Thanks to Wei Jiang (ANL) for providing the NAMD use case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Grants: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This research is supported by the DOE Office of Science, Advanced Scientific Computing Research X-Stack program, under contracts DE-AC02-06CH11357 FWP 57810 and DE-FC02-06ER25777.</a:t>
            </a:r>
          </a:p>
          <a:p>
            <a:endParaRPr lang="en-US" sz="12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7225" y="6307138"/>
            <a:ext cx="5942013" cy="228600"/>
          </a:xfrm>
        </p:spPr>
        <p:txBody>
          <a:bodyPr/>
          <a:lstStyle/>
          <a:p>
            <a:r>
              <a:rPr lang="en-US" smtClean="0"/>
              <a:t>JETS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7225" y="6307138"/>
            <a:ext cx="5942013" cy="228600"/>
          </a:xfrm>
        </p:spPr>
        <p:txBody>
          <a:bodyPr/>
          <a:lstStyle/>
          <a:p>
            <a:r>
              <a:rPr lang="en-US" smtClean="0"/>
              <a:t>JETS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NAMD </a:t>
            </a:r>
            <a:r>
              <a:rPr lang="en-US" dirty="0" smtClean="0"/>
              <a:t>- Replica </a:t>
            </a:r>
            <a:r>
              <a:rPr lang="en-US" dirty="0" smtClean="0"/>
              <a:t>Exchange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Example application use case - </a:t>
            </a:r>
            <a:r>
              <a:rPr lang="en-US" dirty="0" smtClean="0"/>
              <a:t>sizeable batch of short parallel jobs with data exchange</a:t>
            </a:r>
          </a:p>
          <a:p>
            <a:endParaRPr lang="en-US" dirty="0" smtClean="0"/>
          </a:p>
          <a:p>
            <a:r>
              <a:rPr lang="en-US" dirty="0" smtClean="0"/>
              <a:t>Method extracts information about a complex molecular system through an </a:t>
            </a:r>
            <a:r>
              <a:rPr lang="en-US" b="1" i="1" dirty="0" smtClean="0"/>
              <a:t>ensemble</a:t>
            </a:r>
            <a:r>
              <a:rPr lang="en-US" dirty="0" smtClean="0"/>
              <a:t> of concurrent, parallel simulation tasks</a:t>
            </a:r>
          </a:p>
          <a:p>
            <a:pPr lvl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7225" y="6307138"/>
            <a:ext cx="5942013" cy="228600"/>
          </a:xfrm>
        </p:spPr>
        <p:txBody>
          <a:bodyPr/>
          <a:lstStyle/>
          <a:p>
            <a:r>
              <a:rPr lang="en-US" smtClean="0"/>
              <a:t>JETS</a:t>
            </a:r>
            <a:endParaRPr lang="en-US" dirty="0"/>
          </a:p>
        </p:txBody>
      </p:sp>
      <p:pic>
        <p:nvPicPr>
          <p:cNvPr id="32770" name="Picture 2" descr="C:\cygwin\home\wozniak\mcs\pubs\JETS\P2S2_2011\img\re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76600"/>
            <a:ext cx="3657600" cy="2286000"/>
          </a:xfrm>
          <a:prstGeom prst="rect">
            <a:avLst/>
          </a:prstGeom>
          <a:noFill/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114800" y="2743201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	Application parameters (approx.): 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</a:b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pitchFamily="34" charset="0"/>
              <a:buChar char="•"/>
            </a:pPr>
            <a:r>
              <a:rPr lang="en-US" kern="0" dirty="0" smtClean="0">
                <a:cs typeface="Courier New" pitchFamily="49" charset="0"/>
              </a:rPr>
              <a:t>64 concurrent jobs </a:t>
            </a:r>
            <a:br>
              <a:rPr lang="en-US" kern="0" dirty="0" smtClean="0">
                <a:cs typeface="Courier New" pitchFamily="49" charset="0"/>
              </a:rPr>
            </a:br>
            <a:r>
              <a:rPr lang="en-US" kern="0" dirty="0" smtClean="0">
                <a:cs typeface="Courier New" pitchFamily="49" charset="0"/>
              </a:rPr>
              <a:t>x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256 cores per job = </a:t>
            </a:r>
            <a:b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</a:b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16,384 cores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pitchFamily="34" charset="0"/>
              <a:buChar char="•"/>
            </a:pPr>
            <a:r>
              <a:rPr lang="en-US" kern="0" dirty="0" smtClean="0">
                <a:cs typeface="Courier New" pitchFamily="49" charset="0"/>
              </a:rPr>
              <a:t>10-100 time steps per job = </a:t>
            </a:r>
            <a:br>
              <a:rPr lang="en-US" kern="0" dirty="0" smtClean="0">
                <a:cs typeface="Courier New" pitchFamily="49" charset="0"/>
              </a:rPr>
            </a:br>
            <a:r>
              <a:rPr lang="en-US" kern="0" dirty="0" smtClean="0">
                <a:cs typeface="Courier New" pitchFamily="49" charset="0"/>
              </a:rPr>
              <a:t>10-60 seconds wall time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pitchFamily="34" charset="0"/>
              <a:buChar char="•"/>
            </a:pPr>
            <a:r>
              <a:rPr lang="en-US" kern="0" dirty="0" smtClean="0">
                <a:cs typeface="Courier New" pitchFamily="49" charset="0"/>
              </a:rPr>
              <a:t>Requires 6.4 MPI executions/sec. </a:t>
            </a:r>
            <a:r>
              <a:rPr lang="en-US" sz="2400" b="1" kern="0" dirty="0" smtClean="0">
                <a:cs typeface="Courier New" pitchFamily="49" charset="0"/>
              </a:rPr>
              <a:t>→</a:t>
            </a:r>
            <a:br>
              <a:rPr lang="en-US" sz="2400" b="1" kern="0" dirty="0" smtClean="0">
                <a:cs typeface="Courier New" pitchFamily="49" charset="0"/>
              </a:rPr>
            </a:br>
            <a:r>
              <a:rPr lang="en-US" kern="0" dirty="0" smtClean="0">
                <a:cs typeface="Courier New" pitchFamily="49" charset="0"/>
              </a:rPr>
              <a:t>1,638 processes/sec.  over </a:t>
            </a:r>
            <a:br>
              <a:rPr lang="en-US" kern="0" dirty="0" smtClean="0">
                <a:cs typeface="Courier New" pitchFamily="49" charset="0"/>
              </a:rPr>
            </a:br>
            <a:r>
              <a:rPr lang="en-US" kern="0" dirty="0" smtClean="0">
                <a:cs typeface="Courier New" pitchFamily="49" charset="0"/>
              </a:rPr>
              <a:t>a 12-hour period = </a:t>
            </a:r>
            <a:br>
              <a:rPr lang="en-US" kern="0" dirty="0" smtClean="0">
                <a:cs typeface="Courier New" pitchFamily="49" charset="0"/>
              </a:rPr>
            </a:b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70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million process starts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rot="5400000">
            <a:off x="8039100" y="723900"/>
            <a:ext cx="1295400" cy="152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rot="5400000">
            <a:off x="2667000" y="4495800"/>
            <a:ext cx="350520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each application invocation as a function evaluation in a higher-level method</a:t>
            </a:r>
          </a:p>
          <a:p>
            <a:endParaRPr lang="en-US" dirty="0" smtClean="0"/>
          </a:p>
          <a:p>
            <a:r>
              <a:rPr lang="en-US" dirty="0" smtClean="0"/>
              <a:t>Run the same application with varying input parameters </a:t>
            </a:r>
          </a:p>
          <a:p>
            <a:pPr lvl="1"/>
            <a:r>
              <a:rPr lang="en-US" dirty="0" smtClean="0"/>
              <a:t>Parameter sweep: cover a known range of inputs to obtain outputs and produce statistical information or visualization</a:t>
            </a:r>
          </a:p>
          <a:p>
            <a:pPr lvl="1"/>
            <a:r>
              <a:rPr lang="en-US" dirty="0" smtClean="0"/>
              <a:t>Parameter search/optimization: find inputs that produce interesting/extreme outputs</a:t>
            </a:r>
          </a:p>
          <a:p>
            <a:pPr lvl="1"/>
            <a:r>
              <a:rPr lang="en-US" dirty="0" smtClean="0"/>
              <a:t>Application script: evaluate arbitrary user script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REM is a form of parameter sweep with some relatively simple data exchange- easily expressed in a scripting language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7225" y="6307138"/>
            <a:ext cx="5942013" cy="228600"/>
          </a:xfrm>
        </p:spPr>
        <p:txBody>
          <a:bodyPr/>
          <a:lstStyle/>
          <a:p>
            <a:r>
              <a:rPr lang="en-US" smtClean="0"/>
              <a:t>JETS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 rot="5400000">
            <a:off x="8039100" y="723900"/>
            <a:ext cx="1295400" cy="152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ight Arrow 72"/>
          <p:cNvSpPr/>
          <p:nvPr/>
        </p:nvSpPr>
        <p:spPr bwMode="auto">
          <a:xfrm rot="414675">
            <a:off x="2241770" y="4800124"/>
            <a:ext cx="1295400" cy="609600"/>
          </a:xfrm>
          <a:prstGeom prst="rightArrow">
            <a:avLst/>
          </a:prstGeom>
          <a:noFill/>
          <a:ln w="19050" cap="flat" cmpd="sng" algn="ctr">
            <a:gradFill flip="none" rotWithShape="1">
              <a:gsLst>
                <a:gs pos="0">
                  <a:schemeClr val="tx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Scientific scripting - SwiftScript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4114800" cy="5181599"/>
          </a:xfrm>
        </p:spPr>
        <p:txBody>
          <a:bodyPr/>
          <a:lstStyle/>
          <a:p>
            <a:r>
              <a:rPr lang="en-US" dirty="0" smtClean="0"/>
              <a:t>Support file/task model directly in the language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</a:rPr>
              <a:t>app (</a:t>
            </a:r>
            <a:r>
              <a:rPr lang="en-US" sz="1400" b="1" dirty="0" smtClean="0">
                <a:latin typeface="Courier New" pitchFamily="49" charset="0"/>
              </a:rPr>
              <a:t>file</a:t>
            </a:r>
            <a:r>
              <a:rPr lang="en-US" sz="1400" dirty="0" smtClean="0">
                <a:latin typeface="Courier New" pitchFamily="49" charset="0"/>
              </a:rPr>
              <a:t> output) sim(</a:t>
            </a:r>
            <a:r>
              <a:rPr lang="en-US" sz="1400" b="1" dirty="0" smtClean="0">
                <a:latin typeface="Courier New" pitchFamily="49" charset="0"/>
              </a:rPr>
              <a:t>file</a:t>
            </a:r>
            <a:r>
              <a:rPr lang="en-US" sz="1400" dirty="0" smtClean="0">
                <a:latin typeface="Courier New" pitchFamily="49" charset="0"/>
              </a:rPr>
              <a:t> input) {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namd2 @input @output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</a:rPr>
              <a:t>}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Provide natural concurrency through automatic data flow analysis and task scheduling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</a:rPr>
              <a:t>file o11 = sim(input1);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</a:rPr>
              <a:t>file o12 = sim(input2);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</a:rPr>
              <a:t>file m   = exchange(o11, o12);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</a:rPr>
              <a:t>file i21 = create(o11, m);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</a:rPr>
              <a:t>file o21 = sim(i21);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</a:rPr>
              <a:t>...</a:t>
            </a:r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00600" y="1066801"/>
            <a:ext cx="4114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Separate application script from site configuration details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lang="en-US" kern="0" dirty="0" smtClean="0"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lang="en-US" kern="0" dirty="0" smtClean="0"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Support scientific data sets in the language through language constructs such as structs, arrays, mappers, etc.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181600" y="1752600"/>
            <a:ext cx="13716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1752600"/>
            <a:ext cx="567784" cy="276999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script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1752600"/>
            <a:ext cx="484428" cy="276999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sites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477000" y="1752600"/>
            <a:ext cx="513282" cy="276999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apps</a:t>
            </a:r>
            <a:endParaRPr lang="en-US" sz="1200" dirty="0"/>
          </a:p>
        </p:txBody>
      </p:sp>
      <p:cxnSp>
        <p:nvCxnSpPr>
          <p:cNvPr id="13" name="Straight Arrow Connector 12"/>
          <p:cNvCxnSpPr>
            <a:stCxn id="17" idx="3"/>
            <a:endCxn id="33" idx="1"/>
          </p:cNvCxnSpPr>
          <p:nvPr/>
        </p:nvCxnSpPr>
        <p:spPr bwMode="auto">
          <a:xfrm flipV="1">
            <a:off x="7010400" y="2438400"/>
            <a:ext cx="533400" cy="1"/>
          </a:xfrm>
          <a:prstGeom prst="straightConnector1">
            <a:avLst/>
          </a:prstGeom>
          <a:noFill/>
          <a:ln w="31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181600" y="2209801"/>
            <a:ext cx="1828800" cy="457199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200" dirty="0" smtClean="0"/>
              <a:t>Swift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7543800" y="2209800"/>
            <a:ext cx="1143000" cy="4572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200" dirty="0" smtClean="0"/>
              <a:t>Execution…</a:t>
            </a:r>
            <a:endParaRPr lang="en-US" sz="1200" dirty="0"/>
          </a:p>
        </p:txBody>
      </p:sp>
      <p:cxnSp>
        <p:nvCxnSpPr>
          <p:cNvPr id="39" name="Straight Arrow Connector 38"/>
          <p:cNvCxnSpPr/>
          <p:nvPr/>
        </p:nvCxnSpPr>
        <p:spPr bwMode="auto">
          <a:xfrm rot="5400000">
            <a:off x="5295900" y="2171700"/>
            <a:ext cx="381000" cy="1588"/>
          </a:xfrm>
          <a:prstGeom prst="straightConnector1">
            <a:avLst/>
          </a:prstGeom>
          <a:noFill/>
          <a:ln w="31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rot="5400000">
            <a:off x="5904706" y="2170906"/>
            <a:ext cx="381000" cy="1588"/>
          </a:xfrm>
          <a:prstGeom prst="straightConnector1">
            <a:avLst/>
          </a:prstGeom>
          <a:noFill/>
          <a:ln w="31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>
            <a:off x="6515894" y="2170906"/>
            <a:ext cx="381000" cy="1588"/>
          </a:xfrm>
          <a:prstGeom prst="straightConnector1">
            <a:avLst/>
          </a:prstGeom>
          <a:noFill/>
          <a:ln w="31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>
            <a:off x="3657600" y="5105400"/>
            <a:ext cx="685800" cy="1588"/>
          </a:xfrm>
          <a:prstGeom prst="straightConnector1">
            <a:avLst/>
          </a:prstGeom>
          <a:noFill/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4343400" y="4953000"/>
            <a:ext cx="463589" cy="3048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sim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343400" y="5486400"/>
            <a:ext cx="463589" cy="3048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sim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334000" y="4953000"/>
            <a:ext cx="369332" cy="9144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exchange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>
            <a:off x="4800600" y="5105400"/>
            <a:ext cx="533400" cy="1588"/>
          </a:xfrm>
          <a:prstGeom prst="straightConnector1">
            <a:avLst/>
          </a:prstGeom>
          <a:noFill/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3657600" y="5638800"/>
            <a:ext cx="685800" cy="1588"/>
          </a:xfrm>
          <a:prstGeom prst="straightConnector1">
            <a:avLst/>
          </a:prstGeom>
          <a:noFill/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9" name="Rectangle 88"/>
          <p:cNvSpPr/>
          <p:nvPr/>
        </p:nvSpPr>
        <p:spPr>
          <a:xfrm>
            <a:off x="3581400" y="4800600"/>
            <a:ext cx="7425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input1</a:t>
            </a:r>
            <a:endParaRPr lang="en-US" sz="1200" dirty="0"/>
          </a:p>
        </p:txBody>
      </p:sp>
      <p:sp>
        <p:nvSpPr>
          <p:cNvPr id="90" name="Rectangle 89"/>
          <p:cNvSpPr/>
          <p:nvPr/>
        </p:nvSpPr>
        <p:spPr>
          <a:xfrm>
            <a:off x="4800600" y="4876800"/>
            <a:ext cx="4635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o11</a:t>
            </a:r>
            <a:endParaRPr lang="en-US" sz="1200" dirty="0"/>
          </a:p>
        </p:txBody>
      </p:sp>
      <p:sp>
        <p:nvSpPr>
          <p:cNvPr id="91" name="Rectangle 90"/>
          <p:cNvSpPr/>
          <p:nvPr/>
        </p:nvSpPr>
        <p:spPr>
          <a:xfrm>
            <a:off x="5715000" y="5105400"/>
            <a:ext cx="2776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m</a:t>
            </a:r>
            <a:endParaRPr lang="en-US" sz="1200" dirty="0"/>
          </a:p>
        </p:txBody>
      </p:sp>
      <p:sp>
        <p:nvSpPr>
          <p:cNvPr id="96" name="Rectangle 95"/>
          <p:cNvSpPr/>
          <p:nvPr/>
        </p:nvSpPr>
        <p:spPr>
          <a:xfrm>
            <a:off x="3581400" y="5410200"/>
            <a:ext cx="7425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input2</a:t>
            </a:r>
            <a:endParaRPr lang="en-US" sz="1200" dirty="0"/>
          </a:p>
        </p:txBody>
      </p:sp>
      <p:cxnSp>
        <p:nvCxnSpPr>
          <p:cNvPr id="97" name="Straight Arrow Connector 96"/>
          <p:cNvCxnSpPr/>
          <p:nvPr/>
        </p:nvCxnSpPr>
        <p:spPr bwMode="auto">
          <a:xfrm>
            <a:off x="4800600" y="5638800"/>
            <a:ext cx="533400" cy="1588"/>
          </a:xfrm>
          <a:prstGeom prst="straightConnector1">
            <a:avLst/>
          </a:prstGeom>
          <a:noFill/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Rectangle 97"/>
          <p:cNvSpPr/>
          <p:nvPr/>
        </p:nvSpPr>
        <p:spPr>
          <a:xfrm>
            <a:off x="4800600" y="5410200"/>
            <a:ext cx="4635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o12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7467600" y="4953000"/>
            <a:ext cx="533400" cy="3048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sim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8" name="Elbow Connector 107"/>
          <p:cNvCxnSpPr>
            <a:stCxn id="79" idx="3"/>
            <a:endCxn id="41" idx="1"/>
          </p:cNvCxnSpPr>
          <p:nvPr/>
        </p:nvCxnSpPr>
        <p:spPr bwMode="auto">
          <a:xfrm flipV="1">
            <a:off x="5703332" y="5105400"/>
            <a:ext cx="468868" cy="30480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Elbow Connector 113"/>
          <p:cNvCxnSpPr>
            <a:stCxn id="79" idx="3"/>
            <a:endCxn id="62" idx="1"/>
          </p:cNvCxnSpPr>
          <p:nvPr/>
        </p:nvCxnSpPr>
        <p:spPr bwMode="auto">
          <a:xfrm>
            <a:off x="5703332" y="5410200"/>
            <a:ext cx="468868" cy="22860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9" name="Elbow Connector 118"/>
          <p:cNvCxnSpPr>
            <a:stCxn id="90" idx="0"/>
            <a:endCxn id="41" idx="1"/>
          </p:cNvCxnSpPr>
          <p:nvPr/>
        </p:nvCxnSpPr>
        <p:spPr bwMode="auto">
          <a:xfrm rot="16200000" flipH="1">
            <a:off x="5487997" y="4421197"/>
            <a:ext cx="228600" cy="1139806"/>
          </a:xfrm>
          <a:prstGeom prst="bentConnector4">
            <a:avLst>
              <a:gd name="adj1" fmla="val -100000"/>
              <a:gd name="adj2" fmla="val 79388"/>
            </a:avLst>
          </a:prstGeom>
          <a:noFill/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0" name="Elbow Connector 118"/>
          <p:cNvCxnSpPr>
            <a:stCxn id="98" idx="2"/>
          </p:cNvCxnSpPr>
          <p:nvPr/>
        </p:nvCxnSpPr>
        <p:spPr bwMode="auto">
          <a:xfrm rot="5400000" flipH="1" flipV="1">
            <a:off x="5576500" y="5094693"/>
            <a:ext cx="48399" cy="1136613"/>
          </a:xfrm>
          <a:prstGeom prst="bentConnector4">
            <a:avLst>
              <a:gd name="adj1" fmla="val -718327"/>
              <a:gd name="adj2" fmla="val 79471"/>
            </a:avLst>
          </a:prstGeom>
          <a:noFill/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7" name="Straight Arrow Connector 136"/>
          <p:cNvCxnSpPr>
            <a:stCxn id="105" idx="3"/>
            <a:endCxn id="145" idx="1"/>
          </p:cNvCxnSpPr>
          <p:nvPr/>
        </p:nvCxnSpPr>
        <p:spPr bwMode="auto">
          <a:xfrm>
            <a:off x="8001000" y="5105400"/>
            <a:ext cx="228600" cy="1588"/>
          </a:xfrm>
          <a:prstGeom prst="straightConnector1">
            <a:avLst/>
          </a:prstGeom>
          <a:noFill/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5" name="Rectangle 144"/>
          <p:cNvSpPr/>
          <p:nvPr/>
        </p:nvSpPr>
        <p:spPr>
          <a:xfrm>
            <a:off x="8229600" y="4953000"/>
            <a:ext cx="463588" cy="30480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o21</a:t>
            </a:r>
            <a:endParaRPr lang="en-US" sz="1200" dirty="0"/>
          </a:p>
        </p:txBody>
      </p:sp>
      <p:sp>
        <p:nvSpPr>
          <p:cNvPr id="192" name="TextBox 191"/>
          <p:cNvSpPr txBox="1"/>
          <p:nvPr/>
        </p:nvSpPr>
        <p:spPr>
          <a:xfrm>
            <a:off x="7467600" y="5486400"/>
            <a:ext cx="533399" cy="3048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sim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3" name="Straight Arrow Connector 192"/>
          <p:cNvCxnSpPr>
            <a:stCxn id="192" idx="3"/>
            <a:endCxn id="64" idx="1"/>
          </p:cNvCxnSpPr>
          <p:nvPr/>
        </p:nvCxnSpPr>
        <p:spPr bwMode="auto">
          <a:xfrm>
            <a:off x="8000999" y="5638800"/>
            <a:ext cx="228601" cy="1588"/>
          </a:xfrm>
          <a:prstGeom prst="straightConnector1">
            <a:avLst/>
          </a:prstGeom>
          <a:noFill/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4" name="Rectangle 193"/>
          <p:cNvSpPr/>
          <p:nvPr/>
        </p:nvSpPr>
        <p:spPr>
          <a:xfrm>
            <a:off x="6934200" y="5410200"/>
            <a:ext cx="533400" cy="228599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algn="ctr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i22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6172200" y="4953000"/>
            <a:ext cx="761999" cy="3048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create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172200" y="5486400"/>
            <a:ext cx="761999" cy="3048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create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934200" y="4876800"/>
            <a:ext cx="533400" cy="228599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algn="ctr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i21</a:t>
            </a:r>
            <a:endParaRPr lang="en-US" sz="1200" dirty="0"/>
          </a:p>
        </p:txBody>
      </p:sp>
      <p:sp>
        <p:nvSpPr>
          <p:cNvPr id="64" name="Rectangle 63"/>
          <p:cNvSpPr/>
          <p:nvPr/>
        </p:nvSpPr>
        <p:spPr>
          <a:xfrm>
            <a:off x="8229600" y="5486400"/>
            <a:ext cx="463588" cy="30480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o22</a:t>
            </a:r>
            <a:endParaRPr lang="en-US" sz="1200" dirty="0"/>
          </a:p>
        </p:txBody>
      </p:sp>
      <p:cxnSp>
        <p:nvCxnSpPr>
          <p:cNvPr id="102" name="Straight Arrow Connector 101"/>
          <p:cNvCxnSpPr>
            <a:stCxn id="41" idx="3"/>
            <a:endCxn id="105" idx="1"/>
          </p:cNvCxnSpPr>
          <p:nvPr/>
        </p:nvCxnSpPr>
        <p:spPr bwMode="auto">
          <a:xfrm>
            <a:off x="6934199" y="5105400"/>
            <a:ext cx="533401" cy="1588"/>
          </a:xfrm>
          <a:prstGeom prst="straightConnector1">
            <a:avLst/>
          </a:prstGeom>
          <a:noFill/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62" idx="3"/>
            <a:endCxn id="192" idx="1"/>
          </p:cNvCxnSpPr>
          <p:nvPr/>
        </p:nvCxnSpPr>
        <p:spPr bwMode="auto">
          <a:xfrm>
            <a:off x="6934199" y="5638800"/>
            <a:ext cx="533401" cy="1588"/>
          </a:xfrm>
          <a:prstGeom prst="straightConnector1">
            <a:avLst/>
          </a:prstGeom>
          <a:noFill/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/>
          <a:lstStyle/>
          <a:p>
            <a:r>
              <a:rPr lang="en-US" dirty="0" smtClean="0"/>
              <a:t>Tasks may be generated by a simple list or by a running program or workflow</a:t>
            </a:r>
          </a:p>
          <a:p>
            <a:r>
              <a:rPr lang="en-US" dirty="0" smtClean="0"/>
              <a:t>Workflow execution produces “job specifications”- user tasks to be executed on the available infrastructure</a:t>
            </a:r>
          </a:p>
          <a:p>
            <a:r>
              <a:rPr lang="en-US" dirty="0" smtClean="0"/>
              <a:t>We are currently investigating the following infrastructures: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Tradeoffs include performance, portability, and usability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4953000"/>
            <a:ext cx="7391400" cy="646331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Coasters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Falkon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JETS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1447800"/>
            <a:ext cx="2286000" cy="92333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Task generation</a:t>
            </a:r>
          </a:p>
          <a:p>
            <a:pPr algn="ctr"/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429000" y="1447800"/>
            <a:ext cx="2286000" cy="92333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Task distribution</a:t>
            </a:r>
          </a:p>
          <a:p>
            <a:pPr algn="ctr"/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248400" y="1447800"/>
            <a:ext cx="2286000" cy="92333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Task execution</a:t>
            </a:r>
          </a:p>
          <a:p>
            <a:pPr algn="ctr"/>
            <a:endParaRPr lang="en-US" dirty="0" smtClean="0"/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895600" y="1905000"/>
            <a:ext cx="533400" cy="1"/>
          </a:xfrm>
          <a:prstGeom prst="straightConnector1">
            <a:avLst/>
          </a:prstGeom>
          <a:noFill/>
          <a:ln w="31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5715000" y="1905000"/>
            <a:ext cx="533400" cy="1"/>
          </a:xfrm>
          <a:prstGeom prst="straightConnector1">
            <a:avLst/>
          </a:prstGeom>
          <a:noFill/>
          <a:ln w="31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challenges for large batches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small application run times, the cost of application start-up, small I/O, library searches, etc. is expensive</a:t>
            </a:r>
          </a:p>
          <a:p>
            <a:endParaRPr lang="en-US" dirty="0" smtClean="0"/>
          </a:p>
          <a:p>
            <a:r>
              <a:rPr lang="en-US" dirty="0" smtClean="0"/>
              <a:t>Existing HPC schedulers do not support this mode of operation</a:t>
            </a:r>
          </a:p>
          <a:p>
            <a:pPr lvl="1"/>
            <a:r>
              <a:rPr lang="en-US" dirty="0" smtClean="0"/>
              <a:t>On the Blue Gene/P, job start takes 2-4 minutes</a:t>
            </a:r>
          </a:p>
          <a:p>
            <a:pPr lvl="1"/>
            <a:r>
              <a:rPr lang="en-US" dirty="0" smtClean="0"/>
              <a:t>On the Cray,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aprun</a:t>
            </a:r>
            <a:r>
              <a:rPr lang="en-US" dirty="0" smtClean="0"/>
              <a:t> job start takes a full second or so</a:t>
            </a:r>
          </a:p>
          <a:p>
            <a:pPr lvl="1"/>
            <a:r>
              <a:rPr lang="en-US" dirty="0" smtClean="0"/>
              <a:t>Neither of these systems allow the user to make a fine-grained selection of cores from the allocation for small multicore/</a:t>
            </a:r>
            <a:r>
              <a:rPr lang="en-US" dirty="0" err="1" smtClean="0"/>
              <a:t>multinode</a:t>
            </a:r>
            <a:r>
              <a:rPr lang="en-US" dirty="0" smtClean="0"/>
              <a:t> jobs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Solution pursued by JETS:</a:t>
            </a:r>
          </a:p>
          <a:p>
            <a:pPr lvl="1"/>
            <a:r>
              <a:rPr lang="en-US" dirty="0" smtClean="0"/>
              <a:t>Allocate worker agents </a:t>
            </a:r>
            <a:r>
              <a:rPr lang="en-US" i="1" dirty="0" smtClean="0"/>
              <a:t>en masse</a:t>
            </a:r>
          </a:p>
          <a:p>
            <a:pPr lvl="1"/>
            <a:r>
              <a:rPr lang="en-US" dirty="0" smtClean="0"/>
              <a:t>Use a specialized user scheduler to rapidly submit user work to agents</a:t>
            </a:r>
          </a:p>
          <a:p>
            <a:pPr lvl="1"/>
            <a:r>
              <a:rPr lang="en-US" dirty="0" smtClean="0"/>
              <a:t>Support dynamic construction of </a:t>
            </a:r>
            <a:r>
              <a:rPr lang="en-US" dirty="0" err="1" smtClean="0"/>
              <a:t>multinode</a:t>
            </a:r>
            <a:r>
              <a:rPr lang="en-US" dirty="0" smtClean="0"/>
              <a:t> MPI applications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JETS: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410200"/>
          </a:xfrm>
        </p:spPr>
        <p:txBody>
          <a:bodyPr/>
          <a:lstStyle/>
          <a:p>
            <a:r>
              <a:rPr lang="en-US" dirty="0" smtClean="0"/>
              <a:t>Portable worker agents that run on compute nodes</a:t>
            </a:r>
          </a:p>
          <a:p>
            <a:pPr lvl="1"/>
            <a:r>
              <a:rPr lang="en-US" dirty="0" smtClean="0"/>
              <a:t>Provides scripts to launch agents on common systems</a:t>
            </a:r>
          </a:p>
          <a:p>
            <a:pPr lvl="1"/>
            <a:r>
              <a:rPr lang="en-US" dirty="0" smtClean="0"/>
              <a:t>Features provide convenient access to local storage such as BG/P ZeptoOS RAM filesystem.</a:t>
            </a:r>
            <a:r>
              <a:rPr lang="en-US" i="1" dirty="0" smtClean="0"/>
              <a:t> Storing application binary, libraries, etc. here results in significant application start time improvements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Central user scheduler to manage workers: (Stand-alone JETS or Coasters discussed on following slides)</a:t>
            </a:r>
          </a:p>
          <a:p>
            <a:endParaRPr lang="en-US" dirty="0" smtClean="0"/>
          </a:p>
          <a:p>
            <a:r>
              <a:rPr lang="en-US" dirty="0" smtClean="0"/>
              <a:t>MPICH /Hydra modification to allow “launcher=manual”: tasks launched by the user (instead of SSH or other method)</a:t>
            </a:r>
          </a:p>
          <a:p>
            <a:endParaRPr lang="en-US" dirty="0" smtClean="0"/>
          </a:p>
          <a:p>
            <a:r>
              <a:rPr lang="en-US" dirty="0" smtClean="0"/>
              <a:t>User scheduler plug-in to manage a local call to </a:t>
            </a:r>
            <a:r>
              <a:rPr lang="en-US" dirty="0" smtClean="0">
                <a:latin typeface="Courier New" pitchFamily="49" charset="0"/>
              </a:rPr>
              <a:t>mpiexec </a:t>
            </a:r>
          </a:p>
          <a:p>
            <a:pPr lvl="1"/>
            <a:r>
              <a:rPr lang="en-US" dirty="0" smtClean="0"/>
              <a:t>Processes output from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mpiexec</a:t>
            </a:r>
            <a:r>
              <a:rPr lang="en-US" dirty="0" smtClean="0"/>
              <a:t> over local IPC, launches resultant single tasks on workers</a:t>
            </a:r>
          </a:p>
          <a:p>
            <a:pPr lvl="1"/>
            <a:r>
              <a:rPr lang="en-US" dirty="0" smtClean="0"/>
              <a:t>Single tasks are able to find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mpiexec</a:t>
            </a:r>
            <a:r>
              <a:rPr lang="en-US" dirty="0" smtClean="0"/>
              <a:t> process and each other to start the user job (via Hydra proxy functionality)</a:t>
            </a:r>
          </a:p>
          <a:p>
            <a:pPr lvl="1"/>
            <a:r>
              <a:rPr lang="en-US" dirty="0" smtClean="0"/>
              <a:t>Can efficiently manage many running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mpiexec</a:t>
            </a:r>
            <a:r>
              <a:rPr lang="en-US" dirty="0" smtClean="0"/>
              <a:t> processes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infrastructure - Coasters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Coasters: a high task rate execution provider </a:t>
            </a:r>
            <a:br>
              <a:rPr lang="en-US" dirty="0" smtClean="0"/>
            </a:br>
            <a:r>
              <a:rPr lang="en-US" dirty="0" smtClean="0"/>
              <a:t>(Previously developed for the Swift system)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Automatically deploys worker agents to resources with respect to user task queues and available resources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7225" y="6307138"/>
            <a:ext cx="5942013" cy="228600"/>
          </a:xfrm>
        </p:spPr>
        <p:txBody>
          <a:bodyPr/>
          <a:lstStyle/>
          <a:p>
            <a:r>
              <a:rPr lang="en-US" smtClean="0"/>
              <a:t>JETS</a:t>
            </a:r>
            <a:endParaRPr lang="en-US" dirty="0"/>
          </a:p>
        </p:txBody>
      </p:sp>
      <p:pic>
        <p:nvPicPr>
          <p:cNvPr id="78850" name="Picture 2" descr="C:\cygwin\home\wozniak\CCA_2011\slides\coasters-arc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590800"/>
            <a:ext cx="3505200" cy="3505200"/>
          </a:xfrm>
          <a:prstGeom prst="rect">
            <a:avLst/>
          </a:prstGeom>
          <a:noFill/>
        </p:spPr>
      </p:pic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457200" y="2743200"/>
            <a:ext cx="4191000" cy="376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Implements the Java CoG provider interfaces for compatibility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with Swift and other software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Tx/>
              <a:buChar char="–"/>
              <a:tabLst/>
              <a:defRPr/>
            </a:pPr>
            <a:r>
              <a:rPr lang="en-US" sz="1600" kern="0" baseline="0" dirty="0" smtClean="0"/>
              <a:t>Current</a:t>
            </a:r>
            <a:r>
              <a:rPr lang="en-US" sz="1600" kern="0" dirty="0" smtClean="0"/>
              <a:t>ly runs on clusters, grids, and HPC systems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Can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move data along with task submission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Tx/>
              <a:buChar char="–"/>
            </a:pPr>
            <a:r>
              <a:rPr lang="en-US" sz="1600" noProof="0" dirty="0" smtClean="0"/>
              <a:t>Contains a “block” abstraction to manage allocations containing large numbers of CPUs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Tx/>
              <a:buChar char="–"/>
            </a:pPr>
            <a:r>
              <a:rPr lang="en-US" sz="1600" b="1" noProof="0" dirty="0" smtClean="0"/>
              <a:t>Originally only supported sequential tasks 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Tx/>
              <a:buChar char="–"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y_2007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stom 11">
      <a:dk1>
        <a:srgbClr val="616161"/>
      </a:dk1>
      <a:lt1>
        <a:sysClr val="window" lastClr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4B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gray_2007</Template>
  <TotalTime>9245</TotalTime>
  <Words>1121</Words>
  <Application>Microsoft Office PowerPoint</Application>
  <PresentationFormat>On-screen Show (4:3)</PresentationFormat>
  <Paragraphs>318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gray_2007</vt:lpstr>
      <vt:lpstr>JETS: Language and System Support for            Many-Parallel-Task Computing</vt:lpstr>
      <vt:lpstr>Outline</vt:lpstr>
      <vt:lpstr>NAMD - Replica Exchange Method</vt:lpstr>
      <vt:lpstr>Parameter studies</vt:lpstr>
      <vt:lpstr>Scientific scripting - SwiftScript</vt:lpstr>
      <vt:lpstr>Task management</vt:lpstr>
      <vt:lpstr>Performance challenges for large batches</vt:lpstr>
      <vt:lpstr>JETS: Features</vt:lpstr>
      <vt:lpstr>Execution infrastructure - Coasters</vt:lpstr>
      <vt:lpstr>Execution infrastructure - JETS</vt:lpstr>
      <vt:lpstr>NAMD/JETS - Parameters</vt:lpstr>
      <vt:lpstr>JETS - Task rates and utilization</vt:lpstr>
      <vt:lpstr>NAMD/JETS load levels</vt:lpstr>
      <vt:lpstr>JETS - Misc. results</vt:lpstr>
      <vt:lpstr>JETS/Coasters</vt:lpstr>
      <vt:lpstr>NAMD REM in Swift</vt:lpstr>
      <vt:lpstr>Ongoing/Future work: ExM: Extreme-scale many-task computing</vt:lpstr>
      <vt:lpstr>Task generation and scalability</vt:lpstr>
      <vt:lpstr>Performance target</vt:lpstr>
      <vt:lpstr>Recap and further reading…</vt:lpstr>
      <vt:lpstr>Thanks</vt:lpstr>
      <vt:lpstr>Questions</vt:lpstr>
    </vt:vector>
  </TitlesOfParts>
  <Company>ANL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Object Storage Rebuild Analysis via Simulation with GOBS</dc:title>
  <dc:creator>Justin M Wozniak</dc:creator>
  <cp:lastModifiedBy>Pavan Balaji</cp:lastModifiedBy>
  <cp:revision>256</cp:revision>
  <dcterms:created xsi:type="dcterms:W3CDTF">2009-11-11T01:31:49Z</dcterms:created>
  <dcterms:modified xsi:type="dcterms:W3CDTF">2011-09-13T03:00:17Z</dcterms:modified>
</cp:coreProperties>
</file>