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5" r:id="rId10"/>
    <p:sldId id="263" r:id="rId11"/>
    <p:sldId id="266" r:id="rId12"/>
    <p:sldId id="264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ocuments\&#35542;&#25991;\P2S2_2013\CameraReady20130709\&#12464;&#12521;&#12501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ocuments\&#35542;&#25991;\P2S2_2013\CameraReady20130709\&#12464;&#12521;&#12501;&#12487;&#12540;&#124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GPU (Tesla 2050)</a:t>
            </a:r>
          </a:p>
        </c:rich>
      </c:tx>
      <c:layout>
        <c:manualLayout>
          <c:xMode val="edge"/>
          <c:yMode val="edge"/>
          <c:x val="0.3825573355054756"/>
          <c:y val="6.7681895093062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928569203330296"/>
          <c:y val="0.17171296296296296"/>
          <c:w val="0.76142861593339406"/>
          <c:h val="0.6705398804316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Sheet1!$M$20</c:f>
              <c:strCache>
                <c:ptCount val="1"/>
                <c:pt idx="0">
                  <c:v>Serialized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Sheet1!$N$19:$Q$19</c:f>
              <c:strCache>
                <c:ptCount val="4"/>
                <c:pt idx="0">
                  <c:v>128*128</c:v>
                </c:pt>
                <c:pt idx="1">
                  <c:v>256*256</c:v>
                </c:pt>
                <c:pt idx="2">
                  <c:v>512*512</c:v>
                </c:pt>
                <c:pt idx="3">
                  <c:v>1024*1024</c:v>
                </c:pt>
              </c:strCache>
            </c:strRef>
          </c:cat>
          <c:val>
            <c:numRef>
              <c:f>Sheet1!$N$24:$Q$24</c:f>
              <c:numCache>
                <c:formatCode>General</c:formatCode>
                <c:ptCount val="4"/>
                <c:pt idx="0">
                  <c:v>1.6458299999999999</c:v>
                </c:pt>
                <c:pt idx="1">
                  <c:v>1.6775</c:v>
                </c:pt>
                <c:pt idx="2">
                  <c:v>1.7786599999999999</c:v>
                </c:pt>
                <c:pt idx="3">
                  <c:v>2.1198999999999999</c:v>
                </c:pt>
              </c:numCache>
            </c:numRef>
          </c:val>
        </c:ser>
        <c:ser>
          <c:idx val="1"/>
          <c:order val="1"/>
          <c:tx>
            <c:strRef>
              <c:f>Sheet1!$M$21</c:f>
              <c:strCache>
                <c:ptCount val="1"/>
                <c:pt idx="0">
                  <c:v>Parallelzed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Sheet1!$N$19:$Q$19</c:f>
              <c:strCache>
                <c:ptCount val="4"/>
                <c:pt idx="0">
                  <c:v>128*128</c:v>
                </c:pt>
                <c:pt idx="1">
                  <c:v>256*256</c:v>
                </c:pt>
                <c:pt idx="2">
                  <c:v>512*512</c:v>
                </c:pt>
                <c:pt idx="3">
                  <c:v>1024*1024</c:v>
                </c:pt>
              </c:strCache>
            </c:strRef>
          </c:cat>
          <c:val>
            <c:numRef>
              <c:f>Sheet1!$N$25:$Q$25</c:f>
              <c:numCache>
                <c:formatCode>General</c:formatCode>
                <c:ptCount val="4"/>
                <c:pt idx="0">
                  <c:v>1.4743651499999999</c:v>
                </c:pt>
                <c:pt idx="1">
                  <c:v>1.4697840500000001</c:v>
                </c:pt>
                <c:pt idx="2">
                  <c:v>1.4654530399999999</c:v>
                </c:pt>
                <c:pt idx="3">
                  <c:v>1.4705201799999998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8398656"/>
        <c:axId val="-1348390496"/>
      </c:barChart>
      <c:lineChart>
        <c:grouping val="standard"/>
        <c:varyColors val="0"/>
        <c:ser>
          <c:idx val="2"/>
          <c:order val="2"/>
          <c:tx>
            <c:strRef>
              <c:f>Sheet1!$M$12</c:f>
              <c:strCache>
                <c:ptCount val="1"/>
                <c:pt idx="0">
                  <c:v>Speedup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Sheet1!$N$13:$Q$13</c:f>
              <c:numCache>
                <c:formatCode>General</c:formatCode>
                <c:ptCount val="4"/>
                <c:pt idx="0">
                  <c:v>1.1162974111264092</c:v>
                </c:pt>
                <c:pt idx="1">
                  <c:v>1.1413241285343925</c:v>
                </c:pt>
                <c:pt idx="2">
                  <c:v>1.2137270533076925</c:v>
                </c:pt>
                <c:pt idx="3">
                  <c:v>1.4415987137286346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48398112"/>
        <c:axId val="-1348399744"/>
      </c:lineChart>
      <c:catAx>
        <c:axId val="-1348398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Image size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348390496"/>
        <c:crosses val="autoZero"/>
        <c:auto val="1"/>
        <c:lblAlgn val="ctr"/>
        <c:lblOffset val="100"/>
        <c:noMultiLvlLbl val="0"/>
      </c:catAx>
      <c:valAx>
        <c:axId val="-13483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Execution</a:t>
                </a:r>
                <a:r>
                  <a:rPr lang="en-US" altLang="ja-JP" baseline="0"/>
                  <a:t> time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348398656"/>
        <c:crosses val="autoZero"/>
        <c:crossBetween val="between"/>
      </c:valAx>
      <c:valAx>
        <c:axId val="-13483997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Speedup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348398112"/>
        <c:crosses val="max"/>
        <c:crossBetween val="between"/>
      </c:valAx>
      <c:catAx>
        <c:axId val="-1348398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1348399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30798227372912"/>
          <c:y val="0.18576334208223969"/>
          <c:w val="0.5308319119605597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CPU (Corei7 Intel OpenCL)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4725747091530898E-2"/>
          <c:y val="0.13349649765116939"/>
          <c:w val="0.81595482382883955"/>
          <c:h val="0.7353546952464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Sheet1!$M$20</c:f>
              <c:strCache>
                <c:ptCount val="1"/>
                <c:pt idx="0">
                  <c:v>Serialized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Sheet1!$N$19:$Q$19</c:f>
              <c:strCache>
                <c:ptCount val="4"/>
                <c:pt idx="0">
                  <c:v>128*128</c:v>
                </c:pt>
                <c:pt idx="1">
                  <c:v>256*256</c:v>
                </c:pt>
                <c:pt idx="2">
                  <c:v>512*512</c:v>
                </c:pt>
                <c:pt idx="3">
                  <c:v>1024*1024</c:v>
                </c:pt>
              </c:strCache>
            </c:strRef>
          </c:cat>
          <c:val>
            <c:numRef>
              <c:f>Sheet1!$N$20:$Q$20</c:f>
              <c:numCache>
                <c:formatCode>General</c:formatCode>
                <c:ptCount val="4"/>
                <c:pt idx="0">
                  <c:v>4.1928099999999997</c:v>
                </c:pt>
                <c:pt idx="1">
                  <c:v>4.2556700000000003</c:v>
                </c:pt>
                <c:pt idx="2">
                  <c:v>4.3877600000000001</c:v>
                </c:pt>
                <c:pt idx="3">
                  <c:v>4.7712700000000003</c:v>
                </c:pt>
              </c:numCache>
            </c:numRef>
          </c:val>
        </c:ser>
        <c:ser>
          <c:idx val="1"/>
          <c:order val="1"/>
          <c:tx>
            <c:strRef>
              <c:f>Sheet1!$M$21</c:f>
              <c:strCache>
                <c:ptCount val="1"/>
                <c:pt idx="0">
                  <c:v>Parallelzed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Sheet1!$N$19:$Q$19</c:f>
              <c:strCache>
                <c:ptCount val="4"/>
                <c:pt idx="0">
                  <c:v>128*128</c:v>
                </c:pt>
                <c:pt idx="1">
                  <c:v>256*256</c:v>
                </c:pt>
                <c:pt idx="2">
                  <c:v>512*512</c:v>
                </c:pt>
                <c:pt idx="3">
                  <c:v>1024*1024</c:v>
                </c:pt>
              </c:strCache>
            </c:strRef>
          </c:cat>
          <c:val>
            <c:numRef>
              <c:f>Sheet1!$N$21:$Q$21</c:f>
              <c:numCache>
                <c:formatCode>General</c:formatCode>
                <c:ptCount val="4"/>
                <c:pt idx="0">
                  <c:v>0.97635257999999991</c:v>
                </c:pt>
                <c:pt idx="1">
                  <c:v>0.97480565999999991</c:v>
                </c:pt>
                <c:pt idx="2">
                  <c:v>0.98473262000000006</c:v>
                </c:pt>
                <c:pt idx="3">
                  <c:v>0.9785299999999999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8395936"/>
        <c:axId val="-1103097776"/>
      </c:barChart>
      <c:lineChart>
        <c:grouping val="standard"/>
        <c:varyColors val="0"/>
        <c:ser>
          <c:idx val="2"/>
          <c:order val="2"/>
          <c:tx>
            <c:strRef>
              <c:f>Sheet1!$M$12</c:f>
              <c:strCache>
                <c:ptCount val="1"/>
                <c:pt idx="0">
                  <c:v>Speedup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Sheet1!$N$14:$Q$14</c:f>
              <c:numCache>
                <c:formatCode>General</c:formatCode>
                <c:ptCount val="4"/>
                <c:pt idx="0">
                  <c:v>4.2943605474981181</c:v>
                </c:pt>
                <c:pt idx="1">
                  <c:v>4.3656599203578699</c:v>
                </c:pt>
                <c:pt idx="2">
                  <c:v>4.455788211829522</c:v>
                </c:pt>
                <c:pt idx="3">
                  <c:v>4.8759567923313547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103097232"/>
        <c:axId val="-1103098320"/>
      </c:lineChart>
      <c:catAx>
        <c:axId val="-1348395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Image size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103097776"/>
        <c:crosses val="autoZero"/>
        <c:auto val="1"/>
        <c:lblAlgn val="ctr"/>
        <c:lblOffset val="100"/>
        <c:noMultiLvlLbl val="0"/>
      </c:catAx>
      <c:valAx>
        <c:axId val="-110309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Execution time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348395936"/>
        <c:crosses val="autoZero"/>
        <c:crossBetween val="between"/>
      </c:valAx>
      <c:valAx>
        <c:axId val="-11030983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Speedup</a:t>
                </a:r>
                <a:endParaRPr lang="ja-JP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103097232"/>
        <c:crosses val="max"/>
        <c:crossBetween val="between"/>
      </c:valAx>
      <c:catAx>
        <c:axId val="-1103097232"/>
        <c:scaling>
          <c:orientation val="minMax"/>
        </c:scaling>
        <c:delete val="1"/>
        <c:axPos val="b"/>
        <c:majorTickMark val="out"/>
        <c:minorTickMark val="none"/>
        <c:tickLblPos val="nextTo"/>
        <c:crossAx val="-11030983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92717119558869"/>
          <c:y val="0.2042818606007582"/>
          <c:w val="0.49281089347302659"/>
          <c:h val="7.16565524850795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8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3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10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36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9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4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5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75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2CEF-765A-4EA0-AED4-7E26BB3FA877}" type="datetimeFigureOut">
              <a:rPr kumimoji="1" lang="ja-JP" altLang="en-US" smtClean="0"/>
              <a:t>2013/10/1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517A-0F97-4B2E-AD47-F104B55D6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2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7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8036" y="1699022"/>
            <a:ext cx="8421624" cy="1790700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Exploiting Execution Order and </a:t>
            </a:r>
            <a:r>
              <a:rPr lang="en-US" altLang="ja-JP" sz="3200" dirty="0" smtClean="0"/>
              <a:t>Parallelism</a:t>
            </a:r>
            <a:br>
              <a:rPr lang="en-US" altLang="ja-JP" sz="3200" dirty="0" smtClean="0"/>
            </a:br>
            <a:r>
              <a:rPr lang="en-US" altLang="ja-JP" sz="3200" dirty="0" smtClean="0"/>
              <a:t> </a:t>
            </a:r>
            <a:r>
              <a:rPr lang="en-US" altLang="ja-JP" sz="3200" dirty="0"/>
              <a:t>from Processing Flow 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Applying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Pipeline-based </a:t>
            </a:r>
            <a:r>
              <a:rPr lang="en-US" altLang="ja-JP" sz="3200" dirty="0"/>
              <a:t>Programming Method 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on </a:t>
            </a:r>
            <a:r>
              <a:rPr lang="en-US" altLang="ja-JP" sz="3200" dirty="0" err="1"/>
              <a:t>Manycore</a:t>
            </a:r>
            <a:r>
              <a:rPr lang="en-US" altLang="ja-JP" sz="3200" dirty="0"/>
              <a:t> Accelerators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Shinichi Yamagiwa</a:t>
            </a:r>
          </a:p>
          <a:p>
            <a:r>
              <a:rPr lang="en-US" altLang="ja-JP" dirty="0" smtClean="0"/>
              <a:t>University of Tsukuba</a:t>
            </a:r>
          </a:p>
          <a:p>
            <a:r>
              <a:rPr kumimoji="1" lang="en-US" altLang="ja-JP" dirty="0" smtClean="0"/>
              <a:t>Japan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20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49"/>
    </mc:Choice>
    <mc:Fallback>
      <p:transition spd="slow" advTm="158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7288" y="365127"/>
            <a:ext cx="5349240" cy="60103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Finding the first execution flow-model (Yamagiwa and Sousa, IJPEDS, 2008, world Scientific Pub.)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08" y="370426"/>
            <a:ext cx="3023772" cy="297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822192" y="16906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[Step 1] Enumerating all cyclic paths from all nodes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806" y="2337020"/>
            <a:ext cx="3735026" cy="1704719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822192" y="39068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[Step 2] Sorting the cyclic paths by the number of</a:t>
            </a: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nodes included in a path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3806" y="4510819"/>
            <a:ext cx="3770706" cy="180107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64592" y="3473856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[Step 3] Reducing the cyclic paths to the minimum set</a:t>
            </a:r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712" y="4053711"/>
            <a:ext cx="2599696" cy="56400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64592" y="4530476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[Results]</a:t>
            </a:r>
            <a:endParaRPr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267" y="4859597"/>
            <a:ext cx="3009021" cy="17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0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038"/>
    </mc:Choice>
    <mc:Fallback>
      <p:transition spd="slow" advTm="8403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Parallelism Extraction Algorithm (PEA)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Defining the execution order by grouping three flow-models and the sub-graphs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Numbering 0, 1 and 2 to the groups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Finally, listing the flow-model with the same number in the execution list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Recursively repeating the operation </a:t>
            </a:r>
            <a:r>
              <a:rPr lang="en-US" altLang="ja-JP" dirty="0" smtClean="0"/>
              <a:t>above regarding the sub-</a:t>
            </a:r>
            <a:r>
              <a:rPr lang="en-US" altLang="ja-JP" dirty="0" err="1" smtClean="0"/>
              <a:t>grapghs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88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63"/>
    </mc:Choice>
    <mc:Fallback>
      <p:transition spd="slow" advTm="4116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Grouping </a:t>
            </a:r>
            <a:r>
              <a:rPr lang="en-US" altLang="ja-JP" dirty="0"/>
              <a:t>three flow-models and the sub-graphs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8144" y="1861938"/>
            <a:ext cx="5424678" cy="4351338"/>
          </a:xfrm>
        </p:spPr>
        <p:txBody>
          <a:bodyPr/>
          <a:lstStyle/>
          <a:p>
            <a:r>
              <a:rPr kumimoji="1" lang="en-US" altLang="ja-JP" dirty="0" smtClean="0"/>
              <a:t>Grouping </a:t>
            </a:r>
            <a:r>
              <a:rPr lang="en-US" altLang="ja-JP" dirty="0" smtClean="0"/>
              <a:t>sub-graphs of </a:t>
            </a:r>
            <a:r>
              <a:rPr kumimoji="1" lang="en-US" altLang="ja-JP" dirty="0" smtClean="0"/>
              <a:t>one or more flow-models</a:t>
            </a:r>
          </a:p>
          <a:p>
            <a:r>
              <a:rPr lang="en-US" altLang="ja-JP" dirty="0" smtClean="0"/>
              <a:t>Organizing the </a:t>
            </a:r>
            <a:r>
              <a:rPr lang="en-US" altLang="ja-JP" dirty="0" err="1" smtClean="0"/>
              <a:t>grapg</a:t>
            </a:r>
            <a:r>
              <a:rPr lang="en-US" altLang="ja-JP" dirty="0" smtClean="0"/>
              <a:t> into  three sub-graphs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685801" y="1861938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85801" y="2850441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85801" y="3838944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85801" y="4827447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85801" y="5815950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4" idx="4"/>
            <a:endCxn id="5" idx="0"/>
          </p:cNvCxnSpPr>
          <p:nvPr/>
        </p:nvCxnSpPr>
        <p:spPr>
          <a:xfrm>
            <a:off x="1033273" y="2511162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033273" y="3499665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033273" y="4488168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033273" y="5476671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2066544" y="1861938"/>
            <a:ext cx="1234440" cy="4736592"/>
            <a:chOff x="2066544" y="1861938"/>
            <a:chExt cx="1234440" cy="4736592"/>
          </a:xfrm>
        </p:grpSpPr>
        <p:sp>
          <p:nvSpPr>
            <p:cNvPr id="20" name="円/楕円 19"/>
            <p:cNvSpPr/>
            <p:nvPr/>
          </p:nvSpPr>
          <p:spPr>
            <a:xfrm>
              <a:off x="2331720" y="1861938"/>
              <a:ext cx="694944" cy="6492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331720" y="2850441"/>
              <a:ext cx="694944" cy="6492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331720" y="3838944"/>
              <a:ext cx="694944" cy="6492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331720" y="4827447"/>
              <a:ext cx="694944" cy="6492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331720" y="5815950"/>
              <a:ext cx="694944" cy="6492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矢印コネクタ 24"/>
            <p:cNvCxnSpPr>
              <a:stCxn id="20" idx="4"/>
              <a:endCxn id="21" idx="0"/>
            </p:cNvCxnSpPr>
            <p:nvPr/>
          </p:nvCxnSpPr>
          <p:spPr>
            <a:xfrm>
              <a:off x="2679192" y="2511162"/>
              <a:ext cx="0" cy="3392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2679192" y="3499665"/>
              <a:ext cx="0" cy="3392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>
              <a:off x="2679192" y="4488168"/>
              <a:ext cx="0" cy="3392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>
              <a:off x="2679192" y="5476671"/>
              <a:ext cx="0" cy="3392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>
            <a:xfrm>
              <a:off x="2066544" y="3709026"/>
              <a:ext cx="1234440" cy="288950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2285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762"/>
    </mc:Choice>
    <mc:Fallback>
      <p:transition spd="slow" advTm="237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Numbering 0, 1 and 2 to the </a:t>
            </a:r>
            <a:r>
              <a:rPr lang="en-US" altLang="ja-JP" dirty="0" smtClean="0"/>
              <a:t>groups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6392" y="1825625"/>
            <a:ext cx="5378958" cy="4351338"/>
          </a:xfrm>
        </p:spPr>
        <p:txBody>
          <a:bodyPr/>
          <a:lstStyle/>
          <a:p>
            <a:r>
              <a:rPr kumimoji="1" lang="en-US" altLang="ja-JP" dirty="0" smtClean="0"/>
              <a:t>Numbering 0, 1 and 2 to the sub-graphs from the first executable flow-model</a:t>
            </a:r>
          </a:p>
          <a:p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216152" y="1573727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216152" y="2562230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1216152" y="3550733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1216152" y="4539236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216152" y="5527739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stCxn id="14" idx="4"/>
            <a:endCxn id="15" idx="0"/>
          </p:cNvCxnSpPr>
          <p:nvPr/>
        </p:nvCxnSpPr>
        <p:spPr>
          <a:xfrm>
            <a:off x="1563624" y="2222951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563624" y="321145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563624" y="4199957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1563624" y="5188460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950976" y="3420815"/>
            <a:ext cx="1234440" cy="2889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52927" y="276213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2927" y="167446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0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72901" y="450150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022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71"/>
    </mc:Choice>
    <mc:Fallback>
      <p:transition spd="slow" advTm="96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Listing </a:t>
            </a:r>
            <a:r>
              <a:rPr lang="en-US" altLang="ja-JP" dirty="0"/>
              <a:t>the flow-model with the same number in the execution </a:t>
            </a:r>
            <a:r>
              <a:rPr lang="en-US" altLang="ja-JP" dirty="0" smtClean="0"/>
              <a:t>list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628650" y="1720031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28650" y="2708534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28650" y="3697037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628650" y="4685540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28650" y="5674043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15" idx="4"/>
            <a:endCxn id="16" idx="0"/>
          </p:cNvCxnSpPr>
          <p:nvPr/>
        </p:nvCxnSpPr>
        <p:spPr>
          <a:xfrm>
            <a:off x="976122" y="2369255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976122" y="3357758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976122" y="4346261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976122" y="533476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363474" y="3567119"/>
            <a:ext cx="1234440" cy="2889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65425" y="290844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65425" y="182077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85399" y="46478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</a:t>
            </a:r>
            <a:endParaRPr kumimoji="1" lang="ja-JP" altLang="en-US" sz="36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2075688" y="1024133"/>
            <a:ext cx="6727993" cy="2863969"/>
            <a:chOff x="2075688" y="1024133"/>
            <a:chExt cx="6727993" cy="2863969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75688" y="1391791"/>
              <a:ext cx="6727993" cy="2496311"/>
            </a:xfrm>
            <a:prstGeom prst="rect">
              <a:avLst/>
            </a:prstGeom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3118104" y="1024133"/>
              <a:ext cx="5129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Parallelism extraction from there sub-graphs</a:t>
              </a:r>
              <a:endParaRPr kumimoji="1" lang="ja-JP" altLang="en-US" dirty="0"/>
            </a:p>
          </p:txBody>
        </p:sp>
      </p:grpSp>
      <p:sp>
        <p:nvSpPr>
          <p:cNvPr id="33" name="円/楕円 32"/>
          <p:cNvSpPr/>
          <p:nvPr/>
        </p:nvSpPr>
        <p:spPr>
          <a:xfrm>
            <a:off x="4215384" y="1307148"/>
            <a:ext cx="736821" cy="266807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/>
          <p:nvPr/>
        </p:nvGrpSpPr>
        <p:grpSpPr>
          <a:xfrm>
            <a:off x="3166674" y="4023095"/>
            <a:ext cx="3197550" cy="2317560"/>
            <a:chOff x="3166674" y="4023095"/>
            <a:chExt cx="3197550" cy="2317560"/>
          </a:xfrm>
        </p:grpSpPr>
        <p:sp>
          <p:nvSpPr>
            <p:cNvPr id="29" name="右矢印 28"/>
            <p:cNvSpPr/>
            <p:nvPr/>
          </p:nvSpPr>
          <p:spPr>
            <a:xfrm>
              <a:off x="3166674" y="4789936"/>
              <a:ext cx="822960" cy="60860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138265" y="4023095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/>
                <a:t>0</a:t>
              </a:r>
              <a:endParaRPr kumimoji="1" lang="ja-JP" altLang="en-US" sz="36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143401" y="4804419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/>
                <a:t>1</a:t>
              </a:r>
              <a:endParaRPr kumimoji="1" lang="ja-JP" altLang="en-US" sz="36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82602" y="5688338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/>
                <a:t>2</a:t>
              </a:r>
              <a:endParaRPr kumimoji="1" lang="ja-JP" altLang="en-US" sz="36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993352" y="5694324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/>
                <a:t>0</a:t>
              </a:r>
              <a:endParaRPr kumimoji="1" lang="ja-JP" altLang="en-US" sz="3600" dirty="0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4952205" y="4685540"/>
              <a:ext cx="100053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952204" y="5569460"/>
              <a:ext cx="100053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952743" y="6035040"/>
              <a:ext cx="41148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 flipV="1">
              <a:off x="6341993" y="5120406"/>
              <a:ext cx="22231" cy="91463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>
              <a:off x="5861304" y="5120406"/>
              <a:ext cx="48463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1393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240"/>
    </mc:Choice>
    <mc:Fallback>
      <p:transition spd="slow" advTm="88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Recursively repeating the </a:t>
            </a:r>
            <a:r>
              <a:rPr lang="en-US" altLang="ja-JP" dirty="0" smtClean="0"/>
              <a:t>previous operations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597590" y="1440371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597590" y="2428874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597590" y="3417377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597590" y="4405880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597590" y="5394383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>
            <a:stCxn id="24" idx="4"/>
            <a:endCxn id="25" idx="0"/>
          </p:cNvCxnSpPr>
          <p:nvPr/>
        </p:nvCxnSpPr>
        <p:spPr>
          <a:xfrm>
            <a:off x="945062" y="2089595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945062" y="3078098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945062" y="4066601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945062" y="505510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332414" y="3287459"/>
            <a:ext cx="1234440" cy="2889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365" y="262878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34365" y="15411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0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54339" y="436815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2395861" y="1779650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2395861" y="2768153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2395861" y="3756656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37" idx="4"/>
            <a:endCxn id="38" idx="0"/>
          </p:cNvCxnSpPr>
          <p:nvPr/>
        </p:nvCxnSpPr>
        <p:spPr>
          <a:xfrm>
            <a:off x="2743333" y="242887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743333" y="3417377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274645" y="188039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0’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86321" y="282785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1’</a:t>
            </a:r>
            <a:endParaRPr kumimoji="1" lang="ja-JP" altLang="en-US" sz="3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79250" y="377950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2’</a:t>
            </a:r>
            <a:endParaRPr kumimoji="1" lang="ja-JP" altLang="en-US" sz="3600" dirty="0"/>
          </a:p>
        </p:txBody>
      </p:sp>
      <p:sp>
        <p:nvSpPr>
          <p:cNvPr id="47" name="右矢印 46"/>
          <p:cNvSpPr/>
          <p:nvPr/>
        </p:nvSpPr>
        <p:spPr>
          <a:xfrm rot="19936057">
            <a:off x="1586120" y="3495423"/>
            <a:ext cx="786048" cy="626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74792" y="131404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3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77082" y="191928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199279" y="257598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0’</a:t>
            </a:r>
            <a:endParaRPr kumimoji="1" lang="ja-JP" altLang="en-US" sz="3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364658" y="313928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0</a:t>
            </a:r>
            <a:endParaRPr kumimoji="1" lang="ja-JP" altLang="en-US" sz="3200" dirty="0"/>
          </a:p>
        </p:txBody>
      </p:sp>
      <p:cxnSp>
        <p:nvCxnSpPr>
          <p:cNvPr id="67" name="直線コネクタ 66"/>
          <p:cNvCxnSpPr/>
          <p:nvPr/>
        </p:nvCxnSpPr>
        <p:spPr>
          <a:xfrm>
            <a:off x="4363429" y="1960376"/>
            <a:ext cx="1625842" cy="16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4363429" y="2567217"/>
            <a:ext cx="1625841" cy="87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5934406" y="4124568"/>
            <a:ext cx="4114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5897831" y="2411356"/>
            <a:ext cx="48463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175186" y="3139281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1’</a:t>
            </a:r>
            <a:endParaRPr kumimoji="1" lang="ja-JP" altLang="en-US" sz="32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483585" y="3754234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2’</a:t>
            </a:r>
            <a:endParaRPr kumimoji="1" lang="ja-JP" altLang="en-US" sz="32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020783" y="3780859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0’</a:t>
            </a:r>
            <a:endParaRPr kumimoji="1"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4988731" y="3169164"/>
            <a:ext cx="100053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5012764" y="3757426"/>
            <a:ext cx="100053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6360613" y="2374906"/>
            <a:ext cx="7944" cy="17679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グループ化 108"/>
          <p:cNvGrpSpPr/>
          <p:nvPr/>
        </p:nvGrpSpPr>
        <p:grpSpPr>
          <a:xfrm>
            <a:off x="4005072" y="1109905"/>
            <a:ext cx="2558725" cy="5062628"/>
            <a:chOff x="4005072" y="1109905"/>
            <a:chExt cx="2558725" cy="5062628"/>
          </a:xfrm>
        </p:grpSpPr>
        <p:sp>
          <p:nvSpPr>
            <p:cNvPr id="108" name="正方形/長方形 107"/>
            <p:cNvSpPr/>
            <p:nvPr/>
          </p:nvSpPr>
          <p:spPr>
            <a:xfrm>
              <a:off x="4005072" y="1152143"/>
              <a:ext cx="2558725" cy="5020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1" name="図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0917" y="1109905"/>
              <a:ext cx="1573705" cy="4920089"/>
            </a:xfrm>
            <a:prstGeom prst="rect">
              <a:avLst/>
            </a:prstGeom>
          </p:spPr>
        </p:pic>
      </p:grpSp>
      <p:grpSp>
        <p:nvGrpSpPr>
          <p:cNvPr id="115" name="グループ化 114"/>
          <p:cNvGrpSpPr/>
          <p:nvPr/>
        </p:nvGrpSpPr>
        <p:grpSpPr>
          <a:xfrm>
            <a:off x="5397769" y="674774"/>
            <a:ext cx="3416954" cy="5497759"/>
            <a:chOff x="5397769" y="674774"/>
            <a:chExt cx="3416954" cy="5497759"/>
          </a:xfrm>
        </p:grpSpPr>
        <p:grpSp>
          <p:nvGrpSpPr>
            <p:cNvPr id="114" name="グループ化 113"/>
            <p:cNvGrpSpPr/>
            <p:nvPr/>
          </p:nvGrpSpPr>
          <p:grpSpPr>
            <a:xfrm>
              <a:off x="6739900" y="1321604"/>
              <a:ext cx="2074823" cy="4850929"/>
              <a:chOff x="6739900" y="1321604"/>
              <a:chExt cx="2074823" cy="4850929"/>
            </a:xfrm>
          </p:grpSpPr>
          <p:sp>
            <p:nvSpPr>
              <p:cNvPr id="84" name="テキスト ボックス 83"/>
              <p:cNvSpPr txBox="1"/>
              <p:nvPr/>
            </p:nvSpPr>
            <p:spPr>
              <a:xfrm>
                <a:off x="7185683" y="1321604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/>
                  <a:t>0</a:t>
                </a:r>
                <a:endParaRPr kumimoji="1" lang="ja-JP" altLang="en-US" sz="3200" dirty="0"/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7171619" y="1917315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1</a:t>
                </a:r>
                <a:endParaRPr kumimoji="1" lang="ja-JP" altLang="en-US" sz="3200" dirty="0"/>
              </a:p>
            </p:txBody>
          </p:sp>
          <p:cxnSp>
            <p:nvCxnSpPr>
              <p:cNvPr id="86" name="直線コネクタ 85"/>
              <p:cNvCxnSpPr/>
              <p:nvPr/>
            </p:nvCxnSpPr>
            <p:spPr>
              <a:xfrm>
                <a:off x="6743055" y="1966140"/>
                <a:ext cx="1625842" cy="1611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6743055" y="2556256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矢印コネクタ 87"/>
              <p:cNvCxnSpPr/>
              <p:nvPr/>
            </p:nvCxnSpPr>
            <p:spPr>
              <a:xfrm flipH="1">
                <a:off x="8289185" y="4617418"/>
                <a:ext cx="484632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7768906" y="2555068"/>
                <a:ext cx="495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/>
                  <a:t>0’</a:t>
                </a:r>
                <a:endParaRPr kumimoji="1" lang="ja-JP" altLang="en-US" sz="3200" dirty="0"/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7199747" y="2545571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/>
                  <a:t>0</a:t>
                </a:r>
                <a:endParaRPr kumimoji="1" lang="ja-JP" altLang="en-US" sz="3200" dirty="0"/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7231104" y="3108888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1</a:t>
                </a:r>
                <a:endParaRPr kumimoji="1" lang="ja-JP" altLang="en-US" sz="3200" dirty="0"/>
              </a:p>
            </p:txBody>
          </p:sp>
          <p:cxnSp>
            <p:nvCxnSpPr>
              <p:cNvPr id="92" name="直線コネクタ 91"/>
              <p:cNvCxnSpPr/>
              <p:nvPr/>
            </p:nvCxnSpPr>
            <p:spPr>
              <a:xfrm>
                <a:off x="6739900" y="3127694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6791466" y="3722958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テキスト ボックス 93"/>
              <p:cNvSpPr txBox="1"/>
              <p:nvPr/>
            </p:nvSpPr>
            <p:spPr>
              <a:xfrm>
                <a:off x="7779816" y="3743855"/>
                <a:ext cx="495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1’</a:t>
                </a:r>
                <a:endParaRPr kumimoji="1" lang="ja-JP" altLang="en-US" sz="3200" dirty="0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6777402" y="4309125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7737492" y="4304683"/>
                <a:ext cx="495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/>
                  <a:t>2’</a:t>
                </a:r>
                <a:endParaRPr kumimoji="1" lang="ja-JP" altLang="en-US" sz="3200" dirty="0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7348242" y="4310669"/>
                <a:ext cx="495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/>
                  <a:t>0’</a:t>
                </a:r>
                <a:endParaRPr kumimoji="1" lang="ja-JP" altLang="en-US" sz="3200" dirty="0"/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6920752" y="4322018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/>
                  <a:t>0</a:t>
                </a:r>
                <a:endParaRPr kumimoji="1" lang="ja-JP" altLang="en-US" sz="3200" dirty="0"/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6920752" y="4947444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1</a:t>
                </a:r>
                <a:endParaRPr kumimoji="1" lang="ja-JP" altLang="en-US" sz="3200" dirty="0"/>
              </a:p>
            </p:txBody>
          </p:sp>
          <p:cxnSp>
            <p:nvCxnSpPr>
              <p:cNvPr id="100" name="直線コネクタ 99"/>
              <p:cNvCxnSpPr/>
              <p:nvPr/>
            </p:nvCxnSpPr>
            <p:spPr>
              <a:xfrm>
                <a:off x="6777401" y="4958762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6835969" y="5595506"/>
                <a:ext cx="1625841" cy="87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テキスト ボックス 101"/>
              <p:cNvSpPr txBox="1"/>
              <p:nvPr/>
            </p:nvSpPr>
            <p:spPr>
              <a:xfrm>
                <a:off x="7665022" y="5587758"/>
                <a:ext cx="4956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1’</a:t>
                </a:r>
                <a:endParaRPr kumimoji="1" lang="ja-JP" altLang="en-US" sz="3200" dirty="0"/>
              </a:p>
            </p:txBody>
          </p:sp>
          <p:cxnSp>
            <p:nvCxnSpPr>
              <p:cNvPr id="105" name="直線コネクタ 104"/>
              <p:cNvCxnSpPr/>
              <p:nvPr/>
            </p:nvCxnSpPr>
            <p:spPr>
              <a:xfrm flipV="1">
                <a:off x="8773817" y="4607792"/>
                <a:ext cx="5486" cy="130313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8403242" y="5939131"/>
                <a:ext cx="411481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下カーブ矢印 110"/>
            <p:cNvSpPr/>
            <p:nvPr/>
          </p:nvSpPr>
          <p:spPr>
            <a:xfrm>
              <a:off x="5397769" y="674774"/>
              <a:ext cx="2038696" cy="54425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2802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89"/>
    </mc:Choice>
    <mc:Fallback>
      <p:transition spd="slow" advTm="51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160520" y="4061838"/>
            <a:ext cx="667512" cy="2679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815584" y="4005072"/>
            <a:ext cx="2606040" cy="2679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433054" cy="601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Implementation of </a:t>
            </a:r>
            <a:r>
              <a:rPr kumimoji="1" lang="en-US" altLang="ja-JP" dirty="0" smtClean="0"/>
              <a:t>Parallelism </a:t>
            </a:r>
            <a:r>
              <a:rPr kumimoji="1" lang="en-US" altLang="ja-JP" dirty="0" smtClean="0"/>
              <a:t>Extraction Algorith</a:t>
            </a:r>
            <a:r>
              <a:rPr lang="en-US" altLang="ja-JP" dirty="0" smtClean="0"/>
              <a:t>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48969"/>
            <a:ext cx="8241030" cy="4351338"/>
          </a:xfrm>
        </p:spPr>
        <p:txBody>
          <a:bodyPr/>
          <a:lstStyle/>
          <a:p>
            <a:r>
              <a:rPr kumimoji="1" lang="en-US" altLang="ja-JP" dirty="0" smtClean="0"/>
              <a:t>We introduce</a:t>
            </a:r>
          </a:p>
          <a:p>
            <a:pPr lvl="1"/>
            <a:r>
              <a:rPr lang="en-US" altLang="ja-JP" dirty="0" smtClean="0"/>
              <a:t>Execute matrix</a:t>
            </a:r>
          </a:p>
          <a:p>
            <a:pPr lvl="2"/>
            <a:r>
              <a:rPr lang="en-US" altLang="ja-JP" dirty="0" smtClean="0"/>
              <a:t>Ordering information saved in column</a:t>
            </a:r>
          </a:p>
          <a:p>
            <a:pPr lvl="2"/>
            <a:r>
              <a:rPr lang="en-US" altLang="ja-JP" dirty="0" smtClean="0"/>
              <a:t>Parallel flows (flow-model </a:t>
            </a:r>
            <a:r>
              <a:rPr lang="en-US" altLang="ja-JP" dirty="0" err="1" smtClean="0"/>
              <a:t>woth</a:t>
            </a:r>
            <a:r>
              <a:rPr lang="en-US" altLang="ja-JP" dirty="0" smtClean="0"/>
              <a:t> the same numbers) saved in row</a:t>
            </a:r>
          </a:p>
          <a:p>
            <a:pPr lvl="1"/>
            <a:r>
              <a:rPr kumimoji="1" lang="en-US" altLang="ja-JP" dirty="0" smtClean="0"/>
              <a:t>Serialize array</a:t>
            </a:r>
          </a:p>
          <a:p>
            <a:pPr lvl="2"/>
            <a:r>
              <a:rPr kumimoji="1" lang="en-US" altLang="ja-JP" dirty="0" smtClean="0"/>
              <a:t>Marks serialized pattern at every </a:t>
            </a:r>
            <a:r>
              <a:rPr lang="en-US" altLang="ja-JP" dirty="0" smtClean="0"/>
              <a:t>recursive iteration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Batch matrix</a:t>
            </a:r>
          </a:p>
          <a:p>
            <a:pPr lvl="2"/>
            <a:r>
              <a:rPr lang="en-US" altLang="ja-JP" dirty="0" smtClean="0"/>
              <a:t>Pipeline execution is saved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4153279"/>
            <a:ext cx="6727993" cy="249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4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578"/>
    </mc:Choice>
    <mc:Fallback>
      <p:transition spd="slow" advTm="10257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straight flow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722" y="1089147"/>
            <a:ext cx="1248245" cy="212121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472" y="1089147"/>
            <a:ext cx="898487" cy="192844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5672" y="3520276"/>
            <a:ext cx="1440240" cy="24204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6421" y="1495038"/>
            <a:ext cx="1502091" cy="4696193"/>
          </a:xfrm>
          <a:prstGeom prst="rect">
            <a:avLst/>
          </a:prstGeom>
        </p:spPr>
      </p:pic>
      <p:sp>
        <p:nvSpPr>
          <p:cNvPr id="18" name="円/楕円 17"/>
          <p:cNvSpPr/>
          <p:nvPr/>
        </p:nvSpPr>
        <p:spPr>
          <a:xfrm>
            <a:off x="597590" y="1440371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597590" y="2428874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597590" y="3417377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597590" y="4405880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597590" y="5394383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8" idx="4"/>
            <a:endCxn id="19" idx="0"/>
          </p:cNvCxnSpPr>
          <p:nvPr/>
        </p:nvCxnSpPr>
        <p:spPr>
          <a:xfrm>
            <a:off x="945062" y="2089595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945062" y="3078098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945062" y="4066601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945062" y="505510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332414" y="3287459"/>
            <a:ext cx="1234440" cy="2889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34365" y="262878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4365" y="15411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0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54339" y="436815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2</a:t>
            </a:r>
            <a:endParaRPr kumimoji="1" lang="ja-JP" altLang="en-US" sz="3600" dirty="0"/>
          </a:p>
        </p:txBody>
      </p:sp>
      <p:sp>
        <p:nvSpPr>
          <p:cNvPr id="31" name="円/楕円 30"/>
          <p:cNvSpPr/>
          <p:nvPr/>
        </p:nvSpPr>
        <p:spPr>
          <a:xfrm>
            <a:off x="2395861" y="1779650"/>
            <a:ext cx="694944" cy="649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2395861" y="2768153"/>
            <a:ext cx="694944" cy="649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2395861" y="3756656"/>
            <a:ext cx="694944" cy="64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>
            <a:stCxn id="31" idx="4"/>
            <a:endCxn id="32" idx="0"/>
          </p:cNvCxnSpPr>
          <p:nvPr/>
        </p:nvCxnSpPr>
        <p:spPr>
          <a:xfrm>
            <a:off x="2743333" y="2428874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2743333" y="3417377"/>
            <a:ext cx="0" cy="3392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274645" y="188039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0’</a:t>
            </a:r>
            <a:endParaRPr kumimoji="1" lang="ja-JP" altLang="en-US" sz="3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86321" y="282785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1’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79250" y="377950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2’</a:t>
            </a:r>
            <a:endParaRPr kumimoji="1" lang="ja-JP" altLang="en-US" sz="3600" dirty="0"/>
          </a:p>
        </p:txBody>
      </p:sp>
      <p:sp>
        <p:nvSpPr>
          <p:cNvPr id="39" name="右矢印 38"/>
          <p:cNvSpPr/>
          <p:nvPr/>
        </p:nvSpPr>
        <p:spPr>
          <a:xfrm rot="19936057">
            <a:off x="1586120" y="3495423"/>
            <a:ext cx="786048" cy="626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60382" y="4268513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(0’’)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06043" y="6143379"/>
            <a:ext cx="4537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Maximum parallelism is 3.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41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9445"/>
    </mc:Choice>
    <mc:Fallback>
      <p:transition spd="slow" advTm="249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flow with feedbacks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" y="1604583"/>
            <a:ext cx="2549249" cy="383898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148" y="1290525"/>
            <a:ext cx="1970796" cy="279196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6172" y="1242091"/>
            <a:ext cx="1357123" cy="28791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4749" y="4390926"/>
            <a:ext cx="1348811" cy="246707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0570" y="4494213"/>
            <a:ext cx="1686966" cy="186933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-98313" y="6081990"/>
            <a:ext cx="4537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Maximum parallelism is 2.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17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445"/>
    </mc:Choice>
    <mc:Fallback>
      <p:transition spd="slow" advTm="174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11496" y="1825625"/>
            <a:ext cx="4032504" cy="4351338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/>
              <a:t>Image filtering </a:t>
            </a:r>
          </a:p>
          <a:p>
            <a:pPr lvl="1"/>
            <a:r>
              <a:rPr lang="en-US" altLang="ja-JP" sz="2000" dirty="0" smtClean="0"/>
              <a:t>2D FFT</a:t>
            </a:r>
          </a:p>
          <a:p>
            <a:pPr lvl="1"/>
            <a:r>
              <a:rPr kumimoji="1" lang="en-US" altLang="ja-JP" sz="2000" dirty="0" smtClean="0"/>
              <a:t>High/Low pass filter</a:t>
            </a:r>
          </a:p>
          <a:p>
            <a:pPr lvl="1"/>
            <a:r>
              <a:rPr lang="en-US" altLang="ja-JP" sz="2000" dirty="0" smtClean="0"/>
              <a:t>2D IFFT</a:t>
            </a:r>
          </a:p>
          <a:p>
            <a:r>
              <a:rPr kumimoji="1" lang="en-US" altLang="ja-JP" sz="2400" dirty="0" smtClean="0"/>
              <a:t>13 flow-modes are included in the pipeline</a:t>
            </a:r>
          </a:p>
          <a:p>
            <a:r>
              <a:rPr lang="en-US" altLang="ja-JP" sz="2400" dirty="0" smtClean="0"/>
              <a:t>After IFFT2, the results are generated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Using PEA</a:t>
            </a:r>
          </a:p>
          <a:p>
            <a:pPr lvl="1"/>
            <a:r>
              <a:rPr kumimoji="1" lang="en-US" altLang="ja-JP" sz="2000" dirty="0" smtClean="0"/>
              <a:t>Determining execution flow</a:t>
            </a:r>
          </a:p>
          <a:p>
            <a:pPr lvl="1"/>
            <a:r>
              <a:rPr kumimoji="1" lang="en-US" altLang="ja-JP" sz="2000" dirty="0" smtClean="0"/>
              <a:t>Extracting parallelism</a:t>
            </a:r>
          </a:p>
          <a:p>
            <a:r>
              <a:rPr lang="en-US" altLang="ja-JP" dirty="0" smtClean="0"/>
              <a:t>Executing on </a:t>
            </a:r>
            <a:r>
              <a:rPr lang="en-US" altLang="ja-JP" dirty="0" err="1" smtClean="0"/>
              <a:t>CarSh</a:t>
            </a:r>
            <a:endParaRPr kumimoji="1" lang="en-US" altLang="ja-JP" dirty="0" smtClean="0"/>
          </a:p>
          <a:p>
            <a:pPr lvl="1"/>
            <a:endParaRPr kumimoji="1" lang="ja-JP" altLang="en-US" sz="2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3" y="1743398"/>
            <a:ext cx="5101247" cy="430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992"/>
    </mc:Choice>
    <mc:Fallback>
      <p:transition spd="slow" advTm="639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Table of 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61288"/>
            <a:ext cx="7886700" cy="50156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Research backgrounds</a:t>
            </a:r>
          </a:p>
          <a:p>
            <a:pPr lvl="1"/>
            <a:r>
              <a:rPr lang="en-US" altLang="ja-JP" dirty="0" smtClean="0"/>
              <a:t>Flow-model based programming</a:t>
            </a:r>
          </a:p>
          <a:p>
            <a:pPr lvl="1"/>
            <a:r>
              <a:rPr lang="en-US" altLang="ja-JP" dirty="0" smtClean="0"/>
              <a:t>Graphical programming on accelerators </a:t>
            </a:r>
            <a:br>
              <a:rPr lang="en-US" altLang="ja-JP" dirty="0" smtClean="0"/>
            </a:br>
            <a:r>
              <a:rPr lang="en-US" altLang="ja-JP" dirty="0" smtClean="0"/>
              <a:t>					using flow-models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Finding an execution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Parallelism Extraction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Performance evaluation using </a:t>
            </a:r>
            <a:r>
              <a:rPr lang="en-US" altLang="ja-JP" dirty="0" err="1" smtClean="0"/>
              <a:t>manycore</a:t>
            </a:r>
            <a:r>
              <a:rPr lang="en-US" altLang="ja-JP" dirty="0" smtClean="0"/>
              <a:t> accelerators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Conclusions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973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51"/>
    </mc:Choice>
    <mc:Fallback>
      <p:transition spd="slow" advTm="2975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8" y="118239"/>
            <a:ext cx="8862822" cy="601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CarSh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Commandline</a:t>
            </a:r>
            <a:r>
              <a:rPr kumimoji="1" lang="en-US" altLang="ja-JP" dirty="0" smtClean="0"/>
              <a:t> interface for </a:t>
            </a:r>
            <a:r>
              <a:rPr kumimoji="1" lang="en-US" altLang="ja-JP" dirty="0" err="1" smtClean="0"/>
              <a:t>manycore</a:t>
            </a:r>
            <a:r>
              <a:rPr kumimoji="1" lang="en-US" altLang="ja-JP" dirty="0" smtClean="0"/>
              <a:t> accelerators</a:t>
            </a:r>
            <a:br>
              <a:rPr kumimoji="1" lang="en-US" altLang="ja-JP" dirty="0" smtClean="0"/>
            </a:br>
            <a:r>
              <a:rPr lang="en-US" altLang="ja-JP" dirty="0" smtClean="0"/>
              <a:t>(Yamagiwa and Zhang, ICCS 2013)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940152" y="3111351"/>
            <a:ext cx="1728192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Exec/batch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932040" y="5343599"/>
            <a:ext cx="172819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execA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164288" y="5343599"/>
            <a:ext cx="172819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execB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940152" y="3759423"/>
            <a:ext cx="1728192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Exec/batch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012160" y="4407495"/>
            <a:ext cx="1728192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Exec/batch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084168" y="6351711"/>
            <a:ext cx="172819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execC</a:t>
            </a:r>
            <a:endParaRPr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6588224" y="3327375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6588224" y="4047455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 rot="1983934">
            <a:off x="5871767" y="4669260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 rot="19218508">
            <a:off x="7401747" y="4735805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 rot="2311832">
            <a:off x="7326945" y="5673221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19218508">
            <a:off x="6177611" y="5671909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3851920" y="3039343"/>
            <a:ext cx="1944216" cy="1584176"/>
            <a:chOff x="3851920" y="1988840"/>
            <a:chExt cx="1944216" cy="1584176"/>
          </a:xfrm>
        </p:grpSpPr>
        <p:sp>
          <p:nvSpPr>
            <p:cNvPr id="17" name="左中かっこ 16"/>
            <p:cNvSpPr/>
            <p:nvPr/>
          </p:nvSpPr>
          <p:spPr>
            <a:xfrm>
              <a:off x="5508104" y="1988840"/>
              <a:ext cx="288032" cy="1584176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51920" y="2420888"/>
              <a:ext cx="16369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Repeat</a:t>
              </a:r>
            </a:p>
            <a:p>
              <a:r>
                <a:rPr lang="en-US" altLang="ja-JP" sz="2400" dirty="0" smtClean="0"/>
                <a:t> for 3 times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395536" y="3471391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repeat</a:t>
            </a:r>
            <a:r>
              <a:rPr kumimoji="1" lang="en-US" altLang="ja-JP" sz="2800" dirty="0" smtClean="0"/>
              <a:t> 3 exec/batch</a:t>
            </a:r>
          </a:p>
          <a:p>
            <a:r>
              <a:rPr lang="en-US" altLang="ja-JP" sz="2800" dirty="0" err="1" smtClean="0"/>
              <a:t>execA</a:t>
            </a:r>
            <a:r>
              <a:rPr lang="en-US" altLang="ja-JP" sz="2800" dirty="0" smtClean="0"/>
              <a:t> &amp;</a:t>
            </a:r>
          </a:p>
          <a:p>
            <a:r>
              <a:rPr kumimoji="1" lang="en-US" altLang="ja-JP" sz="2800" dirty="0" err="1" smtClean="0"/>
              <a:t>execB</a:t>
            </a:r>
            <a:r>
              <a:rPr kumimoji="1" lang="en-US" altLang="ja-JP" sz="2800" dirty="0" smtClean="0"/>
              <a:t> &amp;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Sync</a:t>
            </a:r>
          </a:p>
          <a:p>
            <a:r>
              <a:rPr lang="en-US" altLang="ja-JP" sz="2800" dirty="0" err="1" smtClean="0"/>
              <a:t>execC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1907704" y="3975447"/>
            <a:ext cx="7236296" cy="1469777"/>
            <a:chOff x="1907704" y="2924944"/>
            <a:chExt cx="7236296" cy="1469777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2339752" y="3933056"/>
              <a:ext cx="31165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Background execution</a:t>
              </a:r>
              <a:endParaRPr kumimoji="1" lang="en-US" altLang="ja-JP" sz="2400" dirty="0" smtClean="0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499992" y="3861048"/>
              <a:ext cx="4644008" cy="21602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1907704" y="2924944"/>
              <a:ext cx="0" cy="7920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1907704" y="3356992"/>
              <a:ext cx="259228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1331640" y="5127575"/>
            <a:ext cx="7344816" cy="1315308"/>
            <a:chOff x="1331640" y="4077072"/>
            <a:chExt cx="7344816" cy="1315308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4788024" y="4869160"/>
              <a:ext cx="388843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2987824" y="4869160"/>
              <a:ext cx="25923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synchronization</a:t>
              </a:r>
              <a:endParaRPr kumimoji="1" lang="en-US" altLang="ja-JP" sz="2800" dirty="0" smtClean="0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1331640" y="4077072"/>
              <a:ext cx="3384376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4716016" y="231926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Arial Black" pitchFamily="34" charset="0"/>
              </a:rPr>
              <a:t>Processing flow</a:t>
            </a:r>
            <a:endParaRPr kumimoji="1" lang="ja-JP" altLang="en-US" sz="2400" dirty="0">
              <a:latin typeface="Arial Black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7544" y="310293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err="1" smtClean="0">
                <a:latin typeface="Arial Black" pitchFamily="34" charset="0"/>
              </a:rPr>
              <a:t>CarSh</a:t>
            </a:r>
            <a:r>
              <a:rPr kumimoji="1" lang="en-US" altLang="ja-JP" sz="2400" dirty="0" smtClean="0">
                <a:latin typeface="Arial Black" pitchFamily="34" charset="0"/>
              </a:rPr>
              <a:t> batch</a:t>
            </a:r>
            <a:endParaRPr kumimoji="1" lang="ja-JP" altLang="en-US" sz="2400" dirty="0">
              <a:latin typeface="Arial Black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264" y="791279"/>
            <a:ext cx="2556896" cy="21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702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608"/>
    </mc:Choice>
    <mc:Fallback>
      <p:transition spd="slow" advTm="766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Applying PEA to the image filtering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7777" y="1295909"/>
            <a:ext cx="7886700" cy="789559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93" y="1999360"/>
            <a:ext cx="8959506" cy="361505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303269" y="5733092"/>
            <a:ext cx="4537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Maximum parallelism is 7.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71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974"/>
    </mc:Choice>
    <mc:Fallback>
      <p:transition spd="slow" advTm="52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2184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Performance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50408" y="1405001"/>
            <a:ext cx="3593592" cy="5169535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OpenCL</a:t>
            </a:r>
            <a:r>
              <a:rPr kumimoji="1" lang="en-US" altLang="ja-JP" dirty="0" smtClean="0"/>
              <a:t> on CPU and GPU</a:t>
            </a:r>
          </a:p>
          <a:p>
            <a:r>
              <a:rPr lang="en-US" altLang="ja-JP" dirty="0" smtClean="0"/>
              <a:t>We measured </a:t>
            </a:r>
          </a:p>
          <a:p>
            <a:pPr lvl="1"/>
            <a:r>
              <a:rPr lang="en-US" altLang="ja-JP" dirty="0" smtClean="0"/>
              <a:t>Average time of the stage at every  IFFT2</a:t>
            </a:r>
          </a:p>
          <a:p>
            <a:pPr lvl="1"/>
            <a:r>
              <a:rPr lang="en-US" altLang="ja-JP" dirty="0" smtClean="0"/>
              <a:t>Speedup with/without parallelization</a:t>
            </a:r>
          </a:p>
          <a:p>
            <a:r>
              <a:rPr lang="en-US" altLang="ja-JP" dirty="0" smtClean="0"/>
              <a:t>CPU case: 4.9 times faster</a:t>
            </a:r>
          </a:p>
          <a:p>
            <a:r>
              <a:rPr lang="en-US" altLang="ja-JP" dirty="0" smtClean="0"/>
              <a:t>GPU case: 1.4 times faster</a:t>
            </a: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89326"/>
              </p:ext>
            </p:extLst>
          </p:nvPr>
        </p:nvGraphicFramePr>
        <p:xfrm>
          <a:off x="108966" y="3710940"/>
          <a:ext cx="5524500" cy="300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401255"/>
              </p:ext>
            </p:extLst>
          </p:nvPr>
        </p:nvGraphicFramePr>
        <p:xfrm>
          <a:off x="107442" y="886969"/>
          <a:ext cx="5532120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335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5542"/>
    </mc:Choice>
    <mc:Fallback>
      <p:transition spd="slow" advTm="12554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 and future direction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/>
          <a:lstStyle/>
          <a:p>
            <a:r>
              <a:rPr kumimoji="1" lang="en-US" altLang="ja-JP" dirty="0" smtClean="0"/>
              <a:t>Graphical programming for </a:t>
            </a:r>
            <a:r>
              <a:rPr kumimoji="1" lang="en-US" altLang="ja-JP" dirty="0" err="1" smtClean="0"/>
              <a:t>manycore</a:t>
            </a:r>
            <a:r>
              <a:rPr kumimoji="1" lang="en-US" altLang="ja-JP" dirty="0" smtClean="0"/>
              <a:t> accelerator</a:t>
            </a:r>
          </a:p>
          <a:p>
            <a:pPr lvl="1"/>
            <a:r>
              <a:rPr lang="en-US" altLang="ja-JP" dirty="0" smtClean="0"/>
              <a:t>Flow-model based programming needs</a:t>
            </a:r>
          </a:p>
          <a:p>
            <a:pPr lvl="2"/>
            <a:r>
              <a:rPr lang="en-US" altLang="ja-JP" dirty="0" smtClean="0"/>
              <a:t>Finding an execution flow</a:t>
            </a:r>
          </a:p>
          <a:p>
            <a:pPr lvl="2"/>
            <a:r>
              <a:rPr lang="en-US" altLang="ja-JP" dirty="0" smtClean="0"/>
              <a:t>Parallelism extraction in the pipeline flow</a:t>
            </a:r>
          </a:p>
          <a:p>
            <a:r>
              <a:rPr lang="en-US" altLang="ja-JP" dirty="0" smtClean="0"/>
              <a:t>Parallelism Extraction Algorithm</a:t>
            </a:r>
          </a:p>
          <a:p>
            <a:pPr lvl="1"/>
            <a:r>
              <a:rPr lang="en-US" altLang="ja-JP" dirty="0" smtClean="0"/>
              <a:t>Numbering 0, 1 and 2 to flow-models 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We are now implementing it on the GUI…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790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903"/>
    </mc:Choice>
    <mc:Fallback>
      <p:transition spd="slow" advTm="2890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Eclipse plug-in for </a:t>
            </a:r>
            <a:r>
              <a:rPr kumimoji="1" lang="en-US" altLang="ja-JP" dirty="0" err="1" smtClean="0"/>
              <a:t>Caravela</a:t>
            </a:r>
            <a:r>
              <a:rPr kumimoji="1" lang="en-US" altLang="ja-JP" dirty="0" smtClean="0"/>
              <a:t> platform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yama\AppData\Local\Temp\WLMDSS.tmp\WLMFB1E.tmp\samp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01880"/>
            <a:ext cx="6876255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下矢印 4"/>
          <p:cNvSpPr/>
          <p:nvPr/>
        </p:nvSpPr>
        <p:spPr>
          <a:xfrm rot="18450622">
            <a:off x="5001768" y="3419856"/>
            <a:ext cx="822960" cy="969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166344" y="4050429"/>
            <a:ext cx="2843784" cy="1335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CarSh</a:t>
            </a:r>
            <a:r>
              <a:rPr kumimoji="1" lang="en-US" altLang="ja-JP" dirty="0" smtClean="0"/>
              <a:t> environment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69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402"/>
    </mc:Choice>
    <mc:Fallback>
      <p:transition spd="slow" advTm="184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414766" cy="601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 – programming on </a:t>
            </a:r>
            <a:r>
              <a:rPr kumimoji="1" lang="en-US" altLang="ja-JP" dirty="0" err="1" smtClean="0"/>
              <a:t>manycore</a:t>
            </a:r>
            <a:r>
              <a:rPr kumimoji="1" lang="en-US" altLang="ja-JP" dirty="0" smtClean="0"/>
              <a:t> accelerators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940152" y="3573016"/>
            <a:ext cx="2592288" cy="1584176"/>
            <a:chOff x="3275856" y="2708920"/>
            <a:chExt cx="2592288" cy="1584176"/>
          </a:xfrm>
        </p:grpSpPr>
        <p:pic>
          <p:nvPicPr>
            <p:cNvPr id="5" name="Picture 4" descr="http://www.keyman.or.jp/3w/prd/77/30002977/img/2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2708920"/>
              <a:ext cx="1864597" cy="1244260"/>
            </a:xfrm>
            <a:prstGeom prst="rect">
              <a:avLst/>
            </a:prstGeom>
            <a:noFill/>
          </p:spPr>
        </p:pic>
        <p:pic>
          <p:nvPicPr>
            <p:cNvPr id="6" name="Picture 2" descr="http://tech.ascii.jp/elem/000/000/142/142827/GeForce_GTX_280_3qtr_o_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6056" y="3356992"/>
              <a:ext cx="792088" cy="540204"/>
            </a:xfrm>
            <a:prstGeom prst="rect">
              <a:avLst/>
            </a:prstGeom>
            <a:noFill/>
          </p:spPr>
        </p:pic>
        <p:pic>
          <p:nvPicPr>
            <p:cNvPr id="7" name="Picture 8" descr="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55976" y="3717032"/>
              <a:ext cx="816268" cy="576064"/>
            </a:xfrm>
            <a:prstGeom prst="rect">
              <a:avLst/>
            </a:prstGeom>
            <a:noFill/>
          </p:spPr>
        </p:pic>
      </p:grpSp>
      <p:pic>
        <p:nvPicPr>
          <p:cNvPr id="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980728"/>
            <a:ext cx="1869034" cy="1773936"/>
          </a:xfrm>
          <a:prstGeom prst="rect">
            <a:avLst/>
          </a:prstGeom>
          <a:noFill/>
        </p:spPr>
      </p:pic>
      <p:pic>
        <p:nvPicPr>
          <p:cNvPr id="9" name="Picture 4" descr="C:\Users\yama\AppData\Local\Microsoft\Windows\Temporary Internet Files\Content.IE5\PMP8G83S\MC900433867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3429000"/>
            <a:ext cx="1828572" cy="1828572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2915816" y="1052736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Programmer needs to write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	both programs for CPU and GPU.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Accelerator is inserted to </a:t>
            </a:r>
            <a:br>
              <a:rPr lang="en-US" altLang="ja-JP" sz="2400" dirty="0" smtClean="0"/>
            </a:br>
            <a:r>
              <a:rPr lang="en-US" altLang="ja-JP" sz="2400" dirty="0" smtClean="0"/>
              <a:t>      the peripheral bus of CPU (PCI Express).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285293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CPU</a:t>
            </a:r>
            <a:r>
              <a:rPr lang="ja-JP" altLang="en-US" dirty="0" smtClean="0"/>
              <a:t> </a:t>
            </a:r>
            <a:r>
              <a:rPr lang="en-US" altLang="ja-JP" dirty="0" smtClean="0"/>
              <a:t>executes the controlling program.</a:t>
            </a:r>
          </a:p>
          <a:p>
            <a:r>
              <a:rPr kumimoji="1" lang="en-US" altLang="ja-JP" dirty="0" smtClean="0"/>
              <a:t>CPU downloads kernel program to accelerator.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136" y="2996952"/>
            <a:ext cx="306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Kernel program is executed.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563888" y="3429000"/>
            <a:ext cx="2376264" cy="792088"/>
            <a:chOff x="3563888" y="3933056"/>
            <a:chExt cx="1503784" cy="792088"/>
          </a:xfrm>
        </p:grpSpPr>
        <p:sp>
          <p:nvSpPr>
            <p:cNvPr id="16" name="右矢印 15"/>
            <p:cNvSpPr/>
            <p:nvPr/>
          </p:nvSpPr>
          <p:spPr>
            <a:xfrm>
              <a:off x="3635896" y="4293096"/>
              <a:ext cx="1296144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563888" y="3933056"/>
              <a:ext cx="1503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Download kernel</a:t>
              </a:r>
              <a:endParaRPr kumimoji="1" lang="ja-JP" altLang="en-US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347864" y="4293096"/>
            <a:ext cx="2664296" cy="873388"/>
            <a:chOff x="3347864" y="4797152"/>
            <a:chExt cx="2664296" cy="873388"/>
          </a:xfrm>
        </p:grpSpPr>
        <p:sp>
          <p:nvSpPr>
            <p:cNvPr id="19" name="右矢印 18"/>
            <p:cNvSpPr/>
            <p:nvPr/>
          </p:nvSpPr>
          <p:spPr>
            <a:xfrm rot="10800000">
              <a:off x="3563888" y="4797152"/>
              <a:ext cx="216024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347864" y="5301208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Reading results</a:t>
              </a:r>
              <a:endParaRPr kumimoji="1" lang="ja-JP" altLang="en-US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395536" y="3861048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CPU</a:t>
            </a:r>
            <a:endParaRPr kumimoji="1" lang="ja-JP" altLang="en-US" sz="4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28650" y="5607531"/>
            <a:ext cx="7705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We need to make a story for mapping/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ummapping</a:t>
            </a:r>
            <a:r>
              <a:rPr lang="en-US" altLang="ja-JP" sz="2400" dirty="0" smtClean="0">
                <a:solidFill>
                  <a:srgbClr val="FF0000"/>
                </a:solidFill>
              </a:rPr>
              <a:t> the kernel programs to accelerator by the suitable order.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19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698"/>
    </mc:Choice>
    <mc:Fallback>
      <p:transition spd="slow" advTm="716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Flow-model based programming: </a:t>
            </a:r>
            <a:r>
              <a:rPr kumimoji="1" lang="en-US" altLang="ja-JP" dirty="0" err="1" smtClean="0"/>
              <a:t>Caravela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platform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pSp>
        <p:nvGrpSpPr>
          <p:cNvPr id="6" name="グループ化 37"/>
          <p:cNvGrpSpPr/>
          <p:nvPr/>
        </p:nvGrpSpPr>
        <p:grpSpPr>
          <a:xfrm>
            <a:off x="4788024" y="5013176"/>
            <a:ext cx="4464496" cy="1800200"/>
            <a:chOff x="4788024" y="5013176"/>
            <a:chExt cx="4464496" cy="1800200"/>
          </a:xfrm>
        </p:grpSpPr>
        <p:grpSp>
          <p:nvGrpSpPr>
            <p:cNvPr id="7" name="グループ化 36"/>
            <p:cNvGrpSpPr/>
            <p:nvPr/>
          </p:nvGrpSpPr>
          <p:grpSpPr>
            <a:xfrm>
              <a:off x="6804248" y="5517232"/>
              <a:ext cx="2020034" cy="576064"/>
              <a:chOff x="-180528" y="514772"/>
              <a:chExt cx="2020034" cy="806946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-180528" y="620688"/>
                <a:ext cx="2016224" cy="57606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-180528" y="514772"/>
                <a:ext cx="2016224" cy="21602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-176718" y="1105694"/>
                <a:ext cx="2016224" cy="21602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-144780" y="836712"/>
                <a:ext cx="1954530" cy="36004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33"/>
            <p:cNvGrpSpPr/>
            <p:nvPr/>
          </p:nvGrpSpPr>
          <p:grpSpPr>
            <a:xfrm>
              <a:off x="4788024" y="5013176"/>
              <a:ext cx="4464496" cy="1800200"/>
              <a:chOff x="4788024" y="5013176"/>
              <a:chExt cx="4464496" cy="1800200"/>
            </a:xfrm>
          </p:grpSpPr>
          <p:sp>
            <p:nvSpPr>
              <p:cNvPr id="9" name="下矢印 8"/>
              <p:cNvSpPr/>
              <p:nvPr/>
            </p:nvSpPr>
            <p:spPr>
              <a:xfrm>
                <a:off x="7452320" y="5013176"/>
                <a:ext cx="648072" cy="432048"/>
              </a:xfrm>
              <a:prstGeom prst="downArrow">
                <a:avLst>
                  <a:gd name="adj1" fmla="val 50000"/>
                  <a:gd name="adj2" fmla="val 3183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4788024" y="6167045"/>
                <a:ext cx="44644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  <a:latin typeface="Arial Black" pitchFamily="34" charset="0"/>
                  </a:rPr>
                  <a:t>（３）</a:t>
                </a:r>
                <a:r>
                  <a:rPr kumimoji="1" lang="en-US" altLang="ja-JP" dirty="0" smtClean="0">
                    <a:solidFill>
                      <a:srgbClr val="FF0000"/>
                    </a:solidFill>
                    <a:latin typeface="Arial Black" pitchFamily="34" charset="0"/>
                  </a:rPr>
                  <a:t>Design a CPU program that </a:t>
                </a:r>
              </a:p>
              <a:p>
                <a:r>
                  <a:rPr lang="en-US" altLang="ja-JP" dirty="0" smtClean="0">
                    <a:solidFill>
                      <a:srgbClr val="FF0000"/>
                    </a:solidFill>
                    <a:latin typeface="Arial Black" pitchFamily="34" charset="0"/>
                  </a:rPr>
                  <a:t>  maps  flow-model to accelerator</a:t>
                </a:r>
                <a:endParaRPr kumimoji="1" lang="ja-JP" altLang="en-US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6644598" y="5517232"/>
                <a:ext cx="2258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err="1" smtClean="0"/>
                  <a:t>Caravela</a:t>
                </a:r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Library</a:t>
                </a:r>
                <a:endParaRPr kumimoji="1" lang="ja-JP" altLang="en-US" sz="2400" dirty="0"/>
              </a:p>
            </p:txBody>
          </p:sp>
        </p:grpSp>
      </p:grpSp>
      <p:grpSp>
        <p:nvGrpSpPr>
          <p:cNvPr id="16" name="グループ化 31"/>
          <p:cNvGrpSpPr/>
          <p:nvPr/>
        </p:nvGrpSpPr>
        <p:grpSpPr>
          <a:xfrm>
            <a:off x="4877274" y="3645024"/>
            <a:ext cx="4231230" cy="1728192"/>
            <a:chOff x="5093298" y="3645024"/>
            <a:chExt cx="4231230" cy="1728192"/>
          </a:xfrm>
        </p:grpSpPr>
        <p:sp>
          <p:nvSpPr>
            <p:cNvPr id="17" name="右矢印 16"/>
            <p:cNvSpPr/>
            <p:nvPr/>
          </p:nvSpPr>
          <p:spPr>
            <a:xfrm rot="5400000">
              <a:off x="7416316" y="3681028"/>
              <a:ext cx="792088" cy="720080"/>
            </a:xfrm>
            <a:prstGeom prst="rightArrow">
              <a:avLst>
                <a:gd name="adj1" fmla="val 50000"/>
                <a:gd name="adj2" fmla="val 336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 descr="図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3298" y="3861048"/>
              <a:ext cx="1566934" cy="15121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6516216" y="4365104"/>
              <a:ext cx="28083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（２）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Flow-model</a:t>
              </a:r>
              <a:r>
                <a:rPr kumimoji="1" lang="ja-JP" altLang="en-US" dirty="0" smtClean="0">
                  <a:solidFill>
                    <a:srgbClr val="FF0000"/>
                  </a:solidFill>
                  <a:latin typeface="Arial Black" pitchFamily="34" charset="0"/>
                </a:rPr>
                <a:t>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is 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    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stored in XML</a:t>
              </a:r>
              <a:r>
                <a:rPr kumimoji="1" lang="ja-JP" altLang="en-US" dirty="0" smtClean="0">
                  <a:solidFill>
                    <a:srgbClr val="FF0000"/>
                  </a:solidFill>
                  <a:latin typeface="Arial Black" pitchFamily="34" charset="0"/>
                </a:rPr>
                <a:t>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file</a:t>
              </a:r>
              <a:endParaRPr kumimoji="1" lang="ja-JP" altLang="en-US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0" name="グループ化 34"/>
          <p:cNvGrpSpPr/>
          <p:nvPr/>
        </p:nvGrpSpPr>
        <p:grpSpPr>
          <a:xfrm>
            <a:off x="2771800" y="5157192"/>
            <a:ext cx="3883642" cy="1700808"/>
            <a:chOff x="2771800" y="5157192"/>
            <a:chExt cx="3883642" cy="1700808"/>
          </a:xfrm>
        </p:grpSpPr>
        <p:sp>
          <p:nvSpPr>
            <p:cNvPr id="21" name="左矢印 20"/>
            <p:cNvSpPr/>
            <p:nvPr/>
          </p:nvSpPr>
          <p:spPr>
            <a:xfrm>
              <a:off x="5508104" y="5661248"/>
              <a:ext cx="1147338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771800" y="6211669"/>
              <a:ext cx="20722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  <a:latin typeface="Arial Black" pitchFamily="34" charset="0"/>
                </a:rPr>
                <a:t>（４）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Flow-model </a:t>
              </a:r>
            </a:p>
            <a:p>
              <a:r>
                <a:rPr kumimoji="1" lang="en-US" altLang="ja-JP" dirty="0" smtClean="0">
                  <a:solidFill>
                    <a:srgbClr val="FF0000"/>
                  </a:solidFill>
                  <a:latin typeface="Arial Black" pitchFamily="34" charset="0"/>
                </a:rPr>
                <a:t>is executed</a:t>
              </a:r>
            </a:p>
          </p:txBody>
        </p:sp>
        <p:pic>
          <p:nvPicPr>
            <p:cNvPr id="23" name="Picture 4" descr="http://www.keyman.or.jp/3w/prd/77/30002977/img/22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1920" y="5157192"/>
              <a:ext cx="1576565" cy="1052054"/>
            </a:xfrm>
            <a:prstGeom prst="rect">
              <a:avLst/>
            </a:prstGeom>
            <a:noFill/>
          </p:spPr>
        </p:pic>
      </p:grpSp>
      <p:grpSp>
        <p:nvGrpSpPr>
          <p:cNvPr id="24" name="グループ化 32"/>
          <p:cNvGrpSpPr/>
          <p:nvPr/>
        </p:nvGrpSpPr>
        <p:grpSpPr>
          <a:xfrm>
            <a:off x="4211960" y="908720"/>
            <a:ext cx="4932040" cy="3094603"/>
            <a:chOff x="4211960" y="908720"/>
            <a:chExt cx="4932040" cy="3094603"/>
          </a:xfrm>
        </p:grpSpPr>
        <p:pic>
          <p:nvPicPr>
            <p:cNvPr id="25" name="Picture 4" descr="C:\Users\yama\AppData\Local\Microsoft\Windows\Temporary Internet Files\Content.IE5\7JOBJBZC\MC900200017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1960" y="908720"/>
              <a:ext cx="1440160" cy="939678"/>
            </a:xfrm>
            <a:prstGeom prst="rect">
              <a:avLst/>
            </a:prstGeom>
            <a:noFill/>
          </p:spPr>
        </p:pic>
        <p:pic>
          <p:nvPicPr>
            <p:cNvPr id="26" name="Picture 2" descr="G:\Documents\KUT\さきがけ\H22\FlowModelCreator_ScreenShot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88024" y="1484784"/>
              <a:ext cx="4176464" cy="1864493"/>
            </a:xfrm>
            <a:prstGeom prst="rect">
              <a:avLst/>
            </a:prstGeom>
            <a:noFill/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5579096" y="908720"/>
              <a:ext cx="3564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FF0000"/>
                  </a:solidFill>
                  <a:latin typeface="Arial Black" pitchFamily="34" charset="0"/>
                </a:rPr>
                <a:t>（１）</a:t>
              </a:r>
              <a:r>
                <a:rPr kumimoji="1" lang="en-US" altLang="ja-JP" sz="2000" dirty="0" smtClean="0">
                  <a:solidFill>
                    <a:srgbClr val="FF0000"/>
                  </a:solidFill>
                  <a:latin typeface="Arial Black" pitchFamily="34" charset="0"/>
                </a:rPr>
                <a:t>design a flow-model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796136" y="3356992"/>
              <a:ext cx="3168352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Embed kernel program using DirectX, GLSL, CUDA, </a:t>
              </a:r>
              <a:r>
                <a:rPr kumimoji="1" lang="en-US" altLang="ja-JP" dirty="0" err="1" smtClean="0"/>
                <a:t>OpenCL</a:t>
              </a:r>
              <a:endParaRPr kumimoji="1" lang="ja-JP" altLang="en-US" dirty="0"/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562" y="1124744"/>
            <a:ext cx="324236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角丸四角形 29"/>
          <p:cNvSpPr/>
          <p:nvPr/>
        </p:nvSpPr>
        <p:spPr>
          <a:xfrm>
            <a:off x="467544" y="980728"/>
            <a:ext cx="3672408" cy="28083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547664" y="764704"/>
            <a:ext cx="163140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Flow-model</a:t>
            </a:r>
            <a:endParaRPr lang="ja-JP" alt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0" y="3774519"/>
            <a:ext cx="4932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Advantages:</a:t>
            </a:r>
          </a:p>
          <a:p>
            <a:r>
              <a:rPr kumimoji="1" lang="ja-JP" altLang="en-US" sz="2000" dirty="0" smtClean="0"/>
              <a:t>１．</a:t>
            </a:r>
            <a:r>
              <a:rPr kumimoji="1" lang="en-US" altLang="ja-JP" sz="2000" dirty="0" smtClean="0"/>
              <a:t>Programmer focuses on </a:t>
            </a:r>
          </a:p>
          <a:p>
            <a:r>
              <a:rPr lang="en-US" altLang="ja-JP" sz="2000" dirty="0" smtClean="0"/>
              <a:t>	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Arial Black" pitchFamily="34" charset="0"/>
              </a:rPr>
              <a:t>designing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Arial Black" pitchFamily="34" charset="0"/>
                <a:ea typeface="Arial Unicode MS" pitchFamily="50" charset="-128"/>
                <a:cs typeface="Arial Unicode MS" pitchFamily="50" charset="-128"/>
              </a:rPr>
              <a:t>flow-model</a:t>
            </a:r>
            <a:endParaRPr kumimoji="1" lang="en-US" altLang="ja-JP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ja-JP" altLang="en-US" sz="2000" dirty="0" smtClean="0"/>
              <a:t>２．</a:t>
            </a:r>
            <a:r>
              <a:rPr lang="en-US" altLang="ja-JP" sz="2000" dirty="0" smtClean="0"/>
              <a:t>Flow-model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is treated like 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smtClean="0">
                <a:solidFill>
                  <a:srgbClr val="FF0000"/>
                </a:solidFill>
                <a:latin typeface="Arial Black" pitchFamily="34" charset="0"/>
              </a:rPr>
              <a:t>libraries for stream computing</a:t>
            </a:r>
            <a:r>
              <a:rPr lang="en-US" altLang="ja-JP" sz="2000" dirty="0" smtClean="0"/>
              <a:t>.</a:t>
            </a:r>
          </a:p>
          <a:p>
            <a:r>
              <a:rPr kumimoji="1" lang="ja-JP" altLang="en-US" sz="2000" dirty="0" smtClean="0"/>
              <a:t>３．</a:t>
            </a:r>
            <a:r>
              <a:rPr kumimoji="1" lang="en-US" altLang="ja-JP" sz="2000" dirty="0" smtClean="0"/>
              <a:t>Execution timing is 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   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Arial Black" pitchFamily="34" charset="0"/>
              </a:rPr>
              <a:t>automatically optimized</a:t>
            </a:r>
            <a:r>
              <a:rPr kumimoji="1" lang="en-US" altLang="ja-JP" sz="2000" dirty="0" smtClean="0"/>
              <a:t>.</a:t>
            </a:r>
            <a:endParaRPr kumimoji="1" lang="ja-JP" altLang="en-US" sz="2000" dirty="0">
              <a:solidFill>
                <a:srgbClr val="FF0000"/>
              </a:solidFill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02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262"/>
    </mc:Choice>
    <mc:Fallback>
      <p:transition spd="slow" advTm="982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Graphical programming on </a:t>
            </a:r>
            <a:r>
              <a:rPr kumimoji="1" lang="en-US" altLang="ja-JP" dirty="0" err="1" smtClean="0"/>
              <a:t>manycore</a:t>
            </a:r>
            <a:r>
              <a:rPr kumimoji="1" lang="en-US" altLang="ja-JP" dirty="0" smtClean="0"/>
              <a:t> accelerators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yama\AppData\Local\Temp\WLMDSS.tmp\WLMFB1E.tmp\samp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59" y="1412776"/>
            <a:ext cx="6876255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996696" y="4672584"/>
            <a:ext cx="7103818" cy="1197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Assigning </a:t>
            </a:r>
            <a:r>
              <a:rPr kumimoji="1" lang="en-US" altLang="ja-JP" dirty="0" err="1" smtClean="0"/>
              <a:t>manycore</a:t>
            </a:r>
            <a:r>
              <a:rPr kumimoji="1" lang="en-US" altLang="ja-JP" dirty="0" smtClean="0"/>
              <a:t> accelerators to flow-models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and finding automati</a:t>
            </a:r>
            <a:r>
              <a:rPr lang="en-US" altLang="ja-JP" dirty="0" smtClean="0"/>
              <a:t>c execution flow?</a:t>
            </a:r>
          </a:p>
          <a:p>
            <a:pPr algn="ctr"/>
            <a:r>
              <a:rPr lang="en-US" altLang="ja-JP" dirty="0" smtClean="0"/>
              <a:t>Optimized pipeline execution with concurrent execution?</a:t>
            </a: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02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573"/>
    </mc:Choice>
    <mc:Fallback>
      <p:transition spd="slow" advTm="735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97759"/>
            <a:ext cx="7886700" cy="60103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Exploiting the execution order and parallelism from a pipeline flow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41262" y="2920376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317526" y="2920376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941262" y="4072504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173510" y="1336200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45518" y="4102478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33750" y="2920376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365650" y="4075481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733350" y="1768248"/>
            <a:ext cx="172819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2"/>
          </p:cNvCxnSpPr>
          <p:nvPr/>
        </p:nvCxnSpPr>
        <p:spPr>
          <a:xfrm flipH="1">
            <a:off x="3749574" y="1768248"/>
            <a:ext cx="3600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181622" y="1768248"/>
            <a:ext cx="144016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4" idx="2"/>
            <a:endCxn id="6" idx="0"/>
          </p:cNvCxnSpPr>
          <p:nvPr/>
        </p:nvCxnSpPr>
        <p:spPr>
          <a:xfrm>
            <a:off x="1553330" y="33524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857586" y="3355401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929964" y="338239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6" idx="2"/>
          </p:cNvCxnSpPr>
          <p:nvPr/>
        </p:nvCxnSpPr>
        <p:spPr>
          <a:xfrm>
            <a:off x="1553330" y="450455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3857586" y="453452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945818" y="450455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941262" y="5199784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45518" y="5229758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365650" y="5202761"/>
            <a:ext cx="1224136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>
            <a:stCxn id="20" idx="2"/>
          </p:cNvCxnSpPr>
          <p:nvPr/>
        </p:nvCxnSpPr>
        <p:spPr>
          <a:xfrm>
            <a:off x="1553330" y="56318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57586" y="566180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5945818" y="56318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257186" y="1927326"/>
            <a:ext cx="8646598" cy="3519284"/>
            <a:chOff x="719572" y="1643862"/>
            <a:chExt cx="8646598" cy="3519284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857554" y="2852936"/>
              <a:ext cx="688279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788563" y="4008041"/>
              <a:ext cx="688279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719572" y="5163146"/>
              <a:ext cx="688279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719572" y="1643862"/>
              <a:ext cx="864659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Intuitively, these flow-models are executed in parallel.</a:t>
              </a:r>
            </a:p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	</a:t>
              </a:r>
              <a:r>
                <a:rPr lang="ja-JP" altLang="en-US" sz="2400" dirty="0" smtClean="0">
                  <a:solidFill>
                    <a:srgbClr val="FF0000"/>
                  </a:solidFill>
                </a:rPr>
                <a:t>⇒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we assign multiple flow-models to available accelerators. </a:t>
              </a:r>
            </a:p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	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		</a:t>
              </a:r>
              <a:r>
                <a:rPr kumimoji="1" lang="en-US" altLang="ja-JP" sz="2400" u="sng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Explicit Parallelism</a:t>
              </a:r>
              <a:endParaRPr kumimoji="1" lang="ja-JP" altLang="en-US" sz="2400" u="sng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30129" y="923140"/>
            <a:ext cx="9106275" cy="5165588"/>
            <a:chOff x="602106" y="615366"/>
            <a:chExt cx="9106275" cy="5165588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1835696" y="1244450"/>
              <a:ext cx="4716524" cy="4536504"/>
              <a:chOff x="1835696" y="1244450"/>
              <a:chExt cx="4716524" cy="4536504"/>
            </a:xfrm>
          </p:grpSpPr>
          <p:grpSp>
            <p:nvGrpSpPr>
              <p:cNvPr id="34" name="グループ化 33"/>
              <p:cNvGrpSpPr/>
              <p:nvPr/>
            </p:nvGrpSpPr>
            <p:grpSpPr>
              <a:xfrm>
                <a:off x="1835696" y="1268760"/>
                <a:ext cx="2160240" cy="4248472"/>
                <a:chOff x="1835696" y="1268760"/>
                <a:chExt cx="2160240" cy="4248472"/>
              </a:xfrm>
            </p:grpSpPr>
            <p:cxnSp>
              <p:nvCxnSpPr>
                <p:cNvPr id="39" name="直線矢印コネクタ 38"/>
                <p:cNvCxnSpPr/>
                <p:nvPr/>
              </p:nvCxnSpPr>
              <p:spPr>
                <a:xfrm>
                  <a:off x="1835696" y="2046717"/>
                  <a:ext cx="0" cy="347051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/>
                <p:cNvCxnSpPr/>
                <p:nvPr/>
              </p:nvCxnSpPr>
              <p:spPr>
                <a:xfrm flipH="1">
                  <a:off x="1835696" y="1268760"/>
                  <a:ext cx="2160240" cy="777957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直線矢印コネクタ 34"/>
              <p:cNvCxnSpPr/>
              <p:nvPr/>
            </p:nvCxnSpPr>
            <p:spPr>
              <a:xfrm>
                <a:off x="4183977" y="1244450"/>
                <a:ext cx="72008" cy="453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6" name="グループ化 35"/>
              <p:cNvGrpSpPr/>
              <p:nvPr/>
            </p:nvGrpSpPr>
            <p:grpSpPr>
              <a:xfrm flipH="1">
                <a:off x="4391980" y="1268760"/>
                <a:ext cx="2160240" cy="4248472"/>
                <a:chOff x="1835696" y="1268760"/>
                <a:chExt cx="2160240" cy="4248472"/>
              </a:xfrm>
            </p:grpSpPr>
            <p:cxnSp>
              <p:nvCxnSpPr>
                <p:cNvPr id="37" name="直線矢印コネクタ 36"/>
                <p:cNvCxnSpPr/>
                <p:nvPr/>
              </p:nvCxnSpPr>
              <p:spPr>
                <a:xfrm>
                  <a:off x="1835696" y="2046717"/>
                  <a:ext cx="0" cy="347051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/>
                <p:cNvCxnSpPr/>
                <p:nvPr/>
              </p:nvCxnSpPr>
              <p:spPr>
                <a:xfrm flipH="1">
                  <a:off x="1835696" y="1268760"/>
                  <a:ext cx="2160240" cy="777957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テキスト ボックス 32"/>
            <p:cNvSpPr txBox="1"/>
            <p:nvPr/>
          </p:nvSpPr>
          <p:spPr>
            <a:xfrm>
              <a:off x="602106" y="615366"/>
              <a:ext cx="910627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Intuitively we can know the execution order.</a:t>
              </a:r>
            </a:p>
            <a:p>
              <a:r>
                <a:rPr lang="en-US" altLang="ja-JP" sz="2400" dirty="0">
                  <a:solidFill>
                    <a:srgbClr val="FF0000"/>
                  </a:solidFill>
                </a:rPr>
                <a:t>	</a:t>
              </a:r>
              <a:r>
                <a:rPr lang="ja-JP" altLang="en-US" sz="2400" dirty="0" smtClean="0">
                  <a:solidFill>
                    <a:srgbClr val="FF0000"/>
                  </a:solidFill>
                </a:rPr>
                <a:t>⇒　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we can assign an accelerator to the flow-model one  by one.</a:t>
              </a:r>
            </a:p>
            <a:p>
              <a:r>
                <a:rPr kumimoji="1" lang="en-US" altLang="ja-JP" sz="2400" dirty="0">
                  <a:solidFill>
                    <a:srgbClr val="FF0000"/>
                  </a:solidFill>
                </a:rPr>
                <a:t>	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		</a:t>
              </a:r>
              <a:endParaRPr kumimoji="1" lang="ja-JP" altLang="en-US" sz="2400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2587856" y="2713343"/>
            <a:ext cx="6439698" cy="3160820"/>
            <a:chOff x="2553077" y="2429879"/>
            <a:chExt cx="6638930" cy="3160820"/>
          </a:xfrm>
        </p:grpSpPr>
        <p:sp>
          <p:nvSpPr>
            <p:cNvPr id="42" name="円/楕円 41"/>
            <p:cNvSpPr/>
            <p:nvPr/>
          </p:nvSpPr>
          <p:spPr>
            <a:xfrm>
              <a:off x="4999254" y="2429879"/>
              <a:ext cx="1872208" cy="8551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108197" y="4735593"/>
              <a:ext cx="1872208" cy="8551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2553077" y="3159758"/>
              <a:ext cx="6638930" cy="1701062"/>
              <a:chOff x="3015463" y="3159758"/>
              <a:chExt cx="6638930" cy="1701062"/>
            </a:xfrm>
          </p:grpSpPr>
          <p:cxnSp>
            <p:nvCxnSpPr>
              <p:cNvPr id="45" name="直線矢印コネクタ 44"/>
              <p:cNvCxnSpPr>
                <a:endCxn id="42" idx="5"/>
              </p:cNvCxnSpPr>
              <p:nvPr/>
            </p:nvCxnSpPr>
            <p:spPr>
              <a:xfrm flipH="1" flipV="1">
                <a:off x="7059669" y="3159758"/>
                <a:ext cx="197554" cy="4136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>
                <a:endCxn id="43" idx="7"/>
              </p:cNvCxnSpPr>
              <p:nvPr/>
            </p:nvCxnSpPr>
            <p:spPr>
              <a:xfrm flipH="1">
                <a:off x="7168612" y="4251062"/>
                <a:ext cx="342022" cy="6097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3015463" y="3582844"/>
                <a:ext cx="66389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FF0000"/>
                    </a:solidFill>
                  </a:rPr>
                  <a:t>These two flow-models can be executed in parallel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/>
                </a:r>
                <a:br>
                  <a:rPr lang="en-US" altLang="ja-JP" sz="2400" dirty="0">
                    <a:solidFill>
                      <a:srgbClr val="FF0000"/>
                    </a:solidFill>
                  </a:rPr>
                </a:b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because the buffers are independently used.</a:t>
                </a:r>
              </a:p>
              <a:p>
                <a:r>
                  <a:rPr kumimoji="1" lang="en-US" altLang="ja-JP" sz="2400" dirty="0">
                    <a:solidFill>
                      <a:srgbClr val="FF0000"/>
                    </a:solidFill>
                  </a:rPr>
                  <a:t>	</a:t>
                </a:r>
                <a:r>
                  <a:rPr kumimoji="1" lang="en-US" altLang="ja-JP" sz="2400" u="sng" dirty="0" smtClean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Implicit Parallelism</a:t>
                </a:r>
              </a:p>
            </p:txBody>
          </p:sp>
        </p:grpSp>
      </p:grpSp>
      <p:cxnSp>
        <p:nvCxnSpPr>
          <p:cNvPr id="50" name="直線矢印コネクタ 49"/>
          <p:cNvCxnSpPr/>
          <p:nvPr/>
        </p:nvCxnSpPr>
        <p:spPr>
          <a:xfrm>
            <a:off x="3785578" y="79149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1910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485"/>
    </mc:Choice>
    <mc:Fallback>
      <p:transition spd="slow" advTm="1014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872" y="365127"/>
            <a:ext cx="9025128" cy="601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can we exploit an execution order and th</a:t>
            </a:r>
            <a:r>
              <a:rPr lang="en-US" altLang="ja-JP" dirty="0"/>
              <a:t>e</a:t>
            </a:r>
            <a:r>
              <a:rPr kumimoji="1" lang="en-US" altLang="ja-JP" dirty="0" smtClean="0"/>
              <a:t> parallelism?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2040" y="1825625"/>
            <a:ext cx="3952494" cy="4351338"/>
          </a:xfrm>
        </p:spPr>
        <p:txBody>
          <a:bodyPr/>
          <a:lstStyle/>
          <a:p>
            <a:r>
              <a:rPr kumimoji="1" lang="en-US" altLang="ja-JP" dirty="0" smtClean="0"/>
              <a:t>How can we decide the execution order?</a:t>
            </a:r>
          </a:p>
          <a:p>
            <a:pPr lvl="1"/>
            <a:r>
              <a:rPr lang="en-US" altLang="ja-JP" dirty="0" smtClean="0"/>
              <a:t>Loop detection?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 can we know the concurrent executable flow-models?</a:t>
            </a:r>
          </a:p>
          <a:p>
            <a:pPr lvl="1"/>
            <a:r>
              <a:rPr lang="en-US" altLang="ja-JP" dirty="0" smtClean="0"/>
              <a:t>Execution ordering</a:t>
            </a:r>
          </a:p>
          <a:p>
            <a:pPr lvl="1"/>
            <a:r>
              <a:rPr kumimoji="1" lang="en-US" altLang="ja-JP" dirty="0" smtClean="0"/>
              <a:t>Elimination of Buffer collision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40" y="1160873"/>
            <a:ext cx="4363326" cy="428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990765" y="871518"/>
            <a:ext cx="52241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When we consider</a:t>
            </a:r>
          </a:p>
          <a:p>
            <a:r>
              <a:rPr kumimoji="1" lang="en-US" altLang="ja-JP" sz="2800" dirty="0" smtClean="0"/>
              <a:t> a continuous pipeline execution 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667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78"/>
    </mc:Choice>
    <mc:Fallback>
      <p:transition spd="slow" advTm="297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objective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97281"/>
            <a:ext cx="7886700" cy="1591056"/>
          </a:xfrm>
        </p:spPr>
        <p:txBody>
          <a:bodyPr/>
          <a:lstStyle/>
          <a:p>
            <a:r>
              <a:rPr kumimoji="1" lang="en-US" altLang="ja-JP" dirty="0" smtClean="0"/>
              <a:t>Graphica</a:t>
            </a:r>
            <a:r>
              <a:rPr lang="en-US" altLang="ja-JP" dirty="0" smtClean="0"/>
              <a:t>l programming using flow-model needs</a:t>
            </a:r>
          </a:p>
          <a:p>
            <a:pPr lvl="1"/>
            <a:r>
              <a:rPr lang="en-US" altLang="ja-JP" dirty="0" smtClean="0"/>
              <a:t>Finding a deterministic execution order</a:t>
            </a:r>
          </a:p>
          <a:p>
            <a:pPr lvl="1"/>
            <a:r>
              <a:rPr kumimoji="1" lang="en-US" altLang="ja-JP" dirty="0" smtClean="0"/>
              <a:t>Extracting parallelism: Implicit </a:t>
            </a:r>
            <a:r>
              <a:rPr lang="en-US" altLang="ja-JP" dirty="0"/>
              <a:t>and Explicit </a:t>
            </a:r>
            <a:r>
              <a:rPr kumimoji="1" lang="en-US" altLang="ja-JP" dirty="0" smtClean="0"/>
              <a:t>parallelism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813048" y="2459736"/>
            <a:ext cx="978408" cy="86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1168" y="3401568"/>
            <a:ext cx="881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Automatic pipeline order is defined for optimized pipeline execution.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781044" y="3947160"/>
            <a:ext cx="978408" cy="86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592" y="4998720"/>
            <a:ext cx="881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We propose two algorithms:</a:t>
            </a:r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	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(1) Finding a deterministic execution order 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	</a:t>
            </a:r>
            <a:r>
              <a:rPr lang="en-US" altLang="ja-JP" sz="2400" dirty="0" smtClean="0">
                <a:solidFill>
                  <a:srgbClr val="FF0000"/>
                </a:solidFill>
              </a:rPr>
              <a:t>(2) Parallelism Extraction Algorithm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4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796"/>
    </mc:Choice>
    <mc:Fallback>
      <p:transition spd="slow" advTm="4379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Strategy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12393"/>
            <a:ext cx="7886700" cy="2526919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Finding a deterministi</a:t>
            </a:r>
            <a:r>
              <a:rPr lang="en-US" altLang="ja-JP" dirty="0" smtClean="0"/>
              <a:t>c execution order</a:t>
            </a:r>
          </a:p>
          <a:p>
            <a:pPr lvl="1"/>
            <a:r>
              <a:rPr kumimoji="1" lang="en-US" altLang="ja-JP" dirty="0" smtClean="0"/>
              <a:t>Finding the first execution flow-model</a:t>
            </a:r>
          </a:p>
          <a:p>
            <a:r>
              <a:rPr lang="en-US" altLang="ja-JP" dirty="0" smtClean="0"/>
              <a:t>Parallelism Extraction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Finding an execution 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Extracting the implicit parallelism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Extracting the Explicit parallelism</a:t>
            </a:r>
          </a:p>
          <a:p>
            <a:pPr lvl="1"/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094" y="3639312"/>
            <a:ext cx="3033059" cy="298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221224" y="3886200"/>
            <a:ext cx="3651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Basic execution condition:</a:t>
            </a:r>
          </a:p>
          <a:p>
            <a:r>
              <a:rPr lang="en-US" altLang="ja-JP" dirty="0" smtClean="0"/>
              <a:t>When all input data inputs are ready,</a:t>
            </a:r>
            <a:br>
              <a:rPr lang="en-US" altLang="ja-JP" dirty="0" smtClean="0"/>
            </a:br>
            <a:r>
              <a:rPr lang="en-US" altLang="ja-JP" dirty="0" smtClean="0"/>
              <a:t>the flow-model can be executed.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24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418"/>
    </mc:Choice>
    <mc:Fallback>
      <p:transition spd="slow" advTm="95418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|8.8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|9.3|9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|4.6|8.2|17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9.9|4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0.4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5|0.5|7.5|22.4|5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8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7.2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3248</TotalTime>
  <Words>788</Words>
  <Application>Microsoft Office PowerPoint</Application>
  <PresentationFormat>画面に合わせる (4:3)</PresentationFormat>
  <Paragraphs>225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Arial Unicode MS</vt:lpstr>
      <vt:lpstr>HGP平成角ｺﾞｼｯｸ体W9</vt:lpstr>
      <vt:lpstr>ＭＳ Ｐゴシック</vt:lpstr>
      <vt:lpstr>Arial</vt:lpstr>
      <vt:lpstr>Arial Black</vt:lpstr>
      <vt:lpstr>Calibri</vt:lpstr>
      <vt:lpstr>Calibri Light</vt:lpstr>
      <vt:lpstr>Office テーマ</vt:lpstr>
      <vt:lpstr>Exploiting Execution Order and Parallelism  from Processing Flow  Applying　Pipeline-based Programming Method  on Manycore Accelerators</vt:lpstr>
      <vt:lpstr>Table of contents</vt:lpstr>
      <vt:lpstr>Background – programming on manycore accelerators</vt:lpstr>
      <vt:lpstr>Flow-model based programming: Caravela platform</vt:lpstr>
      <vt:lpstr>Graphical programming on manycore accelerators</vt:lpstr>
      <vt:lpstr>Exploiting the execution order and parallelism from a pipeline flow</vt:lpstr>
      <vt:lpstr>How can we exploit an execution order and the parallelism? </vt:lpstr>
      <vt:lpstr>Research objective</vt:lpstr>
      <vt:lpstr>Strategy</vt:lpstr>
      <vt:lpstr>Finding the first execution flow-model (Yamagiwa and Sousa, IJPEDS, 2008, world Scientific Pub.)</vt:lpstr>
      <vt:lpstr>Parallelism Extraction Algorithm (PEA)</vt:lpstr>
      <vt:lpstr>Grouping three flow-models and the sub-graphs</vt:lpstr>
      <vt:lpstr>Numbering 0, 1 and 2 to the groups</vt:lpstr>
      <vt:lpstr>Listing the flow-model with the same number in the execution list</vt:lpstr>
      <vt:lpstr>Recursively repeating the previous operations </vt:lpstr>
      <vt:lpstr>Implementation of Parallelism Extraction Algorithm</vt:lpstr>
      <vt:lpstr>Example: straight flow</vt:lpstr>
      <vt:lpstr>Example: flow with feedbacks</vt:lpstr>
      <vt:lpstr>Performance Evaluation</vt:lpstr>
      <vt:lpstr>CarSh: Commandline interface for manycore accelerators (Yamagiwa and Zhang, ICCS 2013)</vt:lpstr>
      <vt:lpstr>Applying PEA to the image filtering</vt:lpstr>
      <vt:lpstr>Performance results</vt:lpstr>
      <vt:lpstr>Conclusions and future direction</vt:lpstr>
      <vt:lpstr>Eclipse plug-in for Caravela platform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Execution Order and Parallelism  from Processing Flow  Applying　Pipeline-based Programming Method  on Manycore Accelerators</dc:title>
  <dc:creator>山際伸一</dc:creator>
  <cp:lastModifiedBy>山際伸一</cp:lastModifiedBy>
  <cp:revision>61</cp:revision>
  <dcterms:created xsi:type="dcterms:W3CDTF">2013-09-28T15:24:43Z</dcterms:created>
  <dcterms:modified xsi:type="dcterms:W3CDTF">2013-10-01T08:33:56Z</dcterms:modified>
</cp:coreProperties>
</file>