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68" r:id="rId4"/>
    <p:sldId id="258" r:id="rId5"/>
    <p:sldId id="269" r:id="rId6"/>
    <p:sldId id="274" r:id="rId7"/>
    <p:sldId id="278" r:id="rId8"/>
    <p:sldId id="270" r:id="rId9"/>
    <p:sldId id="276" r:id="rId10"/>
    <p:sldId id="260" r:id="rId11"/>
    <p:sldId id="261" r:id="rId12"/>
    <p:sldId id="271" r:id="rId13"/>
    <p:sldId id="262" r:id="rId14"/>
    <p:sldId id="263" r:id="rId15"/>
    <p:sldId id="273" r:id="rId16"/>
    <p:sldId id="272" r:id="rId17"/>
    <p:sldId id="275" r:id="rId18"/>
    <p:sldId id="264" r:id="rId19"/>
    <p:sldId id="266" r:id="rId20"/>
    <p:sldId id="267" r:id="rId21"/>
    <p:sldId id="265"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9D56"/>
    <a:srgbClr val="00B050"/>
    <a:srgbClr val="00B0F0"/>
    <a:srgbClr val="FF0000"/>
    <a:srgbClr val="A8ADB5"/>
    <a:srgbClr val="0176BA"/>
    <a:srgbClr val="E27D36"/>
    <a:srgbClr val="000000"/>
    <a:srgbClr val="EBF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71206" autoAdjust="0"/>
  </p:normalViewPr>
  <p:slideViewPr>
    <p:cSldViewPr>
      <p:cViewPr varScale="1">
        <p:scale>
          <a:sx n="79" d="100"/>
          <a:sy n="79" d="100"/>
        </p:scale>
        <p:origin x="22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Virgina%20Tech\Research\Progress%20Report\03252014-mic-graph-kaixihou.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Virgina%20Tech\Research\Progress%20Report\03252014-mic-graph-kaixihou%20(Recovere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Virgina%20Tech\Research\Progress%20Report\03252014-mic-graph-kaixihou%20(Recovered).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Virgina%20Tech\Research\Progress%20Report\03252014-mic-graph-kaixihou%20(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Sheet1!$L$25:$L$29</c:f>
              <c:strCache>
                <c:ptCount val="5"/>
                <c:pt idx="0">
                  <c:v>Default sequential version</c:v>
                </c:pt>
                <c:pt idx="1">
                  <c:v>Cache blocking</c:v>
                </c:pt>
                <c:pt idx="2">
                  <c:v>Cache blocking + changes to loop structure</c:v>
                </c:pt>
                <c:pt idx="3">
                  <c:v>Vectorization via SIMD pragmas</c:v>
                </c:pt>
                <c:pt idx="4">
                  <c:v>Thread-level parallelism via OpenMP pragmas</c:v>
                </c:pt>
              </c:strCache>
            </c:strRef>
          </c:cat>
          <c:val>
            <c:numRef>
              <c:f>Sheet1!$B$3:$B$7</c:f>
              <c:numCache>
                <c:formatCode>General</c:formatCode>
                <c:ptCount val="5"/>
                <c:pt idx="0">
                  <c:v>180.27</c:v>
                </c:pt>
                <c:pt idx="1">
                  <c:v>205.29</c:v>
                </c:pt>
                <c:pt idx="2">
                  <c:v>102.11</c:v>
                </c:pt>
                <c:pt idx="3">
                  <c:v>24.95</c:v>
                </c:pt>
                <c:pt idx="4">
                  <c:v>0.64</c:v>
                </c:pt>
              </c:numCache>
            </c:numRef>
          </c:val>
        </c:ser>
        <c:dLbls>
          <c:dLblPos val="outEnd"/>
          <c:showLegendKey val="0"/>
          <c:showVal val="1"/>
          <c:showCatName val="0"/>
          <c:showSerName val="0"/>
          <c:showPercent val="0"/>
          <c:showBubbleSize val="0"/>
        </c:dLbls>
        <c:gapWidth val="219"/>
        <c:overlap val="-27"/>
        <c:axId val="197541248"/>
        <c:axId val="150491536"/>
      </c:barChart>
      <c:catAx>
        <c:axId val="19754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491536"/>
        <c:crosses val="autoZero"/>
        <c:auto val="1"/>
        <c:lblAlgn val="ctr"/>
        <c:lblOffset val="100"/>
        <c:noMultiLvlLbl val="0"/>
      </c:catAx>
      <c:valAx>
        <c:axId val="150491536"/>
        <c:scaling>
          <c:orientation val="minMax"/>
          <c:max val="1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Execution Times (s)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41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Sheet1!$F$26</c:f>
              <c:strCache>
                <c:ptCount val="1"/>
                <c:pt idx="0">
                  <c:v>Default FW with OpenMP (MIC)</c:v>
                </c:pt>
              </c:strCache>
            </c:strRef>
          </c:tx>
          <c:spPr>
            <a:ln w="12700" cap="rnd">
              <a:solidFill>
                <a:schemeClr val="accent1"/>
              </a:solidFill>
              <a:round/>
            </a:ln>
            <a:effectLst/>
          </c:spPr>
          <c:marker>
            <c:symbol val="square"/>
            <c:size val="5"/>
            <c:spPr>
              <a:solidFill>
                <a:schemeClr val="accent1"/>
              </a:solidFill>
              <a:ln w="9525">
                <a:noFill/>
              </a:ln>
              <a:effectLst/>
            </c:spPr>
          </c:marker>
          <c:cat>
            <c:numRef>
              <c:f>Sheet1!$D$27:$D$31</c:f>
              <c:numCache>
                <c:formatCode>General</c:formatCode>
                <c:ptCount val="5"/>
                <c:pt idx="0">
                  <c:v>1000</c:v>
                </c:pt>
                <c:pt idx="1">
                  <c:v>2000</c:v>
                </c:pt>
                <c:pt idx="2">
                  <c:v>4000</c:v>
                </c:pt>
                <c:pt idx="3">
                  <c:v>8000</c:v>
                </c:pt>
                <c:pt idx="4">
                  <c:v>16000</c:v>
                </c:pt>
              </c:numCache>
            </c:numRef>
          </c:cat>
          <c:val>
            <c:numRef>
              <c:f>Sheet1!$B$27:$B$31</c:f>
              <c:numCache>
                <c:formatCode>General</c:formatCode>
                <c:ptCount val="5"/>
                <c:pt idx="0">
                  <c:v>0.48</c:v>
                </c:pt>
                <c:pt idx="1">
                  <c:v>1.4</c:v>
                </c:pt>
                <c:pt idx="2">
                  <c:v>8.43</c:v>
                </c:pt>
                <c:pt idx="3">
                  <c:v>62.06</c:v>
                </c:pt>
                <c:pt idx="4">
                  <c:v>488.38</c:v>
                </c:pt>
              </c:numCache>
            </c:numRef>
          </c:val>
          <c:smooth val="0"/>
        </c:ser>
        <c:ser>
          <c:idx val="2"/>
          <c:order val="1"/>
          <c:tx>
            <c:strRef>
              <c:f>Sheet1!$F$28</c:f>
              <c:strCache>
                <c:ptCount val="1"/>
                <c:pt idx="0">
                  <c:v>Blocked FW with SIMD pragmas + OpenMP (MIC)</c:v>
                </c:pt>
              </c:strCache>
            </c:strRef>
          </c:tx>
          <c:spPr>
            <a:ln w="12700" cap="rnd">
              <a:solidFill>
                <a:schemeClr val="accent3"/>
              </a:solidFill>
              <a:round/>
            </a:ln>
            <a:effectLst/>
          </c:spPr>
          <c:marker>
            <c:symbol val="triangle"/>
            <c:size val="5"/>
            <c:spPr>
              <a:solidFill>
                <a:schemeClr val="accent3"/>
              </a:solidFill>
              <a:ln w="9525">
                <a:noFill/>
              </a:ln>
              <a:effectLst/>
            </c:spPr>
          </c:marker>
          <c:cat>
            <c:numRef>
              <c:f>Sheet1!$D$27:$D$31</c:f>
              <c:numCache>
                <c:formatCode>General</c:formatCode>
                <c:ptCount val="5"/>
                <c:pt idx="0">
                  <c:v>1000</c:v>
                </c:pt>
                <c:pt idx="1">
                  <c:v>2000</c:v>
                </c:pt>
                <c:pt idx="2">
                  <c:v>4000</c:v>
                </c:pt>
                <c:pt idx="3">
                  <c:v>8000</c:v>
                </c:pt>
                <c:pt idx="4">
                  <c:v>16000</c:v>
                </c:pt>
              </c:numCache>
            </c:numRef>
          </c:cat>
          <c:val>
            <c:numRef>
              <c:f>Sheet1!$B$43:$B$47</c:f>
              <c:numCache>
                <c:formatCode>General</c:formatCode>
                <c:ptCount val="5"/>
                <c:pt idx="0">
                  <c:v>0.35</c:v>
                </c:pt>
                <c:pt idx="1">
                  <c:v>0.53</c:v>
                </c:pt>
                <c:pt idx="2">
                  <c:v>2.5499999999999998</c:v>
                </c:pt>
                <c:pt idx="3">
                  <c:v>14.01</c:v>
                </c:pt>
                <c:pt idx="4">
                  <c:v>76.412999999999997</c:v>
                </c:pt>
              </c:numCache>
            </c:numRef>
          </c:val>
          <c:smooth val="0"/>
        </c:ser>
        <c:ser>
          <c:idx val="3"/>
          <c:order val="2"/>
          <c:tx>
            <c:strRef>
              <c:f>Sheet1!$A$54</c:f>
              <c:strCache>
                <c:ptCount val="1"/>
                <c:pt idx="0">
                  <c:v>Blocked FW with SIMD pragmas + OpenMP (CPU)</c:v>
                </c:pt>
              </c:strCache>
            </c:strRef>
          </c:tx>
          <c:spPr>
            <a:ln w="12700" cap="rnd">
              <a:solidFill>
                <a:schemeClr val="accent4"/>
              </a:solidFill>
              <a:round/>
            </a:ln>
            <a:effectLst/>
          </c:spPr>
          <c:marker>
            <c:symbol val="circle"/>
            <c:size val="5"/>
            <c:spPr>
              <a:solidFill>
                <a:schemeClr val="accent4"/>
              </a:solidFill>
              <a:ln w="12700">
                <a:noFill/>
              </a:ln>
              <a:effectLst/>
            </c:spPr>
          </c:marker>
          <c:val>
            <c:numRef>
              <c:f>Sheet1!$B$55:$B$59</c:f>
              <c:numCache>
                <c:formatCode>General</c:formatCode>
                <c:ptCount val="5"/>
                <c:pt idx="0">
                  <c:v>0.24299999999999999</c:v>
                </c:pt>
                <c:pt idx="1">
                  <c:v>0.42199999999999999</c:v>
                </c:pt>
                <c:pt idx="2">
                  <c:v>4.266</c:v>
                </c:pt>
                <c:pt idx="3">
                  <c:v>30.876000000000001</c:v>
                </c:pt>
                <c:pt idx="4">
                  <c:v>245.07900000000001</c:v>
                </c:pt>
              </c:numCache>
            </c:numRef>
          </c:val>
          <c:smooth val="0"/>
        </c:ser>
        <c:dLbls>
          <c:showLegendKey val="0"/>
          <c:showVal val="0"/>
          <c:showCatName val="0"/>
          <c:showSerName val="0"/>
          <c:showPercent val="0"/>
          <c:showBubbleSize val="0"/>
        </c:dLbls>
        <c:marker val="1"/>
        <c:smooth val="0"/>
        <c:axId val="195800720"/>
        <c:axId val="195801280"/>
      </c:lineChart>
      <c:catAx>
        <c:axId val="1958007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Vertices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01280"/>
        <c:crosses val="autoZero"/>
        <c:auto val="1"/>
        <c:lblAlgn val="ctr"/>
        <c:lblOffset val="100"/>
        <c:noMultiLvlLbl val="0"/>
      </c:catAx>
      <c:valAx>
        <c:axId val="19580128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Execution Times (s)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00720"/>
        <c:crosses val="autoZero"/>
        <c:crossBetween val="between"/>
      </c:valAx>
      <c:spPr>
        <a:noFill/>
        <a:ln>
          <a:noFill/>
        </a:ln>
        <a:effectLst/>
      </c:spPr>
    </c:plotArea>
    <c:legend>
      <c:legendPos val="r"/>
      <c:layout>
        <c:manualLayout>
          <c:xMode val="edge"/>
          <c:yMode val="edge"/>
          <c:x val="0.16223335719398699"/>
          <c:y val="2.7351268591426101E-2"/>
          <c:w val="0.50655307430833396"/>
          <c:h val="0.331268044619423"/>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Sheet1!$B$57</c:f>
              <c:strCache>
                <c:ptCount val="1"/>
                <c:pt idx="0">
                  <c:v>balanced</c:v>
                </c:pt>
              </c:strCache>
            </c:strRef>
          </c:tx>
          <c:spPr>
            <a:ln w="12700" cap="rnd">
              <a:solidFill>
                <a:schemeClr val="accent1"/>
              </a:solidFill>
              <a:round/>
            </a:ln>
            <a:effectLst/>
          </c:spPr>
          <c:marker>
            <c:symbol val="square"/>
            <c:size val="5"/>
            <c:spPr>
              <a:solidFill>
                <a:schemeClr val="accent1"/>
              </a:solidFill>
              <a:ln w="9525">
                <a:solidFill>
                  <a:schemeClr val="accent1"/>
                </a:solidFill>
              </a:ln>
              <a:effectLst/>
            </c:spPr>
          </c:marker>
          <c:cat>
            <c:numRef>
              <c:f>Sheet1!$A$52:$A$55</c:f>
              <c:numCache>
                <c:formatCode>General</c:formatCode>
                <c:ptCount val="4"/>
                <c:pt idx="0">
                  <c:v>61</c:v>
                </c:pt>
                <c:pt idx="1">
                  <c:v>122</c:v>
                </c:pt>
                <c:pt idx="2">
                  <c:v>183</c:v>
                </c:pt>
                <c:pt idx="3">
                  <c:v>244</c:v>
                </c:pt>
              </c:numCache>
            </c:numRef>
          </c:cat>
          <c:val>
            <c:numRef>
              <c:f>Sheet1!$B$58:$B$61</c:f>
              <c:numCache>
                <c:formatCode>General</c:formatCode>
                <c:ptCount val="4"/>
                <c:pt idx="0">
                  <c:v>154.16</c:v>
                </c:pt>
                <c:pt idx="1">
                  <c:v>99.78</c:v>
                </c:pt>
                <c:pt idx="2">
                  <c:v>85.95</c:v>
                </c:pt>
                <c:pt idx="3">
                  <c:v>76.5</c:v>
                </c:pt>
              </c:numCache>
            </c:numRef>
          </c:val>
          <c:smooth val="0"/>
        </c:ser>
        <c:dLbls>
          <c:showLegendKey val="0"/>
          <c:showVal val="0"/>
          <c:showCatName val="0"/>
          <c:showSerName val="0"/>
          <c:showPercent val="0"/>
          <c:showBubbleSize val="0"/>
        </c:dLbls>
        <c:marker val="1"/>
        <c:smooth val="0"/>
        <c:axId val="195803520"/>
        <c:axId val="195804080"/>
      </c:lineChart>
      <c:catAx>
        <c:axId val="1958035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Threads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04080"/>
        <c:crosses val="autoZero"/>
        <c:auto val="1"/>
        <c:lblAlgn val="ctr"/>
        <c:lblOffset val="100"/>
        <c:noMultiLvlLbl val="0"/>
      </c:catAx>
      <c:valAx>
        <c:axId val="19580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Execution Times (s)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03520"/>
        <c:crosses val="autoZero"/>
        <c:crossBetween val="between"/>
      </c:valAx>
      <c:spPr>
        <a:noFill/>
        <a:ln>
          <a:noFill/>
        </a:ln>
        <a:effectLst/>
      </c:spPr>
    </c:plotArea>
    <c:legend>
      <c:legendPos val="t"/>
      <c:layout>
        <c:manualLayout>
          <c:xMode val="edge"/>
          <c:yMode val="edge"/>
          <c:x val="0.67423188578700399"/>
          <c:y val="3.125E-2"/>
          <c:w val="0.26240883031872803"/>
          <c:h val="0.21008174759405099"/>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Sheet1!$D$57</c:f>
              <c:strCache>
                <c:ptCount val="1"/>
                <c:pt idx="0">
                  <c:v>compact</c:v>
                </c:pt>
              </c:strCache>
            </c:strRef>
          </c:tx>
          <c:spPr>
            <a:ln w="12700" cap="rnd">
              <a:solidFill>
                <a:schemeClr val="accent3"/>
              </a:solidFill>
              <a:round/>
            </a:ln>
            <a:effectLst/>
          </c:spPr>
          <c:marker>
            <c:symbol val="triangle"/>
            <c:size val="5"/>
            <c:spPr>
              <a:solidFill>
                <a:schemeClr val="accent3"/>
              </a:solidFill>
              <a:ln w="9525">
                <a:solidFill>
                  <a:schemeClr val="accent3"/>
                </a:solidFill>
              </a:ln>
              <a:effectLst/>
            </c:spPr>
          </c:marker>
          <c:cat>
            <c:numRef>
              <c:f>Sheet1!$A$52:$A$55</c:f>
              <c:numCache>
                <c:formatCode>General</c:formatCode>
                <c:ptCount val="4"/>
                <c:pt idx="0">
                  <c:v>61</c:v>
                </c:pt>
                <c:pt idx="1">
                  <c:v>122</c:v>
                </c:pt>
                <c:pt idx="2">
                  <c:v>183</c:v>
                </c:pt>
                <c:pt idx="3">
                  <c:v>244</c:v>
                </c:pt>
              </c:numCache>
            </c:numRef>
          </c:cat>
          <c:val>
            <c:numRef>
              <c:f>Sheet1!$D$58:$D$61</c:f>
              <c:numCache>
                <c:formatCode>General</c:formatCode>
                <c:ptCount val="4"/>
                <c:pt idx="0">
                  <c:v>287.02999999999992</c:v>
                </c:pt>
                <c:pt idx="1">
                  <c:v>154.4</c:v>
                </c:pt>
                <c:pt idx="2">
                  <c:v>97.27</c:v>
                </c:pt>
                <c:pt idx="3">
                  <c:v>74.94</c:v>
                </c:pt>
              </c:numCache>
            </c:numRef>
          </c:val>
          <c:smooth val="0"/>
        </c:ser>
        <c:dLbls>
          <c:showLegendKey val="0"/>
          <c:showVal val="0"/>
          <c:showCatName val="0"/>
          <c:showSerName val="0"/>
          <c:showPercent val="0"/>
          <c:showBubbleSize val="0"/>
        </c:dLbls>
        <c:marker val="1"/>
        <c:smooth val="0"/>
        <c:axId val="195806320"/>
        <c:axId val="195806880"/>
      </c:lineChart>
      <c:catAx>
        <c:axId val="1958063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Threads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806880"/>
        <c:crosses val="autoZero"/>
        <c:auto val="1"/>
        <c:lblAlgn val="ctr"/>
        <c:lblOffset val="100"/>
        <c:noMultiLvlLbl val="0"/>
      </c:catAx>
      <c:valAx>
        <c:axId val="19580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Execution Times (s)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806320"/>
        <c:crosses val="autoZero"/>
        <c:crossBetween val="between"/>
      </c:valAx>
      <c:spPr>
        <a:noFill/>
        <a:ln>
          <a:noFill/>
        </a:ln>
        <a:effectLst/>
      </c:spPr>
    </c:plotArea>
    <c:legend>
      <c:legendPos val="t"/>
      <c:layout>
        <c:manualLayout>
          <c:xMode val="edge"/>
          <c:yMode val="edge"/>
          <c:x val="0.63660202217974005"/>
          <c:y val="3.125E-2"/>
          <c:w val="0.30003863735758401"/>
          <c:h val="0.21008174759405099"/>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Sheet1!$C$57</c:f>
              <c:strCache>
                <c:ptCount val="1"/>
                <c:pt idx="0">
                  <c:v>scatter</c:v>
                </c:pt>
              </c:strCache>
            </c:strRef>
          </c:tx>
          <c:spPr>
            <a:ln w="12700" cap="rnd">
              <a:solidFill>
                <a:schemeClr val="accent2"/>
              </a:solidFill>
              <a:round/>
            </a:ln>
            <a:effectLst/>
          </c:spPr>
          <c:marker>
            <c:symbol val="x"/>
            <c:size val="5"/>
            <c:spPr>
              <a:noFill/>
              <a:ln w="12700">
                <a:solidFill>
                  <a:schemeClr val="accent2"/>
                </a:solidFill>
              </a:ln>
              <a:effectLst/>
            </c:spPr>
          </c:marker>
          <c:cat>
            <c:numRef>
              <c:f>Sheet1!$A$52:$A$55</c:f>
              <c:numCache>
                <c:formatCode>General</c:formatCode>
                <c:ptCount val="4"/>
                <c:pt idx="0">
                  <c:v>61</c:v>
                </c:pt>
                <c:pt idx="1">
                  <c:v>122</c:v>
                </c:pt>
                <c:pt idx="2">
                  <c:v>183</c:v>
                </c:pt>
                <c:pt idx="3">
                  <c:v>244</c:v>
                </c:pt>
              </c:numCache>
            </c:numRef>
          </c:cat>
          <c:val>
            <c:numRef>
              <c:f>Sheet1!$C$58:$C$61</c:f>
              <c:numCache>
                <c:formatCode>General</c:formatCode>
                <c:ptCount val="4"/>
                <c:pt idx="0">
                  <c:v>184.38</c:v>
                </c:pt>
                <c:pt idx="1">
                  <c:v>105.65</c:v>
                </c:pt>
                <c:pt idx="2">
                  <c:v>87.77</c:v>
                </c:pt>
                <c:pt idx="3">
                  <c:v>71.87</c:v>
                </c:pt>
              </c:numCache>
            </c:numRef>
          </c:val>
          <c:smooth val="0"/>
        </c:ser>
        <c:dLbls>
          <c:showLegendKey val="0"/>
          <c:showVal val="0"/>
          <c:showCatName val="0"/>
          <c:showSerName val="0"/>
          <c:showPercent val="0"/>
          <c:showBubbleSize val="0"/>
        </c:dLbls>
        <c:marker val="1"/>
        <c:smooth val="0"/>
        <c:axId val="195809120"/>
        <c:axId val="195809680"/>
      </c:lineChart>
      <c:catAx>
        <c:axId val="1958091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Threads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809680"/>
        <c:crosses val="autoZero"/>
        <c:auto val="1"/>
        <c:lblAlgn val="ctr"/>
        <c:lblOffset val="100"/>
        <c:noMultiLvlLbl val="0"/>
      </c:catAx>
      <c:valAx>
        <c:axId val="19580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Execution Times (s)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809120"/>
        <c:crosses val="autoZero"/>
        <c:crossBetween val="between"/>
      </c:valAx>
      <c:spPr>
        <a:noFill/>
        <a:ln>
          <a:noFill/>
        </a:ln>
        <a:effectLst/>
      </c:spPr>
    </c:plotArea>
    <c:legend>
      <c:legendPos val="t"/>
      <c:layout>
        <c:manualLayout>
          <c:xMode val="edge"/>
          <c:yMode val="edge"/>
          <c:x val="0.67423188578700399"/>
          <c:y val="3.125E-2"/>
          <c:w val="0.26240883031872803"/>
          <c:h val="0.21008174759405099"/>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02F80-6C8D-4262-8DF6-890B53DF9F2C}" type="doc">
      <dgm:prSet loTypeId="urn:diagrams.loki3.com/VaryingWidthList" loCatId="list" qsTypeId="urn:microsoft.com/office/officeart/2005/8/quickstyle/simple1" qsCatId="simple" csTypeId="urn:microsoft.com/office/officeart/2005/8/colors/accent1_2" csCatId="accent1" phldr="1"/>
      <dgm:spPr/>
    </dgm:pt>
    <dgm:pt modelId="{A462D6BE-153A-4E3C-B12F-C3CA0BF697BA}">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Tianhe-2 </a:t>
          </a:r>
          <a:endParaRPr lang="en-US" dirty="0">
            <a:solidFill>
              <a:schemeClr val="tx1"/>
            </a:solidFill>
            <a:effectLst>
              <a:outerShdw blurRad="50800" dist="38100" dir="2700000" algn="tl" rotWithShape="0">
                <a:prstClr val="black">
                  <a:alpha val="40000"/>
                </a:prstClr>
              </a:outerShdw>
            </a:effectLst>
          </a:endParaRPr>
        </a:p>
      </dgm:t>
    </dgm:pt>
    <dgm:pt modelId="{7EEDCDA7-5D26-4995-BDD5-5ED6D8485BBC}" type="parTrans" cxnId="{14C4C5DF-BC1D-4BC3-B108-80860EA6F01B}">
      <dgm:prSet/>
      <dgm:spPr/>
      <dgm:t>
        <a:bodyPr/>
        <a:lstStyle/>
        <a:p>
          <a:pPr algn="l"/>
          <a:endParaRPr lang="en-US"/>
        </a:p>
      </dgm:t>
    </dgm:pt>
    <dgm:pt modelId="{9F162945-5EEC-4FF7-BDEA-09C246A4F448}" type="sibTrans" cxnId="{14C4C5DF-BC1D-4BC3-B108-80860EA6F01B}">
      <dgm:prSet/>
      <dgm:spPr/>
      <dgm:t>
        <a:bodyPr/>
        <a:lstStyle/>
        <a:p>
          <a:pPr algn="l"/>
          <a:endParaRPr lang="en-US"/>
        </a:p>
      </dgm:t>
    </dgm:pt>
    <dgm:pt modelId="{40426C04-3DE6-414D-9402-EA1B3D27A5A1}">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Sequoia</a:t>
          </a:r>
          <a:endParaRPr lang="en-US" dirty="0">
            <a:solidFill>
              <a:schemeClr val="tx1"/>
            </a:solidFill>
            <a:effectLst>
              <a:outerShdw blurRad="50800" dist="38100" dir="2700000" algn="tl" rotWithShape="0">
                <a:prstClr val="black">
                  <a:alpha val="40000"/>
                </a:prstClr>
              </a:outerShdw>
            </a:effectLst>
          </a:endParaRPr>
        </a:p>
      </dgm:t>
    </dgm:pt>
    <dgm:pt modelId="{8219B111-AE4A-4E48-9025-0092453133E7}" type="parTrans" cxnId="{DA4067BD-FAF8-4FDE-AD2D-54FF059449BE}">
      <dgm:prSet/>
      <dgm:spPr/>
      <dgm:t>
        <a:bodyPr/>
        <a:lstStyle/>
        <a:p>
          <a:pPr algn="l"/>
          <a:endParaRPr lang="en-US"/>
        </a:p>
      </dgm:t>
    </dgm:pt>
    <dgm:pt modelId="{F486DC38-0FE4-4405-80E6-D27D68654FF2}" type="sibTrans" cxnId="{DA4067BD-FAF8-4FDE-AD2D-54FF059449BE}">
      <dgm:prSet/>
      <dgm:spPr/>
      <dgm:t>
        <a:bodyPr/>
        <a:lstStyle/>
        <a:p>
          <a:pPr algn="l"/>
          <a:endParaRPr lang="en-US"/>
        </a:p>
      </dgm:t>
    </dgm:pt>
    <dgm:pt modelId="{D079700B-79F8-4792-9214-15A6A7BB9C2B}">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K computer</a:t>
          </a:r>
          <a:endParaRPr lang="en-US" dirty="0">
            <a:solidFill>
              <a:schemeClr val="tx1"/>
            </a:solidFill>
            <a:effectLst>
              <a:outerShdw blurRad="50800" dist="38100" dir="2700000" algn="tl" rotWithShape="0">
                <a:prstClr val="black">
                  <a:alpha val="40000"/>
                </a:prstClr>
              </a:outerShdw>
            </a:effectLst>
          </a:endParaRPr>
        </a:p>
      </dgm:t>
    </dgm:pt>
    <dgm:pt modelId="{9EA0C4CC-0D16-43AA-93DE-BD61767DAF91}" type="parTrans" cxnId="{0A1792B0-3408-4592-A61D-D45F75C38481}">
      <dgm:prSet/>
      <dgm:spPr/>
      <dgm:t>
        <a:bodyPr/>
        <a:lstStyle/>
        <a:p>
          <a:pPr algn="l"/>
          <a:endParaRPr lang="en-US"/>
        </a:p>
      </dgm:t>
    </dgm:pt>
    <dgm:pt modelId="{BEED4362-DBFB-4407-82E6-EDFF0C6CC432}" type="sibTrans" cxnId="{0A1792B0-3408-4592-A61D-D45F75C38481}">
      <dgm:prSet/>
      <dgm:spPr/>
      <dgm:t>
        <a:bodyPr/>
        <a:lstStyle/>
        <a:p>
          <a:pPr algn="l"/>
          <a:endParaRPr lang="en-US"/>
        </a:p>
      </dgm:t>
    </dgm:pt>
    <dgm:pt modelId="{F974497B-844E-415C-B5B5-6409CE07ABB4}">
      <dgm:prSe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Titan</a:t>
          </a:r>
          <a:endParaRPr lang="en-US" dirty="0">
            <a:solidFill>
              <a:schemeClr val="tx1"/>
            </a:solidFill>
            <a:effectLst>
              <a:outerShdw blurRad="50800" dist="38100" dir="2700000" algn="tl" rotWithShape="0">
                <a:prstClr val="black">
                  <a:alpha val="40000"/>
                </a:prstClr>
              </a:outerShdw>
            </a:effectLst>
          </a:endParaRPr>
        </a:p>
      </dgm:t>
    </dgm:pt>
    <dgm:pt modelId="{631E1A33-B37F-479F-A76C-3131E9D686CB}" type="parTrans" cxnId="{0EFC01E6-3448-4460-B75F-48DC4094227D}">
      <dgm:prSet/>
      <dgm:spPr/>
      <dgm:t>
        <a:bodyPr/>
        <a:lstStyle/>
        <a:p>
          <a:pPr algn="l"/>
          <a:endParaRPr lang="en-US"/>
        </a:p>
      </dgm:t>
    </dgm:pt>
    <dgm:pt modelId="{FD833339-B790-4101-8B0D-16287DEDD3BC}" type="sibTrans" cxnId="{0EFC01E6-3448-4460-B75F-48DC4094227D}">
      <dgm:prSet/>
      <dgm:spPr/>
      <dgm:t>
        <a:bodyPr/>
        <a:lstStyle/>
        <a:p>
          <a:pPr algn="l"/>
          <a:endParaRPr lang="en-US"/>
        </a:p>
      </dgm:t>
    </dgm:pt>
    <dgm:pt modelId="{49B2A7AA-CA98-4AA2-84B7-9E165465C22A}">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Mira</a:t>
          </a:r>
          <a:endParaRPr lang="en-US" dirty="0">
            <a:solidFill>
              <a:schemeClr val="tx1"/>
            </a:solidFill>
            <a:effectLst>
              <a:outerShdw blurRad="50800" dist="38100" dir="2700000" algn="tl" rotWithShape="0">
                <a:prstClr val="black">
                  <a:alpha val="40000"/>
                </a:prstClr>
              </a:outerShdw>
            </a:effectLst>
          </a:endParaRPr>
        </a:p>
      </dgm:t>
    </dgm:pt>
    <dgm:pt modelId="{3D11A29A-37A5-4179-81CF-B1C4766C1EDD}" type="parTrans" cxnId="{2A670935-EEA5-4F2D-8C1A-C028B742C9F5}">
      <dgm:prSet/>
      <dgm:spPr/>
      <dgm:t>
        <a:bodyPr/>
        <a:lstStyle/>
        <a:p>
          <a:endParaRPr lang="en-US"/>
        </a:p>
      </dgm:t>
    </dgm:pt>
    <dgm:pt modelId="{089E096C-AB38-4047-959E-E86048679E2D}" type="sibTrans" cxnId="{2A670935-EEA5-4F2D-8C1A-C028B742C9F5}">
      <dgm:prSet/>
      <dgm:spPr/>
      <dgm:t>
        <a:bodyPr/>
        <a:lstStyle/>
        <a:p>
          <a:endParaRPr lang="en-US"/>
        </a:p>
      </dgm:t>
    </dgm:pt>
    <dgm:pt modelId="{D1A47E8F-95B1-4739-A93A-DC61B7425C68}">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Piz </a:t>
          </a:r>
          <a:r>
            <a:rPr lang="en-US" dirty="0" err="1" smtClean="0">
              <a:solidFill>
                <a:schemeClr val="tx1"/>
              </a:solidFill>
              <a:effectLst>
                <a:outerShdw blurRad="50800" dist="38100" dir="2700000" algn="tl" rotWithShape="0">
                  <a:prstClr val="black">
                    <a:alpha val="40000"/>
                  </a:prstClr>
                </a:outerShdw>
              </a:effectLst>
            </a:rPr>
            <a:t>Daint</a:t>
          </a:r>
          <a:endParaRPr lang="en-US" dirty="0">
            <a:solidFill>
              <a:schemeClr val="tx1"/>
            </a:solidFill>
            <a:effectLst>
              <a:outerShdw blurRad="50800" dist="38100" dir="2700000" algn="tl" rotWithShape="0">
                <a:prstClr val="black">
                  <a:alpha val="40000"/>
                </a:prstClr>
              </a:outerShdw>
            </a:effectLst>
          </a:endParaRPr>
        </a:p>
      </dgm:t>
    </dgm:pt>
    <dgm:pt modelId="{BA6ED235-6A0F-4675-8B26-D19AA22E38E8}" type="parTrans" cxnId="{2837A135-9CE6-4CEB-8965-DFBD0A5C8EAB}">
      <dgm:prSet/>
      <dgm:spPr/>
      <dgm:t>
        <a:bodyPr/>
        <a:lstStyle/>
        <a:p>
          <a:endParaRPr lang="en-US"/>
        </a:p>
      </dgm:t>
    </dgm:pt>
    <dgm:pt modelId="{961B3AE0-8957-4AFA-A4C6-2EF1EB28C599}" type="sibTrans" cxnId="{2837A135-9CE6-4CEB-8965-DFBD0A5C8EAB}">
      <dgm:prSet/>
      <dgm:spPr/>
      <dgm:t>
        <a:bodyPr/>
        <a:lstStyle/>
        <a:p>
          <a:endParaRPr lang="en-US"/>
        </a:p>
      </dgm:t>
    </dgm:pt>
    <dgm:pt modelId="{28D9C30F-AF3F-4707-8ACB-98B9D69C5262}">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Stampede</a:t>
          </a:r>
          <a:endParaRPr lang="en-US" dirty="0">
            <a:solidFill>
              <a:schemeClr val="tx1"/>
            </a:solidFill>
            <a:effectLst>
              <a:outerShdw blurRad="50800" dist="38100" dir="2700000" algn="tl" rotWithShape="0">
                <a:prstClr val="black">
                  <a:alpha val="40000"/>
                </a:prstClr>
              </a:outerShdw>
            </a:effectLst>
          </a:endParaRPr>
        </a:p>
      </dgm:t>
    </dgm:pt>
    <dgm:pt modelId="{32C47325-05CA-4E59-97BE-A307837D8FD0}" type="parTrans" cxnId="{BFF0E952-F9CC-4FC3-83AE-7EB35CAC2E53}">
      <dgm:prSet/>
      <dgm:spPr/>
      <dgm:t>
        <a:bodyPr/>
        <a:lstStyle/>
        <a:p>
          <a:endParaRPr lang="en-US"/>
        </a:p>
      </dgm:t>
    </dgm:pt>
    <dgm:pt modelId="{6A421098-FAA1-4B15-AD54-41719C9008DD}" type="sibTrans" cxnId="{BFF0E952-F9CC-4FC3-83AE-7EB35CAC2E53}">
      <dgm:prSet/>
      <dgm:spPr/>
      <dgm:t>
        <a:bodyPr/>
        <a:lstStyle/>
        <a:p>
          <a:endParaRPr lang="en-US"/>
        </a:p>
      </dgm:t>
    </dgm:pt>
    <dgm:pt modelId="{573C19A6-161E-4591-A094-695D22137099}">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JUQUEEN</a:t>
          </a:r>
          <a:endParaRPr lang="en-US" dirty="0">
            <a:solidFill>
              <a:schemeClr val="tx1"/>
            </a:solidFill>
            <a:effectLst>
              <a:outerShdw blurRad="50800" dist="38100" dir="2700000" algn="tl" rotWithShape="0">
                <a:prstClr val="black">
                  <a:alpha val="40000"/>
                </a:prstClr>
              </a:outerShdw>
            </a:effectLst>
          </a:endParaRPr>
        </a:p>
      </dgm:t>
    </dgm:pt>
    <dgm:pt modelId="{58A36EF6-CC4C-4581-A4BB-CD4DCC5291AE}" type="parTrans" cxnId="{92BF5CCB-7400-4C31-9A5E-911B696B50F7}">
      <dgm:prSet/>
      <dgm:spPr/>
      <dgm:t>
        <a:bodyPr/>
        <a:lstStyle/>
        <a:p>
          <a:endParaRPr lang="en-US"/>
        </a:p>
      </dgm:t>
    </dgm:pt>
    <dgm:pt modelId="{77034FEC-BB22-4209-A680-BC9082E4A4C0}" type="sibTrans" cxnId="{92BF5CCB-7400-4C31-9A5E-911B696B50F7}">
      <dgm:prSet/>
      <dgm:spPr/>
      <dgm:t>
        <a:bodyPr/>
        <a:lstStyle/>
        <a:p>
          <a:endParaRPr lang="en-US"/>
        </a:p>
      </dgm:t>
    </dgm:pt>
    <dgm:pt modelId="{6A72FEDB-C878-419F-9D98-D802380DA37B}">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Vulcan</a:t>
          </a:r>
          <a:endParaRPr lang="en-US" dirty="0">
            <a:solidFill>
              <a:schemeClr val="tx1"/>
            </a:solidFill>
            <a:effectLst>
              <a:outerShdw blurRad="50800" dist="38100" dir="2700000" algn="tl" rotWithShape="0">
                <a:prstClr val="black">
                  <a:alpha val="40000"/>
                </a:prstClr>
              </a:outerShdw>
            </a:effectLst>
          </a:endParaRPr>
        </a:p>
      </dgm:t>
    </dgm:pt>
    <dgm:pt modelId="{58796D9A-59EE-4A86-927E-A7AF3A34658F}" type="parTrans" cxnId="{CFCED01B-B779-4CAC-A87B-7869D176AA7B}">
      <dgm:prSet/>
      <dgm:spPr/>
      <dgm:t>
        <a:bodyPr/>
        <a:lstStyle/>
        <a:p>
          <a:endParaRPr lang="en-US"/>
        </a:p>
      </dgm:t>
    </dgm:pt>
    <dgm:pt modelId="{CB96EBB0-4590-4614-827A-9F302714697E}" type="sibTrans" cxnId="{CFCED01B-B779-4CAC-A87B-7869D176AA7B}">
      <dgm:prSet/>
      <dgm:spPr/>
      <dgm:t>
        <a:bodyPr/>
        <a:lstStyle/>
        <a:p>
          <a:endParaRPr lang="en-US"/>
        </a:p>
      </dgm:t>
    </dgm:pt>
    <dgm:pt modelId="{371D5CDC-CC81-46D7-8DCE-6B4441F9F81F}">
      <dgm:prSet phldrT="[Text]"/>
      <dgm:spPr>
        <a:solidFill>
          <a:schemeClr val="bg1"/>
        </a:solidFill>
      </dgm:spPr>
      <dgm:t>
        <a:bodyPr/>
        <a:lstStyle/>
        <a:p>
          <a:pPr algn="l"/>
          <a:r>
            <a:rPr lang="en-US" dirty="0" smtClean="0">
              <a:solidFill>
                <a:schemeClr val="tx1"/>
              </a:solidFill>
              <a:effectLst>
                <a:outerShdw blurRad="50800" dist="38100" dir="2700000" algn="tl" rotWithShape="0">
                  <a:prstClr val="black">
                    <a:alpha val="40000"/>
                  </a:prstClr>
                </a:outerShdw>
              </a:effectLst>
            </a:rPr>
            <a:t>       Cray XC30</a:t>
          </a:r>
          <a:endParaRPr lang="en-US" dirty="0">
            <a:solidFill>
              <a:schemeClr val="tx1"/>
            </a:solidFill>
            <a:effectLst>
              <a:outerShdw blurRad="50800" dist="38100" dir="2700000" algn="tl" rotWithShape="0">
                <a:prstClr val="black">
                  <a:alpha val="40000"/>
                </a:prstClr>
              </a:outerShdw>
            </a:effectLst>
          </a:endParaRPr>
        </a:p>
      </dgm:t>
    </dgm:pt>
    <dgm:pt modelId="{4ED5539E-3314-4D03-AD0D-F7B2ADBC0028}" type="parTrans" cxnId="{AD1AA39A-05E9-4EC6-BB70-607F573D7B38}">
      <dgm:prSet/>
      <dgm:spPr/>
      <dgm:t>
        <a:bodyPr/>
        <a:lstStyle/>
        <a:p>
          <a:endParaRPr lang="en-US"/>
        </a:p>
      </dgm:t>
    </dgm:pt>
    <dgm:pt modelId="{6A8D4520-6002-4530-B572-3F0ACCBF2F78}" type="sibTrans" cxnId="{AD1AA39A-05E9-4EC6-BB70-607F573D7B38}">
      <dgm:prSet/>
      <dgm:spPr/>
      <dgm:t>
        <a:bodyPr/>
        <a:lstStyle/>
        <a:p>
          <a:endParaRPr lang="en-US"/>
        </a:p>
      </dgm:t>
    </dgm:pt>
    <dgm:pt modelId="{D2758903-8622-4653-B37A-558E357AAEC3}" type="pres">
      <dgm:prSet presAssocID="{0C402F80-6C8D-4262-8DF6-890B53DF9F2C}" presName="Name0" presStyleCnt="0">
        <dgm:presLayoutVars>
          <dgm:resizeHandles/>
        </dgm:presLayoutVars>
      </dgm:prSet>
      <dgm:spPr/>
    </dgm:pt>
    <dgm:pt modelId="{8C117C3F-F9C0-4C02-BFD2-D4F876016EF2}" type="pres">
      <dgm:prSet presAssocID="{A462D6BE-153A-4E3C-B12F-C3CA0BF697BA}" presName="text" presStyleLbl="node1" presStyleIdx="0" presStyleCnt="10" custScaleX="223648">
        <dgm:presLayoutVars>
          <dgm:bulletEnabled val="1"/>
        </dgm:presLayoutVars>
      </dgm:prSet>
      <dgm:spPr/>
      <dgm:t>
        <a:bodyPr/>
        <a:lstStyle/>
        <a:p>
          <a:endParaRPr lang="en-US"/>
        </a:p>
      </dgm:t>
    </dgm:pt>
    <dgm:pt modelId="{C220F58F-53A2-4136-B6DF-5565234ECF6D}" type="pres">
      <dgm:prSet presAssocID="{9F162945-5EEC-4FF7-BDEA-09C246A4F448}" presName="space" presStyleCnt="0"/>
      <dgm:spPr/>
    </dgm:pt>
    <dgm:pt modelId="{D48208F5-384E-46BC-B79A-6EA712924FFF}" type="pres">
      <dgm:prSet presAssocID="{F974497B-844E-415C-B5B5-6409CE07ABB4}" presName="text" presStyleLbl="node1" presStyleIdx="1" presStyleCnt="10" custScaleX="320360">
        <dgm:presLayoutVars>
          <dgm:bulletEnabled val="1"/>
        </dgm:presLayoutVars>
      </dgm:prSet>
      <dgm:spPr/>
      <dgm:t>
        <a:bodyPr/>
        <a:lstStyle/>
        <a:p>
          <a:endParaRPr lang="en-US"/>
        </a:p>
      </dgm:t>
    </dgm:pt>
    <dgm:pt modelId="{9C87496F-B0B9-4B90-B575-F86583992A99}" type="pres">
      <dgm:prSet presAssocID="{FD833339-B790-4101-8B0D-16287DEDD3BC}" presName="space" presStyleCnt="0"/>
      <dgm:spPr/>
    </dgm:pt>
    <dgm:pt modelId="{91A20907-972D-4233-8A98-41C93A6915A2}" type="pres">
      <dgm:prSet presAssocID="{40426C04-3DE6-414D-9402-EA1B3D27A5A1}" presName="text" presStyleLbl="node1" presStyleIdx="2" presStyleCnt="10" custScaleX="264326">
        <dgm:presLayoutVars>
          <dgm:bulletEnabled val="1"/>
        </dgm:presLayoutVars>
      </dgm:prSet>
      <dgm:spPr/>
      <dgm:t>
        <a:bodyPr/>
        <a:lstStyle/>
        <a:p>
          <a:endParaRPr lang="en-US"/>
        </a:p>
      </dgm:t>
    </dgm:pt>
    <dgm:pt modelId="{78E1EF4D-B669-4801-A66A-B075CEA2F370}" type="pres">
      <dgm:prSet presAssocID="{F486DC38-0FE4-4405-80E6-D27D68654FF2}" presName="space" presStyleCnt="0"/>
      <dgm:spPr/>
    </dgm:pt>
    <dgm:pt modelId="{396F5787-8AEB-4168-859A-E40FC863D0C8}" type="pres">
      <dgm:prSet presAssocID="{D079700B-79F8-4792-9214-15A6A7BB9C2B}" presName="text" presStyleLbl="node1" presStyleIdx="3" presStyleCnt="10" custScaleX="188148">
        <dgm:presLayoutVars>
          <dgm:bulletEnabled val="1"/>
        </dgm:presLayoutVars>
      </dgm:prSet>
      <dgm:spPr/>
      <dgm:t>
        <a:bodyPr/>
        <a:lstStyle/>
        <a:p>
          <a:endParaRPr lang="en-US"/>
        </a:p>
      </dgm:t>
    </dgm:pt>
    <dgm:pt modelId="{23E97AF7-F020-4A64-9EBA-CC95EE77F502}" type="pres">
      <dgm:prSet presAssocID="{BEED4362-DBFB-4407-82E6-EDFF0C6CC432}" presName="space" presStyleCnt="0"/>
      <dgm:spPr/>
    </dgm:pt>
    <dgm:pt modelId="{6AA15973-C521-48FE-AE82-9C07E17F3AE5}" type="pres">
      <dgm:prSet presAssocID="{49B2A7AA-CA98-4AA2-84B7-9E165465C22A}" presName="text" presStyleLbl="node1" presStyleIdx="4" presStyleCnt="10" custScaleX="338667">
        <dgm:presLayoutVars>
          <dgm:bulletEnabled val="1"/>
        </dgm:presLayoutVars>
      </dgm:prSet>
      <dgm:spPr/>
      <dgm:t>
        <a:bodyPr/>
        <a:lstStyle/>
        <a:p>
          <a:endParaRPr lang="en-US"/>
        </a:p>
      </dgm:t>
    </dgm:pt>
    <dgm:pt modelId="{91E6A726-E86B-4E2C-958D-E02537DFA816}" type="pres">
      <dgm:prSet presAssocID="{089E096C-AB38-4047-959E-E86048679E2D}" presName="space" presStyleCnt="0"/>
      <dgm:spPr/>
    </dgm:pt>
    <dgm:pt modelId="{98F18CA5-3B77-4A80-B0CB-C555CC5791B7}" type="pres">
      <dgm:prSet presAssocID="{D1A47E8F-95B1-4739-A93A-DC61B7425C68}" presName="text" presStyleLbl="node1" presStyleIdx="5" presStyleCnt="10" custScaleX="232418">
        <dgm:presLayoutVars>
          <dgm:bulletEnabled val="1"/>
        </dgm:presLayoutVars>
      </dgm:prSet>
      <dgm:spPr/>
      <dgm:t>
        <a:bodyPr/>
        <a:lstStyle/>
        <a:p>
          <a:endParaRPr lang="en-US"/>
        </a:p>
      </dgm:t>
    </dgm:pt>
    <dgm:pt modelId="{560D94D2-1F47-4C93-9451-7C9F5356AE5A}" type="pres">
      <dgm:prSet presAssocID="{961B3AE0-8957-4AFA-A4C6-2EF1EB28C599}" presName="space" presStyleCnt="0"/>
      <dgm:spPr/>
    </dgm:pt>
    <dgm:pt modelId="{78A08032-F26D-40AE-909C-4114C7DCE21F}" type="pres">
      <dgm:prSet presAssocID="{28D9C30F-AF3F-4707-8ACB-98B9D69C5262}" presName="text" presStyleLbl="node1" presStyleIdx="6" presStyleCnt="10" custScaleX="275659">
        <dgm:presLayoutVars>
          <dgm:bulletEnabled val="1"/>
        </dgm:presLayoutVars>
      </dgm:prSet>
      <dgm:spPr/>
      <dgm:t>
        <a:bodyPr/>
        <a:lstStyle/>
        <a:p>
          <a:endParaRPr lang="en-US"/>
        </a:p>
      </dgm:t>
    </dgm:pt>
    <dgm:pt modelId="{F34A05FB-03DD-41ED-92FE-2A7B340AFFB9}" type="pres">
      <dgm:prSet presAssocID="{6A421098-FAA1-4B15-AD54-41719C9008DD}" presName="space" presStyleCnt="0"/>
      <dgm:spPr/>
    </dgm:pt>
    <dgm:pt modelId="{9539DECC-A472-4406-B791-500C8C27084C}" type="pres">
      <dgm:prSet presAssocID="{573C19A6-161E-4591-A094-695D22137099}" presName="text" presStyleLbl="node1" presStyleIdx="7" presStyleCnt="10" custScaleX="282222">
        <dgm:presLayoutVars>
          <dgm:bulletEnabled val="1"/>
        </dgm:presLayoutVars>
      </dgm:prSet>
      <dgm:spPr/>
      <dgm:t>
        <a:bodyPr/>
        <a:lstStyle/>
        <a:p>
          <a:endParaRPr lang="en-US"/>
        </a:p>
      </dgm:t>
    </dgm:pt>
    <dgm:pt modelId="{87C45D18-601B-4CB8-BAE5-2F1F079FE2C4}" type="pres">
      <dgm:prSet presAssocID="{77034FEC-BB22-4209-A680-BC9082E4A4C0}" presName="space" presStyleCnt="0"/>
      <dgm:spPr/>
    </dgm:pt>
    <dgm:pt modelId="{6F794848-7748-4875-B34D-9FE76932089B}" type="pres">
      <dgm:prSet presAssocID="{6A72FEDB-C878-419F-9D98-D802380DA37B}" presName="text" presStyleLbl="node1" presStyleIdx="8" presStyleCnt="10" custScaleX="370417">
        <dgm:presLayoutVars>
          <dgm:bulletEnabled val="1"/>
        </dgm:presLayoutVars>
      </dgm:prSet>
      <dgm:spPr/>
      <dgm:t>
        <a:bodyPr/>
        <a:lstStyle/>
        <a:p>
          <a:endParaRPr lang="en-US"/>
        </a:p>
      </dgm:t>
    </dgm:pt>
    <dgm:pt modelId="{8EA6304C-762B-45B4-AE00-6FD7BE66A4BF}" type="pres">
      <dgm:prSet presAssocID="{CB96EBB0-4590-4614-827A-9F302714697E}" presName="space" presStyleCnt="0"/>
      <dgm:spPr/>
    </dgm:pt>
    <dgm:pt modelId="{EDB5896F-B26A-4A8D-BC7B-E5AC8C2BA9A0}" type="pres">
      <dgm:prSet presAssocID="{371D5CDC-CC81-46D7-8DCE-6B4441F9F81F}" presName="text" presStyleLbl="node1" presStyleIdx="9" presStyleCnt="10" custScaleX="282222">
        <dgm:presLayoutVars>
          <dgm:bulletEnabled val="1"/>
        </dgm:presLayoutVars>
      </dgm:prSet>
      <dgm:spPr/>
      <dgm:t>
        <a:bodyPr/>
        <a:lstStyle/>
        <a:p>
          <a:endParaRPr lang="en-US"/>
        </a:p>
      </dgm:t>
    </dgm:pt>
  </dgm:ptLst>
  <dgm:cxnLst>
    <dgm:cxn modelId="{A0258368-BF78-402A-952A-111907D3F31F}" type="presOf" srcId="{F974497B-844E-415C-B5B5-6409CE07ABB4}" destId="{D48208F5-384E-46BC-B79A-6EA712924FFF}" srcOrd="0" destOrd="0" presId="urn:diagrams.loki3.com/VaryingWidthList"/>
    <dgm:cxn modelId="{DA4067BD-FAF8-4FDE-AD2D-54FF059449BE}" srcId="{0C402F80-6C8D-4262-8DF6-890B53DF9F2C}" destId="{40426C04-3DE6-414D-9402-EA1B3D27A5A1}" srcOrd="2" destOrd="0" parTransId="{8219B111-AE4A-4E48-9025-0092453133E7}" sibTransId="{F486DC38-0FE4-4405-80E6-D27D68654FF2}"/>
    <dgm:cxn modelId="{92BF5CCB-7400-4C31-9A5E-911B696B50F7}" srcId="{0C402F80-6C8D-4262-8DF6-890B53DF9F2C}" destId="{573C19A6-161E-4591-A094-695D22137099}" srcOrd="7" destOrd="0" parTransId="{58A36EF6-CC4C-4581-A4BB-CD4DCC5291AE}" sibTransId="{77034FEC-BB22-4209-A680-BC9082E4A4C0}"/>
    <dgm:cxn modelId="{8ABFD8DA-07CB-4CB5-A82B-E59CC24E30FE}" type="presOf" srcId="{6A72FEDB-C878-419F-9D98-D802380DA37B}" destId="{6F794848-7748-4875-B34D-9FE76932089B}" srcOrd="0" destOrd="0" presId="urn:diagrams.loki3.com/VaryingWidthList"/>
    <dgm:cxn modelId="{0EFC01E6-3448-4460-B75F-48DC4094227D}" srcId="{0C402F80-6C8D-4262-8DF6-890B53DF9F2C}" destId="{F974497B-844E-415C-B5B5-6409CE07ABB4}" srcOrd="1" destOrd="0" parTransId="{631E1A33-B37F-479F-A76C-3131E9D686CB}" sibTransId="{FD833339-B790-4101-8B0D-16287DEDD3BC}"/>
    <dgm:cxn modelId="{2F486BE0-477E-4F63-A311-F8FA9CD5FE35}" type="presOf" srcId="{0C402F80-6C8D-4262-8DF6-890B53DF9F2C}" destId="{D2758903-8622-4653-B37A-558E357AAEC3}" srcOrd="0" destOrd="0" presId="urn:diagrams.loki3.com/VaryingWidthList"/>
    <dgm:cxn modelId="{6E107E58-FE82-4FED-86C8-731991AF8D2D}" type="presOf" srcId="{40426C04-3DE6-414D-9402-EA1B3D27A5A1}" destId="{91A20907-972D-4233-8A98-41C93A6915A2}" srcOrd="0" destOrd="0" presId="urn:diagrams.loki3.com/VaryingWidthList"/>
    <dgm:cxn modelId="{AD1AA39A-05E9-4EC6-BB70-607F573D7B38}" srcId="{0C402F80-6C8D-4262-8DF6-890B53DF9F2C}" destId="{371D5CDC-CC81-46D7-8DCE-6B4441F9F81F}" srcOrd="9" destOrd="0" parTransId="{4ED5539E-3314-4D03-AD0D-F7B2ADBC0028}" sibTransId="{6A8D4520-6002-4530-B572-3F0ACCBF2F78}"/>
    <dgm:cxn modelId="{95A5B384-0707-4C75-B244-0F5EF8BC3D51}" type="presOf" srcId="{A462D6BE-153A-4E3C-B12F-C3CA0BF697BA}" destId="{8C117C3F-F9C0-4C02-BFD2-D4F876016EF2}" srcOrd="0" destOrd="0" presId="urn:diagrams.loki3.com/VaryingWidthList"/>
    <dgm:cxn modelId="{6F2F28EE-D86C-4847-B79C-49388418D147}" type="presOf" srcId="{371D5CDC-CC81-46D7-8DCE-6B4441F9F81F}" destId="{EDB5896F-B26A-4A8D-BC7B-E5AC8C2BA9A0}" srcOrd="0" destOrd="0" presId="urn:diagrams.loki3.com/VaryingWidthList"/>
    <dgm:cxn modelId="{2837A135-9CE6-4CEB-8965-DFBD0A5C8EAB}" srcId="{0C402F80-6C8D-4262-8DF6-890B53DF9F2C}" destId="{D1A47E8F-95B1-4739-A93A-DC61B7425C68}" srcOrd="5" destOrd="0" parTransId="{BA6ED235-6A0F-4675-8B26-D19AA22E38E8}" sibTransId="{961B3AE0-8957-4AFA-A4C6-2EF1EB28C599}"/>
    <dgm:cxn modelId="{C6D101D3-C9A2-401A-A987-DB7B660655DD}" type="presOf" srcId="{D1A47E8F-95B1-4739-A93A-DC61B7425C68}" destId="{98F18CA5-3B77-4A80-B0CB-C555CC5791B7}" srcOrd="0" destOrd="0" presId="urn:diagrams.loki3.com/VaryingWidthList"/>
    <dgm:cxn modelId="{14C4C5DF-BC1D-4BC3-B108-80860EA6F01B}" srcId="{0C402F80-6C8D-4262-8DF6-890B53DF9F2C}" destId="{A462D6BE-153A-4E3C-B12F-C3CA0BF697BA}" srcOrd="0" destOrd="0" parTransId="{7EEDCDA7-5D26-4995-BDD5-5ED6D8485BBC}" sibTransId="{9F162945-5EEC-4FF7-BDEA-09C246A4F448}"/>
    <dgm:cxn modelId="{2A670935-EEA5-4F2D-8C1A-C028B742C9F5}" srcId="{0C402F80-6C8D-4262-8DF6-890B53DF9F2C}" destId="{49B2A7AA-CA98-4AA2-84B7-9E165465C22A}" srcOrd="4" destOrd="0" parTransId="{3D11A29A-37A5-4179-81CF-B1C4766C1EDD}" sibTransId="{089E096C-AB38-4047-959E-E86048679E2D}"/>
    <dgm:cxn modelId="{0A1792B0-3408-4592-A61D-D45F75C38481}" srcId="{0C402F80-6C8D-4262-8DF6-890B53DF9F2C}" destId="{D079700B-79F8-4792-9214-15A6A7BB9C2B}" srcOrd="3" destOrd="0" parTransId="{9EA0C4CC-0D16-43AA-93DE-BD61767DAF91}" sibTransId="{BEED4362-DBFB-4407-82E6-EDFF0C6CC432}"/>
    <dgm:cxn modelId="{0A95DC23-03E9-4AB4-A04F-C2B71798D14D}" type="presOf" srcId="{28D9C30F-AF3F-4707-8ACB-98B9D69C5262}" destId="{78A08032-F26D-40AE-909C-4114C7DCE21F}" srcOrd="0" destOrd="0" presId="urn:diagrams.loki3.com/VaryingWidthList"/>
    <dgm:cxn modelId="{CFCED01B-B779-4CAC-A87B-7869D176AA7B}" srcId="{0C402F80-6C8D-4262-8DF6-890B53DF9F2C}" destId="{6A72FEDB-C878-419F-9D98-D802380DA37B}" srcOrd="8" destOrd="0" parTransId="{58796D9A-59EE-4A86-927E-A7AF3A34658F}" sibTransId="{CB96EBB0-4590-4614-827A-9F302714697E}"/>
    <dgm:cxn modelId="{8BAF9D6D-7A98-47A8-914E-F7200A99AB74}" type="presOf" srcId="{573C19A6-161E-4591-A094-695D22137099}" destId="{9539DECC-A472-4406-B791-500C8C27084C}" srcOrd="0" destOrd="0" presId="urn:diagrams.loki3.com/VaryingWidthList"/>
    <dgm:cxn modelId="{592FC908-BAA1-447D-B161-EC3F2016927C}" type="presOf" srcId="{49B2A7AA-CA98-4AA2-84B7-9E165465C22A}" destId="{6AA15973-C521-48FE-AE82-9C07E17F3AE5}" srcOrd="0" destOrd="0" presId="urn:diagrams.loki3.com/VaryingWidthList"/>
    <dgm:cxn modelId="{2592D47C-A89F-43A8-8701-81A4ED675D11}" type="presOf" srcId="{D079700B-79F8-4792-9214-15A6A7BB9C2B}" destId="{396F5787-8AEB-4168-859A-E40FC863D0C8}" srcOrd="0" destOrd="0" presId="urn:diagrams.loki3.com/VaryingWidthList"/>
    <dgm:cxn modelId="{BFF0E952-F9CC-4FC3-83AE-7EB35CAC2E53}" srcId="{0C402F80-6C8D-4262-8DF6-890B53DF9F2C}" destId="{28D9C30F-AF3F-4707-8ACB-98B9D69C5262}" srcOrd="6" destOrd="0" parTransId="{32C47325-05CA-4E59-97BE-A307837D8FD0}" sibTransId="{6A421098-FAA1-4B15-AD54-41719C9008DD}"/>
    <dgm:cxn modelId="{230D7D97-7459-4511-94D2-1FFF106B274A}" type="presParOf" srcId="{D2758903-8622-4653-B37A-558E357AAEC3}" destId="{8C117C3F-F9C0-4C02-BFD2-D4F876016EF2}" srcOrd="0" destOrd="0" presId="urn:diagrams.loki3.com/VaryingWidthList"/>
    <dgm:cxn modelId="{15D0F026-097D-4D0D-A5BF-8382F4207035}" type="presParOf" srcId="{D2758903-8622-4653-B37A-558E357AAEC3}" destId="{C220F58F-53A2-4136-B6DF-5565234ECF6D}" srcOrd="1" destOrd="0" presId="urn:diagrams.loki3.com/VaryingWidthList"/>
    <dgm:cxn modelId="{901CDC20-7797-42BC-90FF-187623614D3F}" type="presParOf" srcId="{D2758903-8622-4653-B37A-558E357AAEC3}" destId="{D48208F5-384E-46BC-B79A-6EA712924FFF}" srcOrd="2" destOrd="0" presId="urn:diagrams.loki3.com/VaryingWidthList"/>
    <dgm:cxn modelId="{5B8278FB-9B55-43A9-907F-9F76560F513F}" type="presParOf" srcId="{D2758903-8622-4653-B37A-558E357AAEC3}" destId="{9C87496F-B0B9-4B90-B575-F86583992A99}" srcOrd="3" destOrd="0" presId="urn:diagrams.loki3.com/VaryingWidthList"/>
    <dgm:cxn modelId="{907EEE19-E095-4723-B642-7EE81FC7BC90}" type="presParOf" srcId="{D2758903-8622-4653-B37A-558E357AAEC3}" destId="{91A20907-972D-4233-8A98-41C93A6915A2}" srcOrd="4" destOrd="0" presId="urn:diagrams.loki3.com/VaryingWidthList"/>
    <dgm:cxn modelId="{C6B7E13F-3B27-4352-9115-7BD14523427E}" type="presParOf" srcId="{D2758903-8622-4653-B37A-558E357AAEC3}" destId="{78E1EF4D-B669-4801-A66A-B075CEA2F370}" srcOrd="5" destOrd="0" presId="urn:diagrams.loki3.com/VaryingWidthList"/>
    <dgm:cxn modelId="{30049962-B164-4906-A7C4-63BF5108FD19}" type="presParOf" srcId="{D2758903-8622-4653-B37A-558E357AAEC3}" destId="{396F5787-8AEB-4168-859A-E40FC863D0C8}" srcOrd="6" destOrd="0" presId="urn:diagrams.loki3.com/VaryingWidthList"/>
    <dgm:cxn modelId="{83504E8A-7175-4042-B987-7E527162F01D}" type="presParOf" srcId="{D2758903-8622-4653-B37A-558E357AAEC3}" destId="{23E97AF7-F020-4A64-9EBA-CC95EE77F502}" srcOrd="7" destOrd="0" presId="urn:diagrams.loki3.com/VaryingWidthList"/>
    <dgm:cxn modelId="{4F2B69AF-1365-4124-837C-0057138BF25A}" type="presParOf" srcId="{D2758903-8622-4653-B37A-558E357AAEC3}" destId="{6AA15973-C521-48FE-AE82-9C07E17F3AE5}" srcOrd="8" destOrd="0" presId="urn:diagrams.loki3.com/VaryingWidthList"/>
    <dgm:cxn modelId="{D4E088BE-E3C4-4F4C-8EC1-BC9C25A14EDA}" type="presParOf" srcId="{D2758903-8622-4653-B37A-558E357AAEC3}" destId="{91E6A726-E86B-4E2C-958D-E02537DFA816}" srcOrd="9" destOrd="0" presId="urn:diagrams.loki3.com/VaryingWidthList"/>
    <dgm:cxn modelId="{96E8B511-07FA-44B8-86B9-43C98DE3FDF7}" type="presParOf" srcId="{D2758903-8622-4653-B37A-558E357AAEC3}" destId="{98F18CA5-3B77-4A80-B0CB-C555CC5791B7}" srcOrd="10" destOrd="0" presId="urn:diagrams.loki3.com/VaryingWidthList"/>
    <dgm:cxn modelId="{6D97E8A1-3671-4CFC-B111-583485A247B3}" type="presParOf" srcId="{D2758903-8622-4653-B37A-558E357AAEC3}" destId="{560D94D2-1F47-4C93-9451-7C9F5356AE5A}" srcOrd="11" destOrd="0" presId="urn:diagrams.loki3.com/VaryingWidthList"/>
    <dgm:cxn modelId="{272AC114-D6CD-40C0-A842-25FC00EF8E86}" type="presParOf" srcId="{D2758903-8622-4653-B37A-558E357AAEC3}" destId="{78A08032-F26D-40AE-909C-4114C7DCE21F}" srcOrd="12" destOrd="0" presId="urn:diagrams.loki3.com/VaryingWidthList"/>
    <dgm:cxn modelId="{161B4521-8DB4-4B34-8D82-AB143F259ECE}" type="presParOf" srcId="{D2758903-8622-4653-B37A-558E357AAEC3}" destId="{F34A05FB-03DD-41ED-92FE-2A7B340AFFB9}" srcOrd="13" destOrd="0" presId="urn:diagrams.loki3.com/VaryingWidthList"/>
    <dgm:cxn modelId="{34ED23BA-007A-4967-837E-19E3E26C8D57}" type="presParOf" srcId="{D2758903-8622-4653-B37A-558E357AAEC3}" destId="{9539DECC-A472-4406-B791-500C8C27084C}" srcOrd="14" destOrd="0" presId="urn:diagrams.loki3.com/VaryingWidthList"/>
    <dgm:cxn modelId="{E9450701-5099-418B-9FE8-A4DF3654A528}" type="presParOf" srcId="{D2758903-8622-4653-B37A-558E357AAEC3}" destId="{87C45D18-601B-4CB8-BAE5-2F1F079FE2C4}" srcOrd="15" destOrd="0" presId="urn:diagrams.loki3.com/VaryingWidthList"/>
    <dgm:cxn modelId="{6D7C22AF-BBC8-4FEB-A504-21E00FD09133}" type="presParOf" srcId="{D2758903-8622-4653-B37A-558E357AAEC3}" destId="{6F794848-7748-4875-B34D-9FE76932089B}" srcOrd="16" destOrd="0" presId="urn:diagrams.loki3.com/VaryingWidthList"/>
    <dgm:cxn modelId="{3ACB4241-6179-4867-9B83-DCE4D8E40672}" type="presParOf" srcId="{D2758903-8622-4653-B37A-558E357AAEC3}" destId="{8EA6304C-762B-45B4-AE00-6FD7BE66A4BF}" srcOrd="17" destOrd="0" presId="urn:diagrams.loki3.com/VaryingWidthList"/>
    <dgm:cxn modelId="{E3792F49-BD40-492E-969E-CD88160DB1CF}" type="presParOf" srcId="{D2758903-8622-4653-B37A-558E357AAEC3}" destId="{EDB5896F-B26A-4A8D-BC7B-E5AC8C2BA9A0}" srcOrd="1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E6101-20FD-463E-AB02-AFCF78617CD3}" type="doc">
      <dgm:prSet loTypeId="urn:diagrams.loki3.com/VaryingWidthList" loCatId="list" qsTypeId="urn:microsoft.com/office/officeart/2005/8/quickstyle/simple1" qsCatId="simple" csTypeId="urn:microsoft.com/office/officeart/2005/8/colors/accent1_2" csCatId="accent1" phldr="1"/>
      <dgm:spPr/>
    </dgm:pt>
    <dgm:pt modelId="{4C989F60-30D2-4E66-87E6-77AB95F50C9E}">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1</a:t>
          </a:r>
          <a:endParaRPr lang="en-US" sz="1800" dirty="0">
            <a:solidFill>
              <a:schemeClr val="bg1"/>
            </a:solidFill>
            <a:latin typeface="Cambria" panose="02040503050406030204" pitchFamily="18" charset="0"/>
          </a:endParaRPr>
        </a:p>
      </dgm:t>
    </dgm:pt>
    <dgm:pt modelId="{03AC914D-B119-43BB-A357-C1750AACFAF9}" type="parTrans" cxnId="{1F114748-D44D-4FD2-AB02-D409D4340ECF}">
      <dgm:prSet/>
      <dgm:spPr/>
      <dgm:t>
        <a:bodyPr/>
        <a:lstStyle/>
        <a:p>
          <a:endParaRPr lang="en-US" sz="3200"/>
        </a:p>
      </dgm:t>
    </dgm:pt>
    <dgm:pt modelId="{A2BB6913-7485-4BAF-88EA-92BC0EF761A7}" type="sibTrans" cxnId="{1F114748-D44D-4FD2-AB02-D409D4340ECF}">
      <dgm:prSet/>
      <dgm:spPr/>
      <dgm:t>
        <a:bodyPr/>
        <a:lstStyle/>
        <a:p>
          <a:endParaRPr lang="en-US" sz="3200"/>
        </a:p>
      </dgm:t>
    </dgm:pt>
    <dgm:pt modelId="{7E2C0A70-B527-46DB-883A-A052A0437BDE}">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3</a:t>
          </a:r>
          <a:endParaRPr lang="en-US" sz="1800" dirty="0">
            <a:solidFill>
              <a:schemeClr val="bg1"/>
            </a:solidFill>
            <a:latin typeface="Cambria" panose="02040503050406030204" pitchFamily="18" charset="0"/>
          </a:endParaRPr>
        </a:p>
      </dgm:t>
    </dgm:pt>
    <dgm:pt modelId="{DB762736-3BDA-4A6F-969F-6F3FEBB4FC8A}" type="parTrans" cxnId="{BCF32114-DE17-4BBC-AB58-0391578DD317}">
      <dgm:prSet/>
      <dgm:spPr/>
      <dgm:t>
        <a:bodyPr/>
        <a:lstStyle/>
        <a:p>
          <a:endParaRPr lang="en-US" sz="3200"/>
        </a:p>
      </dgm:t>
    </dgm:pt>
    <dgm:pt modelId="{C7514A18-DF5C-4B88-8CAF-758D79002FD8}" type="sibTrans" cxnId="{BCF32114-DE17-4BBC-AB58-0391578DD317}">
      <dgm:prSet/>
      <dgm:spPr/>
      <dgm:t>
        <a:bodyPr/>
        <a:lstStyle/>
        <a:p>
          <a:endParaRPr lang="en-US" sz="3200"/>
        </a:p>
      </dgm:t>
    </dgm:pt>
    <dgm:pt modelId="{DC35687C-67AD-44F2-BCB1-EDCCD9EEFDA1}">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4</a:t>
          </a:r>
          <a:endParaRPr lang="en-US" sz="1800" dirty="0">
            <a:solidFill>
              <a:schemeClr val="bg1"/>
            </a:solidFill>
            <a:latin typeface="Cambria" panose="02040503050406030204" pitchFamily="18" charset="0"/>
          </a:endParaRPr>
        </a:p>
      </dgm:t>
    </dgm:pt>
    <dgm:pt modelId="{0283D647-B5D6-467A-A75D-C2B9CB31C99D}" type="parTrans" cxnId="{27DEEA65-EEB8-471F-99FB-F11978AB6BB9}">
      <dgm:prSet/>
      <dgm:spPr/>
      <dgm:t>
        <a:bodyPr/>
        <a:lstStyle/>
        <a:p>
          <a:endParaRPr lang="en-US" sz="3200"/>
        </a:p>
      </dgm:t>
    </dgm:pt>
    <dgm:pt modelId="{69FF3C78-338A-4E8C-9EAC-436EB4A61F24}" type="sibTrans" cxnId="{27DEEA65-EEB8-471F-99FB-F11978AB6BB9}">
      <dgm:prSet/>
      <dgm:spPr/>
      <dgm:t>
        <a:bodyPr/>
        <a:lstStyle/>
        <a:p>
          <a:endParaRPr lang="en-US" sz="3200"/>
        </a:p>
      </dgm:t>
    </dgm:pt>
    <dgm:pt modelId="{1B9A0F75-31BD-4CB9-97A0-5CF48C8A18BB}">
      <dgm:prSe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2</a:t>
          </a:r>
          <a:endParaRPr lang="en-US" sz="1800" dirty="0">
            <a:solidFill>
              <a:schemeClr val="bg1"/>
            </a:solidFill>
            <a:latin typeface="Cambria" panose="02040503050406030204" pitchFamily="18" charset="0"/>
          </a:endParaRPr>
        </a:p>
      </dgm:t>
    </dgm:pt>
    <dgm:pt modelId="{0461748B-338D-42C2-8429-0FD115986596}" type="parTrans" cxnId="{E62F7ADE-04BF-434D-8109-71D7AD268F15}">
      <dgm:prSet/>
      <dgm:spPr/>
      <dgm:t>
        <a:bodyPr/>
        <a:lstStyle/>
        <a:p>
          <a:endParaRPr lang="en-US" sz="3200"/>
        </a:p>
      </dgm:t>
    </dgm:pt>
    <dgm:pt modelId="{2EF414FA-B284-4F99-A907-D7D128670596}" type="sibTrans" cxnId="{E62F7ADE-04BF-434D-8109-71D7AD268F15}">
      <dgm:prSet/>
      <dgm:spPr/>
      <dgm:t>
        <a:bodyPr/>
        <a:lstStyle/>
        <a:p>
          <a:endParaRPr lang="en-US" sz="3200"/>
        </a:p>
      </dgm:t>
    </dgm:pt>
    <dgm:pt modelId="{668CF331-F7C1-4A21-B04D-3CD28799C787}">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5</a:t>
          </a:r>
          <a:endParaRPr lang="en-US" sz="1800" dirty="0">
            <a:solidFill>
              <a:schemeClr val="bg1"/>
            </a:solidFill>
            <a:latin typeface="Cambria" panose="02040503050406030204" pitchFamily="18" charset="0"/>
          </a:endParaRPr>
        </a:p>
      </dgm:t>
    </dgm:pt>
    <dgm:pt modelId="{2FCB97C9-DEF4-4058-9BBB-3190A5633210}" type="parTrans" cxnId="{948D9306-1EF9-4E26-A56B-A59EBE91137C}">
      <dgm:prSet/>
      <dgm:spPr/>
      <dgm:t>
        <a:bodyPr/>
        <a:lstStyle/>
        <a:p>
          <a:endParaRPr lang="en-US"/>
        </a:p>
      </dgm:t>
    </dgm:pt>
    <dgm:pt modelId="{51CCC1B0-626D-425B-A832-C27B9353A56A}" type="sibTrans" cxnId="{948D9306-1EF9-4E26-A56B-A59EBE91137C}">
      <dgm:prSet/>
      <dgm:spPr/>
      <dgm:t>
        <a:bodyPr/>
        <a:lstStyle/>
        <a:p>
          <a:endParaRPr lang="en-US"/>
        </a:p>
      </dgm:t>
    </dgm:pt>
    <dgm:pt modelId="{EAED5184-237E-440A-91DC-5A31FDA35809}">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6</a:t>
          </a:r>
          <a:endParaRPr lang="en-US" sz="1800" dirty="0">
            <a:solidFill>
              <a:schemeClr val="bg1"/>
            </a:solidFill>
            <a:latin typeface="Cambria" panose="02040503050406030204" pitchFamily="18" charset="0"/>
          </a:endParaRPr>
        </a:p>
      </dgm:t>
    </dgm:pt>
    <dgm:pt modelId="{69E6E45E-1297-4CD8-9FC6-E781DC9A260A}" type="parTrans" cxnId="{56564A40-770F-472A-A77C-B77A20178A87}">
      <dgm:prSet/>
      <dgm:spPr/>
      <dgm:t>
        <a:bodyPr/>
        <a:lstStyle/>
        <a:p>
          <a:endParaRPr lang="en-US"/>
        </a:p>
      </dgm:t>
    </dgm:pt>
    <dgm:pt modelId="{7BF59302-15B2-424C-B420-C35E3C53E85F}" type="sibTrans" cxnId="{56564A40-770F-472A-A77C-B77A20178A87}">
      <dgm:prSet/>
      <dgm:spPr/>
      <dgm:t>
        <a:bodyPr/>
        <a:lstStyle/>
        <a:p>
          <a:endParaRPr lang="en-US"/>
        </a:p>
      </dgm:t>
    </dgm:pt>
    <dgm:pt modelId="{C99A6CFF-89CB-4A1B-8294-B1ECA91F9F1A}">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7</a:t>
          </a:r>
          <a:endParaRPr lang="en-US" sz="1800" dirty="0">
            <a:solidFill>
              <a:schemeClr val="bg1"/>
            </a:solidFill>
            <a:latin typeface="Cambria" panose="02040503050406030204" pitchFamily="18" charset="0"/>
          </a:endParaRPr>
        </a:p>
      </dgm:t>
    </dgm:pt>
    <dgm:pt modelId="{0A7A0101-B58A-4527-AC86-68A4CF084A22}" type="parTrans" cxnId="{1974A32A-6898-4659-8DD7-D79CBCB95503}">
      <dgm:prSet/>
      <dgm:spPr/>
      <dgm:t>
        <a:bodyPr/>
        <a:lstStyle/>
        <a:p>
          <a:endParaRPr lang="en-US"/>
        </a:p>
      </dgm:t>
    </dgm:pt>
    <dgm:pt modelId="{28429042-357C-490D-AAF3-793B1A078E2F}" type="sibTrans" cxnId="{1974A32A-6898-4659-8DD7-D79CBCB95503}">
      <dgm:prSet/>
      <dgm:spPr/>
      <dgm:t>
        <a:bodyPr/>
        <a:lstStyle/>
        <a:p>
          <a:endParaRPr lang="en-US"/>
        </a:p>
      </dgm:t>
    </dgm:pt>
    <dgm:pt modelId="{05A76CCF-46B0-4821-80C5-1FB53D80484A}">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8</a:t>
          </a:r>
          <a:endParaRPr lang="en-US" sz="1800" dirty="0">
            <a:solidFill>
              <a:schemeClr val="bg1"/>
            </a:solidFill>
            <a:latin typeface="Cambria" panose="02040503050406030204" pitchFamily="18" charset="0"/>
          </a:endParaRPr>
        </a:p>
      </dgm:t>
    </dgm:pt>
    <dgm:pt modelId="{846D1874-B7D7-4A87-B805-994C369A21BD}" type="parTrans" cxnId="{32F7E21B-D086-438D-95A7-DB806E17A6E4}">
      <dgm:prSet/>
      <dgm:spPr/>
      <dgm:t>
        <a:bodyPr/>
        <a:lstStyle/>
        <a:p>
          <a:endParaRPr lang="en-US"/>
        </a:p>
      </dgm:t>
    </dgm:pt>
    <dgm:pt modelId="{3E7311FF-9DE9-48A5-9757-9868C80EEDDD}" type="sibTrans" cxnId="{32F7E21B-D086-438D-95A7-DB806E17A6E4}">
      <dgm:prSet/>
      <dgm:spPr/>
      <dgm:t>
        <a:bodyPr/>
        <a:lstStyle/>
        <a:p>
          <a:endParaRPr lang="en-US"/>
        </a:p>
      </dgm:t>
    </dgm:pt>
    <dgm:pt modelId="{B26537D7-1518-4064-BC02-57FFE80DF0D8}">
      <dgm:prSet phldrT="[Text]" custT="1"/>
      <dgm:spPr>
        <a:solidFill>
          <a:srgbClr val="E27D36"/>
        </a:solidFill>
        <a:ln w="38100">
          <a:solidFill>
            <a:schemeClr val="bg1"/>
          </a:solidFill>
        </a:ln>
      </dgm:spPr>
      <dgm:t>
        <a:bodyPr/>
        <a:lstStyle/>
        <a:p>
          <a:r>
            <a:rPr lang="en-US" sz="1800" dirty="0" smtClean="0">
              <a:solidFill>
                <a:schemeClr val="bg1"/>
              </a:solidFill>
              <a:latin typeface="Cambria" panose="02040503050406030204" pitchFamily="18" charset="0"/>
            </a:rPr>
            <a:t>9</a:t>
          </a:r>
          <a:endParaRPr lang="en-US" sz="1800" dirty="0">
            <a:solidFill>
              <a:schemeClr val="bg1"/>
            </a:solidFill>
            <a:latin typeface="Cambria" panose="02040503050406030204" pitchFamily="18" charset="0"/>
          </a:endParaRPr>
        </a:p>
      </dgm:t>
    </dgm:pt>
    <dgm:pt modelId="{F4664927-F0A8-41CB-9627-CB6586487406}" type="parTrans" cxnId="{D32446B6-B0EE-4349-8E0B-C48A2971BB28}">
      <dgm:prSet/>
      <dgm:spPr/>
      <dgm:t>
        <a:bodyPr/>
        <a:lstStyle/>
        <a:p>
          <a:endParaRPr lang="en-US"/>
        </a:p>
      </dgm:t>
    </dgm:pt>
    <dgm:pt modelId="{801ABC23-E2D1-452B-B290-C3FD9CB4E30E}" type="sibTrans" cxnId="{D32446B6-B0EE-4349-8E0B-C48A2971BB28}">
      <dgm:prSet/>
      <dgm:spPr/>
      <dgm:t>
        <a:bodyPr/>
        <a:lstStyle/>
        <a:p>
          <a:endParaRPr lang="en-US"/>
        </a:p>
      </dgm:t>
    </dgm:pt>
    <dgm:pt modelId="{A398F6C7-A60C-4BE8-87E0-6292822FB9D8}">
      <dgm:prSet phldrT="[Text]" custT="1"/>
      <dgm:spPr>
        <a:solidFill>
          <a:srgbClr val="E27D36"/>
        </a:solidFill>
        <a:ln w="38100">
          <a:solidFill>
            <a:schemeClr val="bg1"/>
          </a:solidFill>
        </a:ln>
      </dgm:spPr>
      <dgm:t>
        <a:bodyPr/>
        <a:lstStyle/>
        <a:p>
          <a:r>
            <a:rPr lang="en-US" sz="1200" dirty="0" smtClean="0">
              <a:solidFill>
                <a:schemeClr val="bg1"/>
              </a:solidFill>
              <a:latin typeface="Cambria" panose="02040503050406030204" pitchFamily="18" charset="0"/>
            </a:rPr>
            <a:t>10</a:t>
          </a:r>
          <a:endParaRPr lang="en-US" sz="1200" dirty="0">
            <a:solidFill>
              <a:schemeClr val="bg1"/>
            </a:solidFill>
            <a:latin typeface="Cambria" panose="02040503050406030204" pitchFamily="18" charset="0"/>
          </a:endParaRPr>
        </a:p>
      </dgm:t>
    </dgm:pt>
    <dgm:pt modelId="{8A31E572-E450-47D0-A156-B1C65D7E4924}" type="parTrans" cxnId="{29DA9629-1BC7-4441-9399-565FB4BC31F2}">
      <dgm:prSet/>
      <dgm:spPr/>
      <dgm:t>
        <a:bodyPr/>
        <a:lstStyle/>
        <a:p>
          <a:endParaRPr lang="en-US"/>
        </a:p>
      </dgm:t>
    </dgm:pt>
    <dgm:pt modelId="{46FE3CED-FADC-4A60-9D1C-7584A8A21529}" type="sibTrans" cxnId="{29DA9629-1BC7-4441-9399-565FB4BC31F2}">
      <dgm:prSet/>
      <dgm:spPr/>
      <dgm:t>
        <a:bodyPr/>
        <a:lstStyle/>
        <a:p>
          <a:endParaRPr lang="en-US"/>
        </a:p>
      </dgm:t>
    </dgm:pt>
    <dgm:pt modelId="{1530E562-2E1D-4812-941C-013A9654519F}" type="pres">
      <dgm:prSet presAssocID="{0C8E6101-20FD-463E-AB02-AFCF78617CD3}" presName="Name0" presStyleCnt="0">
        <dgm:presLayoutVars>
          <dgm:resizeHandles/>
        </dgm:presLayoutVars>
      </dgm:prSet>
      <dgm:spPr/>
    </dgm:pt>
    <dgm:pt modelId="{587775C1-7A8F-4DDC-84B5-959EAC8E4D64}" type="pres">
      <dgm:prSet presAssocID="{4C989F60-30D2-4E66-87E6-77AB95F50C9E}" presName="text" presStyleLbl="node1" presStyleIdx="0" presStyleCnt="10">
        <dgm:presLayoutVars>
          <dgm:bulletEnabled val="1"/>
        </dgm:presLayoutVars>
      </dgm:prSet>
      <dgm:spPr>
        <a:prstGeom prst="ellipse">
          <a:avLst/>
        </a:prstGeom>
      </dgm:spPr>
      <dgm:t>
        <a:bodyPr/>
        <a:lstStyle/>
        <a:p>
          <a:endParaRPr lang="en-US"/>
        </a:p>
      </dgm:t>
    </dgm:pt>
    <dgm:pt modelId="{933E6590-6A3A-402A-93E4-CC279D6C2A3B}" type="pres">
      <dgm:prSet presAssocID="{A2BB6913-7485-4BAF-88EA-92BC0EF761A7}" presName="space" presStyleCnt="0"/>
      <dgm:spPr/>
    </dgm:pt>
    <dgm:pt modelId="{EB781FB8-210E-4B3E-8CE1-12ECF2DBC581}" type="pres">
      <dgm:prSet presAssocID="{1B9A0F75-31BD-4CB9-97A0-5CF48C8A18BB}" presName="text" presStyleLbl="node1" presStyleIdx="1" presStyleCnt="10">
        <dgm:presLayoutVars>
          <dgm:bulletEnabled val="1"/>
        </dgm:presLayoutVars>
      </dgm:prSet>
      <dgm:spPr>
        <a:prstGeom prst="ellipse">
          <a:avLst/>
        </a:prstGeom>
      </dgm:spPr>
      <dgm:t>
        <a:bodyPr/>
        <a:lstStyle/>
        <a:p>
          <a:endParaRPr lang="en-US"/>
        </a:p>
      </dgm:t>
    </dgm:pt>
    <dgm:pt modelId="{96536632-4036-4D13-A332-1EC1298BE69F}" type="pres">
      <dgm:prSet presAssocID="{2EF414FA-B284-4F99-A907-D7D128670596}" presName="space" presStyleCnt="0"/>
      <dgm:spPr/>
    </dgm:pt>
    <dgm:pt modelId="{097F54B0-4C59-4EB3-AAEA-B00BFC810C39}" type="pres">
      <dgm:prSet presAssocID="{7E2C0A70-B527-46DB-883A-A052A0437BDE}" presName="text" presStyleLbl="node1" presStyleIdx="2" presStyleCnt="10">
        <dgm:presLayoutVars>
          <dgm:bulletEnabled val="1"/>
        </dgm:presLayoutVars>
      </dgm:prSet>
      <dgm:spPr>
        <a:prstGeom prst="ellipse">
          <a:avLst/>
        </a:prstGeom>
      </dgm:spPr>
      <dgm:t>
        <a:bodyPr/>
        <a:lstStyle/>
        <a:p>
          <a:endParaRPr lang="en-US"/>
        </a:p>
      </dgm:t>
    </dgm:pt>
    <dgm:pt modelId="{AA61FB88-08D2-4BE0-9305-9700CDC59778}" type="pres">
      <dgm:prSet presAssocID="{C7514A18-DF5C-4B88-8CAF-758D79002FD8}" presName="space" presStyleCnt="0"/>
      <dgm:spPr/>
    </dgm:pt>
    <dgm:pt modelId="{D331EA4A-9A95-4700-917F-F82DE53F15F7}" type="pres">
      <dgm:prSet presAssocID="{DC35687C-67AD-44F2-BCB1-EDCCD9EEFDA1}" presName="text" presStyleLbl="node1" presStyleIdx="3" presStyleCnt="10">
        <dgm:presLayoutVars>
          <dgm:bulletEnabled val="1"/>
        </dgm:presLayoutVars>
      </dgm:prSet>
      <dgm:spPr>
        <a:prstGeom prst="ellipse">
          <a:avLst/>
        </a:prstGeom>
      </dgm:spPr>
      <dgm:t>
        <a:bodyPr/>
        <a:lstStyle/>
        <a:p>
          <a:endParaRPr lang="en-US"/>
        </a:p>
      </dgm:t>
    </dgm:pt>
    <dgm:pt modelId="{E6BFB196-B2EF-4FCE-8D28-7B51E8063013}" type="pres">
      <dgm:prSet presAssocID="{69FF3C78-338A-4E8C-9EAC-436EB4A61F24}" presName="space" presStyleCnt="0"/>
      <dgm:spPr/>
    </dgm:pt>
    <dgm:pt modelId="{DEFDCA92-C5C7-46E1-8ED9-1DBAA084315D}" type="pres">
      <dgm:prSet presAssocID="{668CF331-F7C1-4A21-B04D-3CD28799C787}" presName="text" presStyleLbl="node1" presStyleIdx="4" presStyleCnt="10">
        <dgm:presLayoutVars>
          <dgm:bulletEnabled val="1"/>
        </dgm:presLayoutVars>
      </dgm:prSet>
      <dgm:spPr>
        <a:prstGeom prst="ellipse">
          <a:avLst/>
        </a:prstGeom>
      </dgm:spPr>
      <dgm:t>
        <a:bodyPr/>
        <a:lstStyle/>
        <a:p>
          <a:endParaRPr lang="en-US"/>
        </a:p>
      </dgm:t>
    </dgm:pt>
    <dgm:pt modelId="{71192F6E-71F6-4210-8F7B-7C10A086DA71}" type="pres">
      <dgm:prSet presAssocID="{51CCC1B0-626D-425B-A832-C27B9353A56A}" presName="space" presStyleCnt="0"/>
      <dgm:spPr/>
    </dgm:pt>
    <dgm:pt modelId="{C347FB57-862B-44B1-81C8-E500A5733C4B}" type="pres">
      <dgm:prSet presAssocID="{EAED5184-237E-440A-91DC-5A31FDA35809}" presName="text" presStyleLbl="node1" presStyleIdx="5" presStyleCnt="10">
        <dgm:presLayoutVars>
          <dgm:bulletEnabled val="1"/>
        </dgm:presLayoutVars>
      </dgm:prSet>
      <dgm:spPr>
        <a:prstGeom prst="ellipse">
          <a:avLst/>
        </a:prstGeom>
      </dgm:spPr>
      <dgm:t>
        <a:bodyPr/>
        <a:lstStyle/>
        <a:p>
          <a:endParaRPr lang="en-US"/>
        </a:p>
      </dgm:t>
    </dgm:pt>
    <dgm:pt modelId="{6F22C822-20E5-4742-BA8A-DA6CCA44CB32}" type="pres">
      <dgm:prSet presAssocID="{7BF59302-15B2-424C-B420-C35E3C53E85F}" presName="space" presStyleCnt="0"/>
      <dgm:spPr/>
    </dgm:pt>
    <dgm:pt modelId="{96336E2A-3DBE-459C-8E29-9CFC44A89C3A}" type="pres">
      <dgm:prSet presAssocID="{C99A6CFF-89CB-4A1B-8294-B1ECA91F9F1A}" presName="text" presStyleLbl="node1" presStyleIdx="6" presStyleCnt="10">
        <dgm:presLayoutVars>
          <dgm:bulletEnabled val="1"/>
        </dgm:presLayoutVars>
      </dgm:prSet>
      <dgm:spPr>
        <a:prstGeom prst="ellipse">
          <a:avLst/>
        </a:prstGeom>
      </dgm:spPr>
      <dgm:t>
        <a:bodyPr/>
        <a:lstStyle/>
        <a:p>
          <a:endParaRPr lang="en-US"/>
        </a:p>
      </dgm:t>
    </dgm:pt>
    <dgm:pt modelId="{AF1C71CD-83BF-4E4E-9863-8E9C357B31ED}" type="pres">
      <dgm:prSet presAssocID="{28429042-357C-490D-AAF3-793B1A078E2F}" presName="space" presStyleCnt="0"/>
      <dgm:spPr/>
    </dgm:pt>
    <dgm:pt modelId="{0F430BF0-88B7-46FF-8661-74AC7864181A}" type="pres">
      <dgm:prSet presAssocID="{05A76CCF-46B0-4821-80C5-1FB53D80484A}" presName="text" presStyleLbl="node1" presStyleIdx="7" presStyleCnt="10">
        <dgm:presLayoutVars>
          <dgm:bulletEnabled val="1"/>
        </dgm:presLayoutVars>
      </dgm:prSet>
      <dgm:spPr>
        <a:prstGeom prst="ellipse">
          <a:avLst/>
        </a:prstGeom>
      </dgm:spPr>
      <dgm:t>
        <a:bodyPr/>
        <a:lstStyle/>
        <a:p>
          <a:endParaRPr lang="en-US"/>
        </a:p>
      </dgm:t>
    </dgm:pt>
    <dgm:pt modelId="{40B015A3-080C-4A52-8EFD-F4471CD18386}" type="pres">
      <dgm:prSet presAssocID="{3E7311FF-9DE9-48A5-9757-9868C80EEDDD}" presName="space" presStyleCnt="0"/>
      <dgm:spPr/>
    </dgm:pt>
    <dgm:pt modelId="{C82D6110-87F8-43A2-98ED-3A24230A680D}" type="pres">
      <dgm:prSet presAssocID="{B26537D7-1518-4064-BC02-57FFE80DF0D8}" presName="text" presStyleLbl="node1" presStyleIdx="8" presStyleCnt="10">
        <dgm:presLayoutVars>
          <dgm:bulletEnabled val="1"/>
        </dgm:presLayoutVars>
      </dgm:prSet>
      <dgm:spPr>
        <a:prstGeom prst="ellipse">
          <a:avLst/>
        </a:prstGeom>
      </dgm:spPr>
      <dgm:t>
        <a:bodyPr/>
        <a:lstStyle/>
        <a:p>
          <a:endParaRPr lang="en-US"/>
        </a:p>
      </dgm:t>
    </dgm:pt>
    <dgm:pt modelId="{CA5B2AC2-2F13-446A-85D2-E20B3BBACF0F}" type="pres">
      <dgm:prSet presAssocID="{801ABC23-E2D1-452B-B290-C3FD9CB4E30E}" presName="space" presStyleCnt="0"/>
      <dgm:spPr/>
    </dgm:pt>
    <dgm:pt modelId="{5E9D4672-CD6B-4336-9197-C1C60CD70D8E}" type="pres">
      <dgm:prSet presAssocID="{A398F6C7-A60C-4BE8-87E0-6292822FB9D8}" presName="text" presStyleLbl="node1" presStyleIdx="9" presStyleCnt="10" custLinFactNeighborX="21714" custLinFactNeighborY="51910">
        <dgm:presLayoutVars>
          <dgm:bulletEnabled val="1"/>
        </dgm:presLayoutVars>
      </dgm:prSet>
      <dgm:spPr>
        <a:prstGeom prst="ellipse">
          <a:avLst/>
        </a:prstGeom>
      </dgm:spPr>
      <dgm:t>
        <a:bodyPr/>
        <a:lstStyle/>
        <a:p>
          <a:endParaRPr lang="en-US"/>
        </a:p>
      </dgm:t>
    </dgm:pt>
  </dgm:ptLst>
  <dgm:cxnLst>
    <dgm:cxn modelId="{1D73A5BD-D8F2-4A5E-9462-982E885A4A67}" type="presOf" srcId="{7E2C0A70-B527-46DB-883A-A052A0437BDE}" destId="{097F54B0-4C59-4EB3-AAEA-B00BFC810C39}" srcOrd="0" destOrd="0" presId="urn:diagrams.loki3.com/VaryingWidthList"/>
    <dgm:cxn modelId="{56564A40-770F-472A-A77C-B77A20178A87}" srcId="{0C8E6101-20FD-463E-AB02-AFCF78617CD3}" destId="{EAED5184-237E-440A-91DC-5A31FDA35809}" srcOrd="5" destOrd="0" parTransId="{69E6E45E-1297-4CD8-9FC6-E781DC9A260A}" sibTransId="{7BF59302-15B2-424C-B420-C35E3C53E85F}"/>
    <dgm:cxn modelId="{D32446B6-B0EE-4349-8E0B-C48A2971BB28}" srcId="{0C8E6101-20FD-463E-AB02-AFCF78617CD3}" destId="{B26537D7-1518-4064-BC02-57FFE80DF0D8}" srcOrd="8" destOrd="0" parTransId="{F4664927-F0A8-41CB-9627-CB6586487406}" sibTransId="{801ABC23-E2D1-452B-B290-C3FD9CB4E30E}"/>
    <dgm:cxn modelId="{E62F7ADE-04BF-434D-8109-71D7AD268F15}" srcId="{0C8E6101-20FD-463E-AB02-AFCF78617CD3}" destId="{1B9A0F75-31BD-4CB9-97A0-5CF48C8A18BB}" srcOrd="1" destOrd="0" parTransId="{0461748B-338D-42C2-8429-0FD115986596}" sibTransId="{2EF414FA-B284-4F99-A907-D7D128670596}"/>
    <dgm:cxn modelId="{1F114748-D44D-4FD2-AB02-D409D4340ECF}" srcId="{0C8E6101-20FD-463E-AB02-AFCF78617CD3}" destId="{4C989F60-30D2-4E66-87E6-77AB95F50C9E}" srcOrd="0" destOrd="0" parTransId="{03AC914D-B119-43BB-A357-C1750AACFAF9}" sibTransId="{A2BB6913-7485-4BAF-88EA-92BC0EF761A7}"/>
    <dgm:cxn modelId="{25670B57-BB85-445C-AAE2-B061C84477A0}" type="presOf" srcId="{DC35687C-67AD-44F2-BCB1-EDCCD9EEFDA1}" destId="{D331EA4A-9A95-4700-917F-F82DE53F15F7}" srcOrd="0" destOrd="0" presId="urn:diagrams.loki3.com/VaryingWidthList"/>
    <dgm:cxn modelId="{159C99A2-587B-4726-B265-1F5E0B3D9D33}" type="presOf" srcId="{A398F6C7-A60C-4BE8-87E0-6292822FB9D8}" destId="{5E9D4672-CD6B-4336-9197-C1C60CD70D8E}" srcOrd="0" destOrd="0" presId="urn:diagrams.loki3.com/VaryingWidthList"/>
    <dgm:cxn modelId="{321C74E8-2763-4393-9BCE-F556AB1AE1B7}" type="presOf" srcId="{C99A6CFF-89CB-4A1B-8294-B1ECA91F9F1A}" destId="{96336E2A-3DBE-459C-8E29-9CFC44A89C3A}" srcOrd="0" destOrd="0" presId="urn:diagrams.loki3.com/VaryingWidthList"/>
    <dgm:cxn modelId="{1974A32A-6898-4659-8DD7-D79CBCB95503}" srcId="{0C8E6101-20FD-463E-AB02-AFCF78617CD3}" destId="{C99A6CFF-89CB-4A1B-8294-B1ECA91F9F1A}" srcOrd="6" destOrd="0" parTransId="{0A7A0101-B58A-4527-AC86-68A4CF084A22}" sibTransId="{28429042-357C-490D-AAF3-793B1A078E2F}"/>
    <dgm:cxn modelId="{96EC1616-AFED-462C-B221-8B4DC3BAB54C}" type="presOf" srcId="{668CF331-F7C1-4A21-B04D-3CD28799C787}" destId="{DEFDCA92-C5C7-46E1-8ED9-1DBAA084315D}" srcOrd="0" destOrd="0" presId="urn:diagrams.loki3.com/VaryingWidthList"/>
    <dgm:cxn modelId="{BCF32114-DE17-4BBC-AB58-0391578DD317}" srcId="{0C8E6101-20FD-463E-AB02-AFCF78617CD3}" destId="{7E2C0A70-B527-46DB-883A-A052A0437BDE}" srcOrd="2" destOrd="0" parTransId="{DB762736-3BDA-4A6F-969F-6F3FEBB4FC8A}" sibTransId="{C7514A18-DF5C-4B88-8CAF-758D79002FD8}"/>
    <dgm:cxn modelId="{F234F60A-CD5B-4491-830A-643182051503}" type="presOf" srcId="{B26537D7-1518-4064-BC02-57FFE80DF0D8}" destId="{C82D6110-87F8-43A2-98ED-3A24230A680D}" srcOrd="0" destOrd="0" presId="urn:diagrams.loki3.com/VaryingWidthList"/>
    <dgm:cxn modelId="{24278046-3E7F-4DD2-BE20-05C9656E8203}" type="presOf" srcId="{0C8E6101-20FD-463E-AB02-AFCF78617CD3}" destId="{1530E562-2E1D-4812-941C-013A9654519F}" srcOrd="0" destOrd="0" presId="urn:diagrams.loki3.com/VaryingWidthList"/>
    <dgm:cxn modelId="{29DA9629-1BC7-4441-9399-565FB4BC31F2}" srcId="{0C8E6101-20FD-463E-AB02-AFCF78617CD3}" destId="{A398F6C7-A60C-4BE8-87E0-6292822FB9D8}" srcOrd="9" destOrd="0" parTransId="{8A31E572-E450-47D0-A156-B1C65D7E4924}" sibTransId="{46FE3CED-FADC-4A60-9D1C-7584A8A21529}"/>
    <dgm:cxn modelId="{8AC98A58-5B89-47E8-BFD3-80D95E04B9F2}" type="presOf" srcId="{05A76CCF-46B0-4821-80C5-1FB53D80484A}" destId="{0F430BF0-88B7-46FF-8661-74AC7864181A}" srcOrd="0" destOrd="0" presId="urn:diagrams.loki3.com/VaryingWidthList"/>
    <dgm:cxn modelId="{5725FF0F-6859-4FFF-BE9A-9D91EE76F78E}" type="presOf" srcId="{EAED5184-237E-440A-91DC-5A31FDA35809}" destId="{C347FB57-862B-44B1-81C8-E500A5733C4B}" srcOrd="0" destOrd="0" presId="urn:diagrams.loki3.com/VaryingWidthList"/>
    <dgm:cxn modelId="{32F7E21B-D086-438D-95A7-DB806E17A6E4}" srcId="{0C8E6101-20FD-463E-AB02-AFCF78617CD3}" destId="{05A76CCF-46B0-4821-80C5-1FB53D80484A}" srcOrd="7" destOrd="0" parTransId="{846D1874-B7D7-4A87-B805-994C369A21BD}" sibTransId="{3E7311FF-9DE9-48A5-9757-9868C80EEDDD}"/>
    <dgm:cxn modelId="{2EBEECF5-AEED-44D1-A782-E4B796991D09}" type="presOf" srcId="{1B9A0F75-31BD-4CB9-97A0-5CF48C8A18BB}" destId="{EB781FB8-210E-4B3E-8CE1-12ECF2DBC581}" srcOrd="0" destOrd="0" presId="urn:diagrams.loki3.com/VaryingWidthList"/>
    <dgm:cxn modelId="{27DEEA65-EEB8-471F-99FB-F11978AB6BB9}" srcId="{0C8E6101-20FD-463E-AB02-AFCF78617CD3}" destId="{DC35687C-67AD-44F2-BCB1-EDCCD9EEFDA1}" srcOrd="3" destOrd="0" parTransId="{0283D647-B5D6-467A-A75D-C2B9CB31C99D}" sibTransId="{69FF3C78-338A-4E8C-9EAC-436EB4A61F24}"/>
    <dgm:cxn modelId="{D0B5834E-52F4-4777-9EB4-3AC0BBE5FE5F}" type="presOf" srcId="{4C989F60-30D2-4E66-87E6-77AB95F50C9E}" destId="{587775C1-7A8F-4DDC-84B5-959EAC8E4D64}" srcOrd="0" destOrd="0" presId="urn:diagrams.loki3.com/VaryingWidthList"/>
    <dgm:cxn modelId="{948D9306-1EF9-4E26-A56B-A59EBE91137C}" srcId="{0C8E6101-20FD-463E-AB02-AFCF78617CD3}" destId="{668CF331-F7C1-4A21-B04D-3CD28799C787}" srcOrd="4" destOrd="0" parTransId="{2FCB97C9-DEF4-4058-9BBB-3190A5633210}" sibTransId="{51CCC1B0-626D-425B-A832-C27B9353A56A}"/>
    <dgm:cxn modelId="{729A686E-DAD9-4D8E-8137-EB89500FB1C5}" type="presParOf" srcId="{1530E562-2E1D-4812-941C-013A9654519F}" destId="{587775C1-7A8F-4DDC-84B5-959EAC8E4D64}" srcOrd="0" destOrd="0" presId="urn:diagrams.loki3.com/VaryingWidthList"/>
    <dgm:cxn modelId="{97442FD0-EFEC-4DED-8742-42B65FE9DDE4}" type="presParOf" srcId="{1530E562-2E1D-4812-941C-013A9654519F}" destId="{933E6590-6A3A-402A-93E4-CC279D6C2A3B}" srcOrd="1" destOrd="0" presId="urn:diagrams.loki3.com/VaryingWidthList"/>
    <dgm:cxn modelId="{B31BF36D-4720-4BA7-B7C5-7B1F0ED66CC5}" type="presParOf" srcId="{1530E562-2E1D-4812-941C-013A9654519F}" destId="{EB781FB8-210E-4B3E-8CE1-12ECF2DBC581}" srcOrd="2" destOrd="0" presId="urn:diagrams.loki3.com/VaryingWidthList"/>
    <dgm:cxn modelId="{067936F4-9489-4759-945F-9CB431DC87C7}" type="presParOf" srcId="{1530E562-2E1D-4812-941C-013A9654519F}" destId="{96536632-4036-4D13-A332-1EC1298BE69F}" srcOrd="3" destOrd="0" presId="urn:diagrams.loki3.com/VaryingWidthList"/>
    <dgm:cxn modelId="{ED040C8E-41A7-49FF-B92C-99962F5543FE}" type="presParOf" srcId="{1530E562-2E1D-4812-941C-013A9654519F}" destId="{097F54B0-4C59-4EB3-AAEA-B00BFC810C39}" srcOrd="4" destOrd="0" presId="urn:diagrams.loki3.com/VaryingWidthList"/>
    <dgm:cxn modelId="{66BFFEE7-4D33-4E92-8DF0-E247EB1165FA}" type="presParOf" srcId="{1530E562-2E1D-4812-941C-013A9654519F}" destId="{AA61FB88-08D2-4BE0-9305-9700CDC59778}" srcOrd="5" destOrd="0" presId="urn:diagrams.loki3.com/VaryingWidthList"/>
    <dgm:cxn modelId="{E4CE39AF-796D-420A-9803-F399F2129DEA}" type="presParOf" srcId="{1530E562-2E1D-4812-941C-013A9654519F}" destId="{D331EA4A-9A95-4700-917F-F82DE53F15F7}" srcOrd="6" destOrd="0" presId="urn:diagrams.loki3.com/VaryingWidthList"/>
    <dgm:cxn modelId="{B8EBBA88-C99C-447F-8EED-4C4B727E3717}" type="presParOf" srcId="{1530E562-2E1D-4812-941C-013A9654519F}" destId="{E6BFB196-B2EF-4FCE-8D28-7B51E8063013}" srcOrd="7" destOrd="0" presId="urn:diagrams.loki3.com/VaryingWidthList"/>
    <dgm:cxn modelId="{639150A4-98BD-4EBC-9E85-B34098E27EDB}" type="presParOf" srcId="{1530E562-2E1D-4812-941C-013A9654519F}" destId="{DEFDCA92-C5C7-46E1-8ED9-1DBAA084315D}" srcOrd="8" destOrd="0" presId="urn:diagrams.loki3.com/VaryingWidthList"/>
    <dgm:cxn modelId="{7EEF29D6-DBBF-44DB-9F96-CAD177812892}" type="presParOf" srcId="{1530E562-2E1D-4812-941C-013A9654519F}" destId="{71192F6E-71F6-4210-8F7B-7C10A086DA71}" srcOrd="9" destOrd="0" presId="urn:diagrams.loki3.com/VaryingWidthList"/>
    <dgm:cxn modelId="{09F45006-FD0B-41CE-B3AE-624CBD58FCBA}" type="presParOf" srcId="{1530E562-2E1D-4812-941C-013A9654519F}" destId="{C347FB57-862B-44B1-81C8-E500A5733C4B}" srcOrd="10" destOrd="0" presId="urn:diagrams.loki3.com/VaryingWidthList"/>
    <dgm:cxn modelId="{66CF231B-4214-4548-8DBF-073256187637}" type="presParOf" srcId="{1530E562-2E1D-4812-941C-013A9654519F}" destId="{6F22C822-20E5-4742-BA8A-DA6CCA44CB32}" srcOrd="11" destOrd="0" presId="urn:diagrams.loki3.com/VaryingWidthList"/>
    <dgm:cxn modelId="{563A1E18-46AC-428A-8F7D-271EA4009110}" type="presParOf" srcId="{1530E562-2E1D-4812-941C-013A9654519F}" destId="{96336E2A-3DBE-459C-8E29-9CFC44A89C3A}" srcOrd="12" destOrd="0" presId="urn:diagrams.loki3.com/VaryingWidthList"/>
    <dgm:cxn modelId="{B48DF4A5-B6EA-4110-BD41-B7812EBB2489}" type="presParOf" srcId="{1530E562-2E1D-4812-941C-013A9654519F}" destId="{AF1C71CD-83BF-4E4E-9863-8E9C357B31ED}" srcOrd="13" destOrd="0" presId="urn:diagrams.loki3.com/VaryingWidthList"/>
    <dgm:cxn modelId="{7A4F1D62-65AA-4F23-BE1D-DACF27AFAB1C}" type="presParOf" srcId="{1530E562-2E1D-4812-941C-013A9654519F}" destId="{0F430BF0-88B7-46FF-8661-74AC7864181A}" srcOrd="14" destOrd="0" presId="urn:diagrams.loki3.com/VaryingWidthList"/>
    <dgm:cxn modelId="{A3410D9C-6915-4F9E-9213-84DFEB7B91F8}" type="presParOf" srcId="{1530E562-2E1D-4812-941C-013A9654519F}" destId="{40B015A3-080C-4A52-8EFD-F4471CD18386}" srcOrd="15" destOrd="0" presId="urn:diagrams.loki3.com/VaryingWidthList"/>
    <dgm:cxn modelId="{85924ED2-642D-4C03-9856-7C40822CCC24}" type="presParOf" srcId="{1530E562-2E1D-4812-941C-013A9654519F}" destId="{C82D6110-87F8-43A2-98ED-3A24230A680D}" srcOrd="16" destOrd="0" presId="urn:diagrams.loki3.com/VaryingWidthList"/>
    <dgm:cxn modelId="{581247D3-06F2-4FD1-92C4-1B841E8E6AC8}" type="presParOf" srcId="{1530E562-2E1D-4812-941C-013A9654519F}" destId="{CA5B2AC2-2F13-446A-85D2-E20B3BBACF0F}" srcOrd="17" destOrd="0" presId="urn:diagrams.loki3.com/VaryingWidthList"/>
    <dgm:cxn modelId="{E1C0D206-9AC9-4962-8C6F-CEA0211D11EB}" type="presParOf" srcId="{1530E562-2E1D-4812-941C-013A9654519F}" destId="{5E9D4672-CD6B-4336-9197-C1C60CD70D8E}" srcOrd="18" destOrd="0" presId="urn:diagrams.loki3.com/VaryingWidthList"/>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17C3F-F9C0-4C02-BFD2-D4F876016EF2}">
      <dsp:nvSpPr>
        <dsp:cNvPr id="0" name=""/>
        <dsp:cNvSpPr/>
      </dsp:nvSpPr>
      <dsp:spPr>
        <a:xfrm>
          <a:off x="0" y="2109"/>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Tianhe-2 </a:t>
          </a:r>
          <a:endParaRPr lang="en-US" sz="1700" kern="1200" dirty="0">
            <a:solidFill>
              <a:schemeClr val="tx1"/>
            </a:solidFill>
            <a:effectLst>
              <a:outerShdw blurRad="50800" dist="38100" dir="2700000" algn="tl" rotWithShape="0">
                <a:prstClr val="black">
                  <a:alpha val="40000"/>
                </a:prstClr>
              </a:outerShdw>
            </a:effectLst>
          </a:endParaRPr>
        </a:p>
      </dsp:txBody>
      <dsp:txXfrm>
        <a:off x="0" y="2109"/>
        <a:ext cx="2133600" cy="342313"/>
      </dsp:txXfrm>
    </dsp:sp>
    <dsp:sp modelId="{D48208F5-384E-46BC-B79A-6EA712924FFF}">
      <dsp:nvSpPr>
        <dsp:cNvPr id="0" name=""/>
        <dsp:cNvSpPr/>
      </dsp:nvSpPr>
      <dsp:spPr>
        <a:xfrm>
          <a:off x="0" y="361539"/>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Titan</a:t>
          </a:r>
          <a:endParaRPr lang="en-US" sz="1700" kern="1200" dirty="0">
            <a:solidFill>
              <a:schemeClr val="tx1"/>
            </a:solidFill>
            <a:effectLst>
              <a:outerShdw blurRad="50800" dist="38100" dir="2700000" algn="tl" rotWithShape="0">
                <a:prstClr val="black">
                  <a:alpha val="40000"/>
                </a:prstClr>
              </a:outerShdw>
            </a:effectLst>
          </a:endParaRPr>
        </a:p>
      </dsp:txBody>
      <dsp:txXfrm>
        <a:off x="0" y="361539"/>
        <a:ext cx="2133600" cy="342313"/>
      </dsp:txXfrm>
    </dsp:sp>
    <dsp:sp modelId="{91A20907-972D-4233-8A98-41C93A6915A2}">
      <dsp:nvSpPr>
        <dsp:cNvPr id="0" name=""/>
        <dsp:cNvSpPr/>
      </dsp:nvSpPr>
      <dsp:spPr>
        <a:xfrm>
          <a:off x="0" y="720968"/>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Sequoia</a:t>
          </a:r>
          <a:endParaRPr lang="en-US" sz="1700" kern="1200" dirty="0">
            <a:solidFill>
              <a:schemeClr val="tx1"/>
            </a:solidFill>
            <a:effectLst>
              <a:outerShdw blurRad="50800" dist="38100" dir="2700000" algn="tl" rotWithShape="0">
                <a:prstClr val="black">
                  <a:alpha val="40000"/>
                </a:prstClr>
              </a:outerShdw>
            </a:effectLst>
          </a:endParaRPr>
        </a:p>
      </dsp:txBody>
      <dsp:txXfrm>
        <a:off x="0" y="720968"/>
        <a:ext cx="2133600" cy="342313"/>
      </dsp:txXfrm>
    </dsp:sp>
    <dsp:sp modelId="{396F5787-8AEB-4168-859A-E40FC863D0C8}">
      <dsp:nvSpPr>
        <dsp:cNvPr id="0" name=""/>
        <dsp:cNvSpPr/>
      </dsp:nvSpPr>
      <dsp:spPr>
        <a:xfrm>
          <a:off x="0" y="1080398"/>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K computer</a:t>
          </a:r>
          <a:endParaRPr lang="en-US" sz="1700" kern="1200" dirty="0">
            <a:solidFill>
              <a:schemeClr val="tx1"/>
            </a:solidFill>
            <a:effectLst>
              <a:outerShdw blurRad="50800" dist="38100" dir="2700000" algn="tl" rotWithShape="0">
                <a:prstClr val="black">
                  <a:alpha val="40000"/>
                </a:prstClr>
              </a:outerShdw>
            </a:effectLst>
          </a:endParaRPr>
        </a:p>
      </dsp:txBody>
      <dsp:txXfrm>
        <a:off x="0" y="1080398"/>
        <a:ext cx="2133600" cy="342313"/>
      </dsp:txXfrm>
    </dsp:sp>
    <dsp:sp modelId="{6AA15973-C521-48FE-AE82-9C07E17F3AE5}">
      <dsp:nvSpPr>
        <dsp:cNvPr id="0" name=""/>
        <dsp:cNvSpPr/>
      </dsp:nvSpPr>
      <dsp:spPr>
        <a:xfrm>
          <a:off x="0" y="1439828"/>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Mira</a:t>
          </a:r>
          <a:endParaRPr lang="en-US" sz="1700" kern="1200" dirty="0">
            <a:solidFill>
              <a:schemeClr val="tx1"/>
            </a:solidFill>
            <a:effectLst>
              <a:outerShdw blurRad="50800" dist="38100" dir="2700000" algn="tl" rotWithShape="0">
                <a:prstClr val="black">
                  <a:alpha val="40000"/>
                </a:prstClr>
              </a:outerShdw>
            </a:effectLst>
          </a:endParaRPr>
        </a:p>
      </dsp:txBody>
      <dsp:txXfrm>
        <a:off x="0" y="1439828"/>
        <a:ext cx="2133600" cy="342313"/>
      </dsp:txXfrm>
    </dsp:sp>
    <dsp:sp modelId="{98F18CA5-3B77-4A80-B0CB-C555CC5791B7}">
      <dsp:nvSpPr>
        <dsp:cNvPr id="0" name=""/>
        <dsp:cNvSpPr/>
      </dsp:nvSpPr>
      <dsp:spPr>
        <a:xfrm>
          <a:off x="0" y="1799257"/>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Piz </a:t>
          </a:r>
          <a:r>
            <a:rPr lang="en-US" sz="1700" kern="1200" dirty="0" err="1" smtClean="0">
              <a:solidFill>
                <a:schemeClr val="tx1"/>
              </a:solidFill>
              <a:effectLst>
                <a:outerShdw blurRad="50800" dist="38100" dir="2700000" algn="tl" rotWithShape="0">
                  <a:prstClr val="black">
                    <a:alpha val="40000"/>
                  </a:prstClr>
                </a:outerShdw>
              </a:effectLst>
            </a:rPr>
            <a:t>Daint</a:t>
          </a:r>
          <a:endParaRPr lang="en-US" sz="1700" kern="1200" dirty="0">
            <a:solidFill>
              <a:schemeClr val="tx1"/>
            </a:solidFill>
            <a:effectLst>
              <a:outerShdw blurRad="50800" dist="38100" dir="2700000" algn="tl" rotWithShape="0">
                <a:prstClr val="black">
                  <a:alpha val="40000"/>
                </a:prstClr>
              </a:outerShdw>
            </a:effectLst>
          </a:endParaRPr>
        </a:p>
      </dsp:txBody>
      <dsp:txXfrm>
        <a:off x="0" y="1799257"/>
        <a:ext cx="2133600" cy="342313"/>
      </dsp:txXfrm>
    </dsp:sp>
    <dsp:sp modelId="{78A08032-F26D-40AE-909C-4114C7DCE21F}">
      <dsp:nvSpPr>
        <dsp:cNvPr id="0" name=""/>
        <dsp:cNvSpPr/>
      </dsp:nvSpPr>
      <dsp:spPr>
        <a:xfrm>
          <a:off x="0" y="2158687"/>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Stampede</a:t>
          </a:r>
          <a:endParaRPr lang="en-US" sz="1700" kern="1200" dirty="0">
            <a:solidFill>
              <a:schemeClr val="tx1"/>
            </a:solidFill>
            <a:effectLst>
              <a:outerShdw blurRad="50800" dist="38100" dir="2700000" algn="tl" rotWithShape="0">
                <a:prstClr val="black">
                  <a:alpha val="40000"/>
                </a:prstClr>
              </a:outerShdw>
            </a:effectLst>
          </a:endParaRPr>
        </a:p>
      </dsp:txBody>
      <dsp:txXfrm>
        <a:off x="0" y="2158687"/>
        <a:ext cx="2133600" cy="342313"/>
      </dsp:txXfrm>
    </dsp:sp>
    <dsp:sp modelId="{9539DECC-A472-4406-B791-500C8C27084C}">
      <dsp:nvSpPr>
        <dsp:cNvPr id="0" name=""/>
        <dsp:cNvSpPr/>
      </dsp:nvSpPr>
      <dsp:spPr>
        <a:xfrm>
          <a:off x="0" y="2518117"/>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JUQUEEN</a:t>
          </a:r>
          <a:endParaRPr lang="en-US" sz="1700" kern="1200" dirty="0">
            <a:solidFill>
              <a:schemeClr val="tx1"/>
            </a:solidFill>
            <a:effectLst>
              <a:outerShdw blurRad="50800" dist="38100" dir="2700000" algn="tl" rotWithShape="0">
                <a:prstClr val="black">
                  <a:alpha val="40000"/>
                </a:prstClr>
              </a:outerShdw>
            </a:effectLst>
          </a:endParaRPr>
        </a:p>
      </dsp:txBody>
      <dsp:txXfrm>
        <a:off x="0" y="2518117"/>
        <a:ext cx="2133600" cy="342313"/>
      </dsp:txXfrm>
    </dsp:sp>
    <dsp:sp modelId="{6F794848-7748-4875-B34D-9FE76932089B}">
      <dsp:nvSpPr>
        <dsp:cNvPr id="0" name=""/>
        <dsp:cNvSpPr/>
      </dsp:nvSpPr>
      <dsp:spPr>
        <a:xfrm>
          <a:off x="0" y="2877546"/>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Vulcan</a:t>
          </a:r>
          <a:endParaRPr lang="en-US" sz="1700" kern="1200" dirty="0">
            <a:solidFill>
              <a:schemeClr val="tx1"/>
            </a:solidFill>
            <a:effectLst>
              <a:outerShdw blurRad="50800" dist="38100" dir="2700000" algn="tl" rotWithShape="0">
                <a:prstClr val="black">
                  <a:alpha val="40000"/>
                </a:prstClr>
              </a:outerShdw>
            </a:effectLst>
          </a:endParaRPr>
        </a:p>
      </dsp:txBody>
      <dsp:txXfrm>
        <a:off x="0" y="2877546"/>
        <a:ext cx="2133600" cy="342313"/>
      </dsp:txXfrm>
    </dsp:sp>
    <dsp:sp modelId="{EDB5896F-B26A-4A8D-BC7B-E5AC8C2BA9A0}">
      <dsp:nvSpPr>
        <dsp:cNvPr id="0" name=""/>
        <dsp:cNvSpPr/>
      </dsp:nvSpPr>
      <dsp:spPr>
        <a:xfrm>
          <a:off x="0" y="3236976"/>
          <a:ext cx="2133600" cy="34231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Cray XC30</a:t>
          </a:r>
          <a:endParaRPr lang="en-US" sz="1700" kern="1200" dirty="0">
            <a:solidFill>
              <a:schemeClr val="tx1"/>
            </a:solidFill>
            <a:effectLst>
              <a:outerShdw blurRad="50800" dist="38100" dir="2700000" algn="tl" rotWithShape="0">
                <a:prstClr val="black">
                  <a:alpha val="40000"/>
                </a:prstClr>
              </a:outerShdw>
            </a:effectLst>
          </a:endParaRPr>
        </a:p>
      </dsp:txBody>
      <dsp:txXfrm>
        <a:off x="0" y="3236976"/>
        <a:ext cx="2133600" cy="342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775C1-7A8F-4DDC-84B5-959EAC8E4D64}">
      <dsp:nvSpPr>
        <dsp:cNvPr id="0" name=""/>
        <dsp:cNvSpPr/>
      </dsp:nvSpPr>
      <dsp:spPr>
        <a:xfrm>
          <a:off x="0" y="3856"/>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1</a:t>
          </a:r>
          <a:endParaRPr lang="en-US" sz="1800" kern="1200" dirty="0">
            <a:solidFill>
              <a:schemeClr val="bg1"/>
            </a:solidFill>
            <a:latin typeface="Cambria" panose="02040503050406030204" pitchFamily="18" charset="0"/>
          </a:endParaRPr>
        </a:p>
      </dsp:txBody>
      <dsp:txXfrm>
        <a:off x="51391" y="53938"/>
        <a:ext cx="248139" cy="241815"/>
      </dsp:txXfrm>
    </dsp:sp>
    <dsp:sp modelId="{EB781FB8-210E-4B3E-8CE1-12ECF2DBC581}">
      <dsp:nvSpPr>
        <dsp:cNvPr id="0" name=""/>
        <dsp:cNvSpPr/>
      </dsp:nvSpPr>
      <dsp:spPr>
        <a:xfrm>
          <a:off x="0" y="362934"/>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2</a:t>
          </a:r>
          <a:endParaRPr lang="en-US" sz="1800" kern="1200" dirty="0">
            <a:solidFill>
              <a:schemeClr val="bg1"/>
            </a:solidFill>
            <a:latin typeface="Cambria" panose="02040503050406030204" pitchFamily="18" charset="0"/>
          </a:endParaRPr>
        </a:p>
      </dsp:txBody>
      <dsp:txXfrm>
        <a:off x="51391" y="413016"/>
        <a:ext cx="248139" cy="241815"/>
      </dsp:txXfrm>
    </dsp:sp>
    <dsp:sp modelId="{097F54B0-4C59-4EB3-AAEA-B00BFC810C39}">
      <dsp:nvSpPr>
        <dsp:cNvPr id="0" name=""/>
        <dsp:cNvSpPr/>
      </dsp:nvSpPr>
      <dsp:spPr>
        <a:xfrm>
          <a:off x="0" y="722013"/>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3</a:t>
          </a:r>
          <a:endParaRPr lang="en-US" sz="1800" kern="1200" dirty="0">
            <a:solidFill>
              <a:schemeClr val="bg1"/>
            </a:solidFill>
            <a:latin typeface="Cambria" panose="02040503050406030204" pitchFamily="18" charset="0"/>
          </a:endParaRPr>
        </a:p>
      </dsp:txBody>
      <dsp:txXfrm>
        <a:off x="51391" y="772095"/>
        <a:ext cx="248139" cy="241815"/>
      </dsp:txXfrm>
    </dsp:sp>
    <dsp:sp modelId="{D331EA4A-9A95-4700-917F-F82DE53F15F7}">
      <dsp:nvSpPr>
        <dsp:cNvPr id="0" name=""/>
        <dsp:cNvSpPr/>
      </dsp:nvSpPr>
      <dsp:spPr>
        <a:xfrm>
          <a:off x="0" y="1081092"/>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4</a:t>
          </a:r>
          <a:endParaRPr lang="en-US" sz="1800" kern="1200" dirty="0">
            <a:solidFill>
              <a:schemeClr val="bg1"/>
            </a:solidFill>
            <a:latin typeface="Cambria" panose="02040503050406030204" pitchFamily="18" charset="0"/>
          </a:endParaRPr>
        </a:p>
      </dsp:txBody>
      <dsp:txXfrm>
        <a:off x="51391" y="1131174"/>
        <a:ext cx="248139" cy="241815"/>
      </dsp:txXfrm>
    </dsp:sp>
    <dsp:sp modelId="{DEFDCA92-C5C7-46E1-8ED9-1DBAA084315D}">
      <dsp:nvSpPr>
        <dsp:cNvPr id="0" name=""/>
        <dsp:cNvSpPr/>
      </dsp:nvSpPr>
      <dsp:spPr>
        <a:xfrm>
          <a:off x="0" y="1440170"/>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5</a:t>
          </a:r>
          <a:endParaRPr lang="en-US" sz="1800" kern="1200" dirty="0">
            <a:solidFill>
              <a:schemeClr val="bg1"/>
            </a:solidFill>
            <a:latin typeface="Cambria" panose="02040503050406030204" pitchFamily="18" charset="0"/>
          </a:endParaRPr>
        </a:p>
      </dsp:txBody>
      <dsp:txXfrm>
        <a:off x="51391" y="1490252"/>
        <a:ext cx="248139" cy="241815"/>
      </dsp:txXfrm>
    </dsp:sp>
    <dsp:sp modelId="{C347FB57-862B-44B1-81C8-E500A5733C4B}">
      <dsp:nvSpPr>
        <dsp:cNvPr id="0" name=""/>
        <dsp:cNvSpPr/>
      </dsp:nvSpPr>
      <dsp:spPr>
        <a:xfrm>
          <a:off x="0" y="1799249"/>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6</a:t>
          </a:r>
          <a:endParaRPr lang="en-US" sz="1800" kern="1200" dirty="0">
            <a:solidFill>
              <a:schemeClr val="bg1"/>
            </a:solidFill>
            <a:latin typeface="Cambria" panose="02040503050406030204" pitchFamily="18" charset="0"/>
          </a:endParaRPr>
        </a:p>
      </dsp:txBody>
      <dsp:txXfrm>
        <a:off x="51391" y="1849331"/>
        <a:ext cx="248139" cy="241815"/>
      </dsp:txXfrm>
    </dsp:sp>
    <dsp:sp modelId="{96336E2A-3DBE-459C-8E29-9CFC44A89C3A}">
      <dsp:nvSpPr>
        <dsp:cNvPr id="0" name=""/>
        <dsp:cNvSpPr/>
      </dsp:nvSpPr>
      <dsp:spPr>
        <a:xfrm>
          <a:off x="0" y="2158328"/>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7</a:t>
          </a:r>
          <a:endParaRPr lang="en-US" sz="1800" kern="1200" dirty="0">
            <a:solidFill>
              <a:schemeClr val="bg1"/>
            </a:solidFill>
            <a:latin typeface="Cambria" panose="02040503050406030204" pitchFamily="18" charset="0"/>
          </a:endParaRPr>
        </a:p>
      </dsp:txBody>
      <dsp:txXfrm>
        <a:off x="51391" y="2208410"/>
        <a:ext cx="248139" cy="241815"/>
      </dsp:txXfrm>
    </dsp:sp>
    <dsp:sp modelId="{0F430BF0-88B7-46FF-8661-74AC7864181A}">
      <dsp:nvSpPr>
        <dsp:cNvPr id="0" name=""/>
        <dsp:cNvSpPr/>
      </dsp:nvSpPr>
      <dsp:spPr>
        <a:xfrm>
          <a:off x="0" y="2517406"/>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8</a:t>
          </a:r>
          <a:endParaRPr lang="en-US" sz="1800" kern="1200" dirty="0">
            <a:solidFill>
              <a:schemeClr val="bg1"/>
            </a:solidFill>
            <a:latin typeface="Cambria" panose="02040503050406030204" pitchFamily="18" charset="0"/>
          </a:endParaRPr>
        </a:p>
      </dsp:txBody>
      <dsp:txXfrm>
        <a:off x="51391" y="2567488"/>
        <a:ext cx="248139" cy="241815"/>
      </dsp:txXfrm>
    </dsp:sp>
    <dsp:sp modelId="{C82D6110-87F8-43A2-98ED-3A24230A680D}">
      <dsp:nvSpPr>
        <dsp:cNvPr id="0" name=""/>
        <dsp:cNvSpPr/>
      </dsp:nvSpPr>
      <dsp:spPr>
        <a:xfrm>
          <a:off x="0" y="2876485"/>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9</a:t>
          </a:r>
          <a:endParaRPr lang="en-US" sz="1800" kern="1200" dirty="0">
            <a:solidFill>
              <a:schemeClr val="bg1"/>
            </a:solidFill>
            <a:latin typeface="Cambria" panose="02040503050406030204" pitchFamily="18" charset="0"/>
          </a:endParaRPr>
        </a:p>
      </dsp:txBody>
      <dsp:txXfrm>
        <a:off x="51391" y="2926567"/>
        <a:ext cx="248139" cy="241815"/>
      </dsp:txXfrm>
    </dsp:sp>
    <dsp:sp modelId="{5E9D4672-CD6B-4336-9197-C1C60CD70D8E}">
      <dsp:nvSpPr>
        <dsp:cNvPr id="0" name=""/>
        <dsp:cNvSpPr/>
      </dsp:nvSpPr>
      <dsp:spPr>
        <a:xfrm>
          <a:off x="0" y="3239420"/>
          <a:ext cx="350921" cy="341979"/>
        </a:xfrm>
        <a:prstGeom prst="ellipse">
          <a:avLst/>
        </a:prstGeom>
        <a:solidFill>
          <a:srgbClr val="E27D3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Cambria" panose="02040503050406030204" pitchFamily="18" charset="0"/>
            </a:rPr>
            <a:t>10</a:t>
          </a:r>
          <a:endParaRPr lang="en-US" sz="1200" kern="1200" dirty="0">
            <a:solidFill>
              <a:schemeClr val="bg1"/>
            </a:solidFill>
            <a:latin typeface="Cambria" panose="02040503050406030204" pitchFamily="18" charset="0"/>
          </a:endParaRPr>
        </a:p>
      </dsp:txBody>
      <dsp:txXfrm>
        <a:off x="51391" y="3289502"/>
        <a:ext cx="248139" cy="24181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0.34995</cdr:x>
      <cdr:y>0.06982</cdr:y>
    </cdr:from>
    <cdr:to>
      <cdr:x>0.42781</cdr:x>
      <cdr:y>0.08807</cdr:y>
    </cdr:to>
    <cdr:sp macro="" textlink="">
      <cdr:nvSpPr>
        <cdr:cNvPr id="2" name="Parallelogram 1"/>
        <cdr:cNvSpPr/>
      </cdr:nvSpPr>
      <cdr:spPr>
        <a:xfrm xmlns:a="http://schemas.openxmlformats.org/drawingml/2006/main" rot="6934609">
          <a:off x="2095520" y="112046"/>
          <a:ext cx="75258" cy="427119"/>
        </a:xfrm>
        <a:prstGeom xmlns:a="http://schemas.openxmlformats.org/drawingml/2006/main" prst="parallelogram">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0.17107</cdr:x>
      <cdr:y>0.06547</cdr:y>
    </cdr:from>
    <cdr:to>
      <cdr:x>0.26402</cdr:x>
      <cdr:y>0.08411</cdr:y>
    </cdr:to>
    <cdr:sp macro="" textlink="">
      <cdr:nvSpPr>
        <cdr:cNvPr id="3" name="Parallelogram 2"/>
        <cdr:cNvSpPr/>
      </cdr:nvSpPr>
      <cdr:spPr>
        <a:xfrm xmlns:a="http://schemas.openxmlformats.org/drawingml/2006/main" rot="6934609">
          <a:off x="1157436" y="52949"/>
          <a:ext cx="76879" cy="511002"/>
        </a:xfrm>
        <a:prstGeom xmlns:a="http://schemas.openxmlformats.org/drawingml/2006/main" prst="parallelogram">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0.1716</cdr:x>
      <cdr:y>0.10644</cdr:y>
    </cdr:from>
    <cdr:to>
      <cdr:x>0.30973</cdr:x>
      <cdr:y>0.16668</cdr:y>
    </cdr:to>
    <cdr:sp macro="" textlink="">
      <cdr:nvSpPr>
        <cdr:cNvPr id="4" name="TextBox 3"/>
        <cdr:cNvSpPr txBox="1"/>
      </cdr:nvSpPr>
      <cdr:spPr>
        <a:xfrm xmlns:a="http://schemas.openxmlformats.org/drawingml/2006/main">
          <a:off x="879219" y="438978"/>
          <a:ext cx="707729" cy="248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180.27</a:t>
          </a:r>
        </a:p>
      </cdr:txBody>
    </cdr:sp>
  </cdr:relSizeAnchor>
  <cdr:relSizeAnchor xmlns:cdr="http://schemas.openxmlformats.org/drawingml/2006/chartDrawing">
    <cdr:from>
      <cdr:x>0.33808</cdr:x>
      <cdr:y>0.10871</cdr:y>
    </cdr:from>
    <cdr:to>
      <cdr:x>0.47621</cdr:x>
      <cdr:y>0.16896</cdr:y>
    </cdr:to>
    <cdr:sp macro="" textlink="">
      <cdr:nvSpPr>
        <cdr:cNvPr id="5" name="TextBox 1"/>
        <cdr:cNvSpPr txBox="1"/>
      </cdr:nvSpPr>
      <cdr:spPr>
        <a:xfrm xmlns:a="http://schemas.openxmlformats.org/drawingml/2006/main">
          <a:off x="1732170" y="448365"/>
          <a:ext cx="707729" cy="248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205.29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B05AD298-4C29-6341-ADE1-9ADE4043BDC2}" type="slidenum">
              <a:rPr lang="en-US"/>
              <a:pPr>
                <a:defRPr/>
              </a:pPr>
              <a:t>‹#›</a:t>
            </a:fld>
            <a:endParaRPr lang="en-US"/>
          </a:p>
        </p:txBody>
      </p:sp>
    </p:spTree>
    <p:extLst>
      <p:ext uri="{BB962C8B-B14F-4D97-AF65-F5344CB8AC3E}">
        <p14:creationId xmlns:p14="http://schemas.microsoft.com/office/powerpoint/2010/main" val="1229463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Hello, everyone!</a:t>
            </a:r>
          </a:p>
          <a:p>
            <a:pPr marL="228600" indent="-228600">
              <a:buAutoNum type="arabicPeriod"/>
            </a:pPr>
            <a:r>
              <a:rPr lang="en-US" dirty="0" smtClean="0"/>
              <a:t>I am Kaixi Hou.</a:t>
            </a:r>
            <a:r>
              <a:rPr lang="en-US" baseline="0" dirty="0" smtClean="0"/>
              <a:t> I am from the department of computer science, Virginia Tech.</a:t>
            </a:r>
          </a:p>
          <a:p>
            <a:pPr marL="228600" indent="-228600">
              <a:buAutoNum type="arabicPeriod"/>
            </a:pPr>
            <a:r>
              <a:rPr lang="en-US" baseline="0" dirty="0" smtClean="0"/>
              <a:t>Today, I am going to present our work in the paper. the work is a case study of porting one graph processing algorithm on Intel Xeon Phi. We use the case study to explain how to deliver the parallel programmability via the Intel MIC.</a:t>
            </a:r>
            <a:endParaRPr lang="en-US" dirty="0" smtClean="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a:t>
            </a:fld>
            <a:endParaRPr lang="en-US"/>
          </a:p>
        </p:txBody>
      </p:sp>
    </p:spTree>
    <p:extLst>
      <p:ext uri="{BB962C8B-B14F-4D97-AF65-F5344CB8AC3E}">
        <p14:creationId xmlns:p14="http://schemas.microsoft.com/office/powerpoint/2010/main" val="201993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Show</a:t>
            </a:r>
            <a:r>
              <a:rPr lang="en-US" baseline="0" dirty="0" smtClean="0"/>
              <a:t> the bottom-right block. Here, the size is the real size of the block. Since the size is not integral multiple of BLOCK_SIZE, we padded the out-of-bound areas. </a:t>
            </a:r>
          </a:p>
          <a:p>
            <a:pPr marL="228600" indent="-228600">
              <a:buAutoNum type="arabicPeriod"/>
            </a:pPr>
            <a:r>
              <a:rPr lang="en-US" baseline="0" dirty="0" smtClean="0"/>
              <a:t>In default algorithm, we don’t calculate the values outside the boundary,</a:t>
            </a:r>
            <a:endParaRPr lang="en-US" dirty="0" smtClean="0"/>
          </a:p>
          <a:p>
            <a:pPr marL="228600" indent="-228600">
              <a:buAutoNum type="arabicPeriod"/>
            </a:pPr>
            <a:r>
              <a:rPr lang="en-US" dirty="0" smtClean="0"/>
              <a:t>Here is the corresponding</a:t>
            </a:r>
            <a:r>
              <a:rPr lang="en-US" baseline="0" dirty="0" smtClean="0"/>
              <a:t> </a:t>
            </a:r>
            <a:r>
              <a:rPr lang="en-US" dirty="0" smtClean="0"/>
              <a:t>codes for updating the distance</a:t>
            </a:r>
            <a:r>
              <a:rPr lang="en-US" baseline="0" dirty="0" smtClean="0"/>
              <a:t> in the matrix. We can notice the boundary check in the loops. Padded elements are not processed.</a:t>
            </a:r>
          </a:p>
          <a:p>
            <a:pPr marL="228600" indent="-228600">
              <a:buAutoNum type="arabicPeriod"/>
            </a:pPr>
            <a:r>
              <a:rPr lang="en-US" baseline="0" dirty="0" smtClean="0"/>
              <a:t>However, by default, the compiler failed to auto-</a:t>
            </a:r>
            <a:r>
              <a:rPr lang="en-US" baseline="0" dirty="0" err="1" smtClean="0"/>
              <a:t>vectorize</a:t>
            </a:r>
            <a:r>
              <a:rPr lang="en-US" baseline="0" dirty="0" smtClean="0"/>
              <a:t> the innermost loop. Because of the potential dependency. Actually, each iteration of the innermost loop process one row the block and we know that there is no dependency among rows.</a:t>
            </a:r>
          </a:p>
          <a:p>
            <a:pPr marL="228600" indent="-228600">
              <a:buAutoNum type="arabicPeriod"/>
            </a:pPr>
            <a:r>
              <a:rPr lang="en-US" baseline="0" dirty="0" smtClean="0"/>
              <a:t>There are different pragmas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	Vector always:</a:t>
            </a:r>
            <a:r>
              <a:rPr lang="en-US" sz="1800" baseline="0" dirty="0" smtClean="0"/>
              <a:t> </a:t>
            </a:r>
            <a:r>
              <a:rPr lang="en-US" sz="1800" dirty="0" smtClean="0"/>
              <a:t>but the prerequisite is that the compiler has to believe it is safe to do so</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	</a:t>
            </a:r>
            <a:r>
              <a:rPr lang="en-US" sz="1800" dirty="0" err="1" smtClean="0"/>
              <a:t>Ivdep</a:t>
            </a:r>
            <a:r>
              <a:rPr lang="en-US" sz="1800" baseline="0" dirty="0" smtClean="0"/>
              <a:t>: </a:t>
            </a:r>
            <a:r>
              <a:rPr lang="en-US" sz="1800" dirty="0" smtClean="0"/>
              <a:t>tell the compiler the potential dependencies don’t exist and it is safe to ignore them.</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11</a:t>
            </a:fld>
            <a:endParaRPr lang="en-US"/>
          </a:p>
        </p:txBody>
      </p:sp>
    </p:spTree>
    <p:extLst>
      <p:ext uri="{BB962C8B-B14F-4D97-AF65-F5344CB8AC3E}">
        <p14:creationId xmlns:p14="http://schemas.microsoft.com/office/powerpoint/2010/main" val="205710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we do extra computations. </a:t>
            </a:r>
          </a:p>
          <a:p>
            <a:r>
              <a:rPr lang="en-US" dirty="0" smtClean="0"/>
              <a:t>To</a:t>
            </a:r>
            <a:r>
              <a:rPr lang="en-US" baseline="0" dirty="0" smtClean="0"/>
              <a:t> achieve that, we modify the …</a:t>
            </a:r>
          </a:p>
          <a:p>
            <a:r>
              <a:rPr lang="en-US" baseline="0" dirty="0" smtClean="0"/>
              <a:t>However, we need to keep the k-loop</a:t>
            </a:r>
            <a:endParaRPr lang="en-US" dirty="0" smtClean="0"/>
          </a:p>
          <a:p>
            <a:r>
              <a:rPr lang="en-US" dirty="0" smtClean="0"/>
              <a:t>By doing such</a:t>
            </a:r>
            <a:r>
              <a:rPr lang="en-US" baseline="0" dirty="0" smtClean="0"/>
              <a:t> changes, we can successfully </a:t>
            </a:r>
            <a:r>
              <a:rPr lang="en-US" baseline="0" dirty="0" err="1" smtClean="0"/>
              <a:t>vectorize</a:t>
            </a:r>
            <a:r>
              <a:rPr lang="en-US" baseline="0" dirty="0" smtClean="0"/>
              <a:t> the innermost loop.</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12</a:t>
            </a:fld>
            <a:endParaRPr lang="en-US"/>
          </a:p>
        </p:txBody>
      </p:sp>
    </p:spTree>
    <p:extLst>
      <p:ext uri="{BB962C8B-B14F-4D97-AF65-F5344CB8AC3E}">
        <p14:creationId xmlns:p14="http://schemas.microsoft.com/office/powerpoint/2010/main" val="232957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dirty="0" smtClean="0"/>
                  <a:t>The optimizations we adopted are coupled with many configurable parameters, e.g. block size, thread number, and runtime scheduling policy.</a:t>
                </a:r>
              </a:p>
              <a:p>
                <a:endParaRPr lang="en-US" dirty="0" smtClean="0"/>
              </a:p>
              <a:p>
                <a:r>
                  <a:rPr lang="en-US" dirty="0" smtClean="0"/>
                  <a:t>Moreover,</a:t>
                </a:r>
                <a:r>
                  <a:rPr lang="en-US" baseline="0" dirty="0" smtClean="0"/>
                  <a:t> the number of blocks which are kept in the cache is different for the different steps in the processing iterations. This can also complicate the situation.</a:t>
                </a:r>
              </a:p>
              <a:p>
                <a:pPr lvl="1"/>
                <a:r>
                  <a:rPr lang="en-US" kern="0" dirty="0" smtClean="0"/>
                  <a:t>For example, the </a:t>
                </a:r>
                <a:r>
                  <a:rPr lang="en-US" kern="0" dirty="0"/>
                  <a:t>block size might </a:t>
                </a:r>
                <a:r>
                  <a:rPr lang="en-US" kern="0" dirty="0" smtClean="0"/>
                  <a:t>affect the number </a:t>
                </a:r>
                <a:r>
                  <a:rPr lang="en-US" kern="0" dirty="0"/>
                  <a:t>of threads per core, </a:t>
                </a:r>
                <a:r>
                  <a:rPr lang="en-US" kern="0" dirty="0" smtClean="0"/>
                  <a:t>because the </a:t>
                </a:r>
                <a:r>
                  <a:rPr lang="en-US" kern="0" dirty="0"/>
                  <a:t>threads </a:t>
                </a:r>
                <a:r>
                  <a:rPr lang="en-US" kern="0" dirty="0" smtClean="0"/>
                  <a:t>are sharing the same physical </a:t>
                </a:r>
                <a:r>
                  <a:rPr lang="en-US" kern="0" dirty="0"/>
                  <a:t>resources.</a:t>
                </a:r>
              </a:p>
              <a:p>
                <a:pPr lvl="1"/>
                <a:r>
                  <a:rPr lang="en-US" kern="0" dirty="0" smtClean="0"/>
                  <a:t>If there are </a:t>
                </a:r>
                <a14:m>
                  <m:oMath xmlns:m="http://schemas.openxmlformats.org/officeDocument/2006/math">
                    <m:r>
                      <a:rPr lang="en-US" i="1" kern="0" dirty="0" smtClean="0">
                        <a:latin typeface="Cambria Math" panose="02040503050406030204" pitchFamily="18" charset="0"/>
                      </a:rPr>
                      <m:t>𝑛</m:t>
                    </m:r>
                  </m:oMath>
                </a14:m>
                <a:r>
                  <a:rPr lang="en-US" kern="0" dirty="0" smtClean="0"/>
                  <a:t> parameters, each of which has </a:t>
                </a:r>
                <a14:m>
                  <m:oMath xmlns:m="http://schemas.openxmlformats.org/officeDocument/2006/math">
                    <m:r>
                      <a:rPr lang="en-US" i="1" kern="0" dirty="0" smtClean="0">
                        <a:latin typeface="Cambria Math" panose="02040503050406030204" pitchFamily="18" charset="0"/>
                      </a:rPr>
                      <m:t>𝑚</m:t>
                    </m:r>
                  </m:oMath>
                </a14:m>
                <a:r>
                  <a:rPr lang="en-US" kern="0" dirty="0" smtClean="0"/>
                  <a:t> possible values, the searching space may contain </a:t>
                </a:r>
                <a14:m>
                  <m:oMath xmlns:m="http://schemas.openxmlformats.org/officeDocument/2006/math">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𝑚</m:t>
                        </m:r>
                      </m:e>
                      <m:sup>
                        <m:r>
                          <a:rPr lang="en-US" b="0" i="1" kern="0" smtClean="0">
                            <a:latin typeface="Cambria Math" panose="02040503050406030204" pitchFamily="18" charset="0"/>
                          </a:rPr>
                          <m:t>𝑛</m:t>
                        </m:r>
                      </m:sup>
                    </m:sSup>
                  </m:oMath>
                </a14:m>
                <a:r>
                  <a:rPr lang="en-US" kern="0" dirty="0" smtClean="0"/>
                  <a:t> cases.</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dirty="0" smtClean="0"/>
                  <a:t>The optimizations we adopted are coupled with many configurable parameters, e.g. block size, thread number, and runtime scheduling policy.</a:t>
                </a:r>
              </a:p>
              <a:p>
                <a:endParaRPr lang="en-US" dirty="0" smtClean="0"/>
              </a:p>
              <a:p>
                <a:r>
                  <a:rPr lang="en-US" dirty="0" smtClean="0"/>
                  <a:t>Moreover</a:t>
                </a:r>
                <a:r>
                  <a:rPr lang="en-US" dirty="0" smtClean="0"/>
                  <a:t>,</a:t>
                </a:r>
                <a:r>
                  <a:rPr lang="en-US" baseline="0" dirty="0" smtClean="0"/>
                  <a:t> the number of blocks which are kept in the cache is different for the different steps in the processing iterations. This can also complicate the situation</a:t>
                </a:r>
                <a:r>
                  <a:rPr lang="en-US" baseline="0" dirty="0" smtClean="0"/>
                  <a:t>.</a:t>
                </a:r>
              </a:p>
              <a:p>
                <a:pPr lvl="1"/>
                <a:r>
                  <a:rPr lang="en-US" kern="0" dirty="0" smtClean="0"/>
                  <a:t>For example, the </a:t>
                </a:r>
                <a:r>
                  <a:rPr lang="en-US" kern="0" dirty="0"/>
                  <a:t>block size might </a:t>
                </a:r>
                <a:r>
                  <a:rPr lang="en-US" kern="0" dirty="0" smtClean="0"/>
                  <a:t>affect the number </a:t>
                </a:r>
                <a:r>
                  <a:rPr lang="en-US" kern="0" dirty="0"/>
                  <a:t>of threads per core, </a:t>
                </a:r>
                <a:r>
                  <a:rPr lang="en-US" kern="0" dirty="0" smtClean="0"/>
                  <a:t>because the </a:t>
                </a:r>
                <a:r>
                  <a:rPr lang="en-US" kern="0" dirty="0"/>
                  <a:t>threads </a:t>
                </a:r>
                <a:r>
                  <a:rPr lang="en-US" kern="0" dirty="0" smtClean="0"/>
                  <a:t>are sharing the same physical </a:t>
                </a:r>
                <a:r>
                  <a:rPr lang="en-US" kern="0" dirty="0"/>
                  <a:t>resources.</a:t>
                </a:r>
              </a:p>
              <a:p>
                <a:pPr lvl="1"/>
                <a:r>
                  <a:rPr lang="en-US" kern="0" dirty="0" smtClean="0"/>
                  <a:t>If there are </a:t>
                </a:r>
                <a:r>
                  <a:rPr lang="en-US" i="0" kern="0" dirty="0" smtClean="0">
                    <a:latin typeface="Cambria Math" panose="02040503050406030204" pitchFamily="18" charset="0"/>
                  </a:rPr>
                  <a:t>𝑛</a:t>
                </a:r>
                <a:r>
                  <a:rPr lang="en-US" kern="0" dirty="0" smtClean="0"/>
                  <a:t> parameters, each of which has </a:t>
                </a:r>
                <a:r>
                  <a:rPr lang="en-US" i="0" kern="0" dirty="0" smtClean="0">
                    <a:latin typeface="Cambria Math" panose="02040503050406030204" pitchFamily="18" charset="0"/>
                  </a:rPr>
                  <a:t>𝑚</a:t>
                </a:r>
                <a:r>
                  <a:rPr lang="en-US" kern="0" dirty="0" smtClean="0"/>
                  <a:t> possible values, the searching space may contain </a:t>
                </a:r>
                <a:r>
                  <a:rPr lang="en-US" b="0" i="0" kern="0" smtClean="0">
                    <a:latin typeface="Cambria Math" panose="02040503050406030204" pitchFamily="18" charset="0"/>
                  </a:rPr>
                  <a:t>𝑚^𝑛</a:t>
                </a:r>
                <a:r>
                  <a:rPr lang="en-US" kern="0" dirty="0" smtClean="0"/>
                  <a:t> cases.</a:t>
                </a: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14</a:t>
            </a:fld>
            <a:endParaRPr lang="en-US"/>
          </a:p>
        </p:txBody>
      </p:sp>
    </p:spTree>
    <p:extLst>
      <p:ext uri="{BB962C8B-B14F-4D97-AF65-F5344CB8AC3E}">
        <p14:creationId xmlns:p14="http://schemas.microsoft.com/office/powerpoint/2010/main" val="164001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Then</a:t>
                </a:r>
                <a:r>
                  <a:rPr lang="en-US" baseline="0" dirty="0" smtClean="0"/>
                  <a:t> we use all the possible parameter values to divide the set respectively. Each value can create two subsets.</a:t>
                </a:r>
              </a:p>
              <a:p>
                <a:pPr lvl="1"/>
                <a:r>
                  <a:rPr lang="en-US" dirty="0" smtClean="0"/>
                  <a:t>Based on a pool of randomly selected samples, which have the format of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𝑝𝑎𝑟</m:t>
                        </m:r>
                        <m:r>
                          <a:rPr lang="en-US" i="1" baseline="-25000"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𝑝𝑎𝑟</m:t>
                        </m:r>
                        <m:r>
                          <a:rPr lang="en-US" i="1" baseline="-25000" dirty="0">
                            <a:latin typeface="Cambria Math" panose="02040503050406030204" pitchFamily="18" charset="0"/>
                          </a:rPr>
                          <m:t>2</m:t>
                        </m:r>
                        <m:r>
                          <a:rPr lang="en-US" i="1" dirty="0">
                            <a:latin typeface="Cambria Math" panose="02040503050406030204" pitchFamily="18" charset="0"/>
                          </a:rPr>
                          <m:t>, …, </m:t>
                        </m:r>
                        <m:r>
                          <a:rPr lang="en-US" i="1" dirty="0" err="1">
                            <a:latin typeface="Cambria Math" panose="02040503050406030204" pitchFamily="18" charset="0"/>
                          </a:rPr>
                          <m:t>𝑝𝑎𝑟</m:t>
                        </m:r>
                        <m:r>
                          <a:rPr lang="en-US" i="1" baseline="-25000" dirty="0" err="1">
                            <a:latin typeface="Cambria Math" panose="02040503050406030204" pitchFamily="18" charset="0"/>
                          </a:rPr>
                          <m:t>𝑛</m:t>
                        </m:r>
                      </m:e>
                    </m:d>
                    <m:r>
                      <a:rPr lang="en-US" b="0" i="1" dirty="0" smtClean="0">
                        <a:latin typeface="Cambria Math" panose="02040503050406030204" pitchFamily="18" charset="0"/>
                      </a:rPr>
                      <m:t>→</m:t>
                    </m:r>
                    <m:r>
                      <a:rPr lang="en-US" i="1" dirty="0">
                        <a:latin typeface="Cambria Math" panose="02040503050406030204" pitchFamily="18" charset="0"/>
                      </a:rPr>
                      <m:t>𝑝𝑒𝑟𝑓𝑜𝑟𝑚𝑎𝑛𝑐𝑒</m:t>
                    </m:r>
                  </m:oMath>
                </a14:m>
                <a:r>
                  <a:rPr lang="en-US" dirty="0"/>
                  <a:t>.</a:t>
                </a:r>
              </a:p>
              <a:p>
                <a:pPr lvl="1"/>
                <a:r>
                  <a:rPr lang="en-US" dirty="0" smtClean="0"/>
                  <a:t>The </a:t>
                </a:r>
                <a:r>
                  <a:rPr lang="en-US" dirty="0"/>
                  <a:t>squared sum </a:t>
                </a:r>
                <a:r>
                  <a:rPr lang="en-US" dirty="0" smtClean="0"/>
                  <a:t>of performances in the undivided whole set. </a:t>
                </a:r>
              </a:p>
              <a:p>
                <a:pPr lvl="1"/>
                <a:r>
                  <a:rPr lang="en-US" dirty="0"/>
                  <a:t>T</a:t>
                </a:r>
                <a:r>
                  <a:rPr lang="en-US" dirty="0" smtClean="0"/>
                  <a:t>he squared sums of </a:t>
                </a:r>
                <a:r>
                  <a:rPr lang="en-US" dirty="0"/>
                  <a:t>performances in each </a:t>
                </a:r>
                <a:r>
                  <a:rPr lang="en-US" dirty="0" smtClean="0"/>
                  <a:t>pair of the </a:t>
                </a:r>
                <a:r>
                  <a:rPr lang="en-US" dirty="0"/>
                  <a:t>subsets partitioned by the possible values of </a:t>
                </a:r>
                <a:r>
                  <a:rPr lang="en-US" dirty="0" smtClean="0"/>
                  <a:t>parameters.</a:t>
                </a:r>
                <a:endParaRPr lang="en-US" dirty="0"/>
              </a:p>
              <a:p>
                <a:pPr lvl="1"/>
                <a:r>
                  <a:rPr lang="en-US" dirty="0" smtClean="0"/>
                  <a:t>Find the most significant parameter value </a:t>
                </a:r>
                <a:r>
                  <a:rPr lang="en-US" dirty="0"/>
                  <a:t>which creates the maximum </a:t>
                </a:r>
                <a:r>
                  <a:rPr lang="en-US" dirty="0" smtClean="0"/>
                  <a:t>gap of squared sums </a:t>
                </a:r>
                <a:r>
                  <a:rPr lang="en-US" dirty="0"/>
                  <a:t>in current level of </a:t>
                </a:r>
                <a:r>
                  <a:rPr lang="en-US" dirty="0" smtClean="0"/>
                  <a:t>partitions. </a:t>
                </a:r>
              </a:p>
              <a:p>
                <a:pPr lvl="1"/>
                <a:r>
                  <a:rPr lang="en-US" dirty="0" smtClean="0"/>
                  <a:t>Move </a:t>
                </a:r>
                <a:r>
                  <a:rPr lang="en-US" dirty="0"/>
                  <a:t>on to the partitions </a:t>
                </a:r>
                <a:r>
                  <a:rPr lang="en-US" dirty="0" smtClean="0"/>
                  <a:t>created by the selected parameter value for the </a:t>
                </a:r>
                <a:r>
                  <a:rPr lang="en-US" dirty="0"/>
                  <a:t>next </a:t>
                </a:r>
                <a:r>
                  <a:rPr lang="en-US" dirty="0" smtClean="0"/>
                  <a:t>level.</a:t>
                </a:r>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smtClean="0"/>
                  <a:t>Then</a:t>
                </a:r>
                <a:r>
                  <a:rPr lang="en-US" baseline="0" dirty="0" smtClean="0"/>
                  <a:t> we use all the possible parameter values to divide the set respectively. Each value can create two subsets</a:t>
                </a:r>
                <a:r>
                  <a:rPr lang="en-US" baseline="0" dirty="0" smtClean="0"/>
                  <a:t>.</a:t>
                </a:r>
              </a:p>
              <a:p>
                <a:pPr lvl="1"/>
                <a:r>
                  <a:rPr lang="en-US" dirty="0" smtClean="0"/>
                  <a:t>Based on a pool of randomly selected samples, which have the format of </a:t>
                </a:r>
                <a:r>
                  <a:rPr lang="en-US" i="0" dirty="0">
                    <a:latin typeface="Cambria Math" panose="02040503050406030204" pitchFamily="18" charset="0"/>
                  </a:rPr>
                  <a:t>(𝑝𝑎𝑟</a:t>
                </a:r>
                <a:r>
                  <a:rPr lang="en-US" i="0" baseline="-25000" dirty="0">
                    <a:latin typeface="Cambria Math" panose="02040503050406030204" pitchFamily="18" charset="0"/>
                  </a:rPr>
                  <a:t>1</a:t>
                </a:r>
                <a:r>
                  <a:rPr lang="en-US" i="0" dirty="0">
                    <a:latin typeface="Cambria Math" panose="02040503050406030204" pitchFamily="18" charset="0"/>
                  </a:rPr>
                  <a:t>, 𝑝𝑎𝑟</a:t>
                </a:r>
                <a:r>
                  <a:rPr lang="en-US" i="0" baseline="-25000" dirty="0">
                    <a:latin typeface="Cambria Math" panose="02040503050406030204" pitchFamily="18" charset="0"/>
                  </a:rPr>
                  <a:t>2</a:t>
                </a:r>
                <a:r>
                  <a:rPr lang="en-US" i="0" dirty="0">
                    <a:latin typeface="Cambria Math" panose="02040503050406030204" pitchFamily="18" charset="0"/>
                  </a:rPr>
                  <a:t>, …, </a:t>
                </a:r>
                <a:r>
                  <a:rPr lang="en-US" i="0" dirty="0" err="1">
                    <a:latin typeface="Cambria Math" panose="02040503050406030204" pitchFamily="18" charset="0"/>
                  </a:rPr>
                  <a:t>𝑝𝑎𝑟</a:t>
                </a:r>
                <a:r>
                  <a:rPr lang="en-US" i="0" baseline="-25000" dirty="0" err="1">
                    <a:latin typeface="Cambria Math" panose="02040503050406030204" pitchFamily="18" charset="0"/>
                  </a:rPr>
                  <a:t>𝑛)</a:t>
                </a:r>
                <a:r>
                  <a:rPr lang="en-US" b="0" i="0" dirty="0" smtClean="0">
                    <a:latin typeface="Cambria Math" panose="02040503050406030204" pitchFamily="18" charset="0"/>
                  </a:rPr>
                  <a:t>→</a:t>
                </a:r>
                <a:r>
                  <a:rPr lang="en-US" i="0" dirty="0">
                    <a:latin typeface="Cambria Math" panose="02040503050406030204" pitchFamily="18" charset="0"/>
                  </a:rPr>
                  <a:t>𝑝𝑒𝑟𝑓𝑜𝑟𝑚𝑎𝑛𝑐𝑒</a:t>
                </a:r>
                <a:r>
                  <a:rPr lang="en-US" dirty="0"/>
                  <a:t>.</a:t>
                </a:r>
              </a:p>
              <a:p>
                <a:pPr lvl="1"/>
                <a:r>
                  <a:rPr lang="en-US" dirty="0" smtClean="0"/>
                  <a:t>The </a:t>
                </a:r>
                <a:r>
                  <a:rPr lang="en-US" dirty="0"/>
                  <a:t>squared sum </a:t>
                </a:r>
                <a:r>
                  <a:rPr lang="en-US" dirty="0" smtClean="0"/>
                  <a:t>of performances in the undivided whole set. </a:t>
                </a:r>
              </a:p>
              <a:p>
                <a:pPr lvl="1"/>
                <a:r>
                  <a:rPr lang="en-US" dirty="0"/>
                  <a:t>T</a:t>
                </a:r>
                <a:r>
                  <a:rPr lang="en-US" dirty="0" smtClean="0"/>
                  <a:t>he squared sums of </a:t>
                </a:r>
                <a:r>
                  <a:rPr lang="en-US" dirty="0"/>
                  <a:t>performances in each </a:t>
                </a:r>
                <a:r>
                  <a:rPr lang="en-US" dirty="0" smtClean="0"/>
                  <a:t>pair of the </a:t>
                </a:r>
                <a:r>
                  <a:rPr lang="en-US" dirty="0"/>
                  <a:t>subsets partitioned by the possible values of </a:t>
                </a:r>
                <a:r>
                  <a:rPr lang="en-US" dirty="0" smtClean="0"/>
                  <a:t>parameters.</a:t>
                </a:r>
                <a:endParaRPr lang="en-US" dirty="0"/>
              </a:p>
              <a:p>
                <a:pPr lvl="1"/>
                <a:r>
                  <a:rPr lang="en-US" dirty="0" smtClean="0"/>
                  <a:t>Find the most significant parameter value </a:t>
                </a:r>
                <a:r>
                  <a:rPr lang="en-US" dirty="0"/>
                  <a:t>which creates the maximum </a:t>
                </a:r>
                <a:r>
                  <a:rPr lang="en-US" dirty="0" smtClean="0"/>
                  <a:t>gap of squared sums </a:t>
                </a:r>
                <a:r>
                  <a:rPr lang="en-US" dirty="0"/>
                  <a:t>in current level of </a:t>
                </a:r>
                <a:r>
                  <a:rPr lang="en-US" dirty="0" smtClean="0"/>
                  <a:t>partitions. </a:t>
                </a:r>
              </a:p>
              <a:p>
                <a:pPr lvl="1"/>
                <a:r>
                  <a:rPr lang="en-US" dirty="0" smtClean="0"/>
                  <a:t>Move </a:t>
                </a:r>
                <a:r>
                  <a:rPr lang="en-US" dirty="0"/>
                  <a:t>on to the partitions </a:t>
                </a:r>
                <a:r>
                  <a:rPr lang="en-US" dirty="0" smtClean="0"/>
                  <a:t>created by the selected parameter value for the </a:t>
                </a:r>
                <a:r>
                  <a:rPr lang="en-US" dirty="0"/>
                  <a:t>next </a:t>
                </a:r>
                <a:r>
                  <a:rPr lang="en-US" dirty="0" smtClean="0"/>
                  <a:t>level.</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15</a:t>
            </a:fld>
            <a:endParaRPr lang="en-US"/>
          </a:p>
        </p:txBody>
      </p:sp>
    </p:spTree>
    <p:extLst>
      <p:ext uri="{BB962C8B-B14F-4D97-AF65-F5344CB8AC3E}">
        <p14:creationId xmlns:p14="http://schemas.microsoft.com/office/powerpoint/2010/main" val="207560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000" dirty="0" smtClean="0"/>
                  <a:t>Based</a:t>
                </a:r>
                <a:r>
                  <a:rPr lang="en-US" sz="2000" baseline="0" dirty="0" smtClean="0"/>
                  <a:t> on 5 parameters, according to the possible values of each parameter, there would be 480 possible combinations.</a:t>
                </a:r>
              </a:p>
              <a:p>
                <a:endParaRPr lang="en-US" sz="2000" dirty="0" smtClean="0"/>
              </a:p>
              <a:p>
                <a:r>
                  <a:rPr lang="en-US" sz="2000" dirty="0" smtClean="0"/>
                  <a:t>The </a:t>
                </a:r>
                <a:r>
                  <a:rPr lang="en-US" sz="2000" dirty="0"/>
                  <a:t>algorithm </a:t>
                </a:r>
                <a:r>
                  <a:rPr lang="en-US" sz="2000" dirty="0" smtClean="0"/>
                  <a:t>exhibits different </a:t>
                </a:r>
                <a:r>
                  <a:rPr lang="en-US" sz="2000" dirty="0"/>
                  <a:t>behaviors given the two scales of input number </a:t>
                </a:r>
                <a:r>
                  <a:rPr lang="en-US" sz="2000" dirty="0" smtClean="0"/>
                  <a:t>of vertices.</a:t>
                </a:r>
              </a:p>
              <a:p>
                <a:endParaRPr lang="en-US" sz="2000" dirty="0" smtClean="0"/>
              </a:p>
              <a:p>
                <a:r>
                  <a:rPr lang="en-US" sz="2000" dirty="0" smtClean="0"/>
                  <a:t>In </a:t>
                </a:r>
                <a:r>
                  <a:rPr lang="en-US" sz="2000" dirty="0"/>
                  <a:t>both cases, the choice of appropriate block </a:t>
                </a:r>
                <a:r>
                  <a:rPr lang="en-US" sz="2000" dirty="0" smtClean="0"/>
                  <a:t>size and </a:t>
                </a:r>
                <a:r>
                  <a:rPr lang="en-US" sz="2000" dirty="0"/>
                  <a:t>thread number is most </a:t>
                </a:r>
                <a:r>
                  <a:rPr lang="en-US" sz="2000" dirty="0" smtClean="0"/>
                  <a:t>signiﬁcant.</a:t>
                </a:r>
              </a:p>
              <a:p>
                <a:endParaRPr lang="en-US" sz="2000" dirty="0" smtClean="0"/>
              </a:p>
              <a:p>
                <a:r>
                  <a:rPr lang="en-US" sz="2000" dirty="0" smtClean="0"/>
                  <a:t>Finally, we determine</a:t>
                </a:r>
                <a:r>
                  <a:rPr lang="en-US" sz="2000" baseline="0" dirty="0" smtClean="0"/>
                  <a:t> two sets of parameters for the small and large cases respectively.</a:t>
                </a:r>
                <a:endParaRPr lang="en-US" sz="2000" dirty="0" smtClean="0"/>
              </a:p>
              <a:p>
                <a:pPr lvl="1"/>
                <a:r>
                  <a:rPr lang="en-US" sz="1600" dirty="0" smtClean="0"/>
                  <a:t>For the small cases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2000</m:t>
                    </m:r>
                  </m:oMath>
                </a14:m>
                <a:r>
                  <a:rPr lang="en-US" sz="1600" dirty="0" smtClean="0"/>
                  <a:t> vertices), we choose block size = 32, thread number = 244, OpenMP allocation is </a:t>
                </a:r>
                <a:r>
                  <a:rPr lang="en-US" sz="1600" i="1" dirty="0" smtClean="0"/>
                  <a:t>block</a:t>
                </a:r>
                <a:r>
                  <a:rPr lang="en-US" sz="1600" dirty="0" smtClean="0"/>
                  <a:t>.</a:t>
                </a:r>
              </a:p>
              <a:p>
                <a:pPr lvl="1"/>
                <a:r>
                  <a:rPr lang="en-US" sz="1600" dirty="0"/>
                  <a:t>For the </a:t>
                </a:r>
                <a:r>
                  <a:rPr lang="en-US" sz="1600" dirty="0" smtClean="0"/>
                  <a:t>large cases </a:t>
                </a:r>
                <a:r>
                  <a:rPr lang="en-US" sz="1600" dirty="0"/>
                  <a:t>(</a:t>
                </a:r>
                <a14:m>
                  <m:oMath xmlns:m="http://schemas.openxmlformats.org/officeDocument/2006/math">
                    <m:r>
                      <a:rPr lang="en-US" sz="1600" i="1">
                        <a:latin typeface="Cambria Math" panose="02040503050406030204" pitchFamily="18" charset="0"/>
                        <a:ea typeface="Cambria Math" panose="02040503050406030204" pitchFamily="18" charset="0"/>
                      </a:rPr>
                      <m:t>&gt;2000</m:t>
                    </m:r>
                  </m:oMath>
                </a14:m>
                <a:r>
                  <a:rPr lang="en-US" sz="1600" dirty="0"/>
                  <a:t> vertices), we choose block size = 32, thread number = 244, OpenMP allocation is </a:t>
                </a:r>
                <a:r>
                  <a:rPr lang="en-US" sz="1600" i="1" dirty="0" smtClean="0"/>
                  <a:t>cyclic</a:t>
                </a:r>
                <a:r>
                  <a:rPr lang="en-US" sz="1600" dirty="0" smtClean="0"/>
                  <a:t>.</a:t>
                </a:r>
                <a:endParaRPr lang="en-US" sz="1600" dirty="0"/>
              </a:p>
              <a:p>
                <a:endParaRPr lang="en-US" dirty="0"/>
              </a:p>
            </p:txBody>
          </p:sp>
        </mc:Choice>
        <mc:Fallback xmlns="">
          <p:sp>
            <p:nvSpPr>
              <p:cNvPr id="3" name="Notes Placeholder 2"/>
              <p:cNvSpPr>
                <a:spLocks noGrp="1"/>
              </p:cNvSpPr>
              <p:nvPr>
                <p:ph type="body" idx="1"/>
              </p:nvPr>
            </p:nvSpPr>
            <p:spPr/>
            <p:txBody>
              <a:bodyPr/>
              <a:lstStyle/>
              <a:p>
                <a:r>
                  <a:rPr lang="en-US" sz="2000" dirty="0" smtClean="0"/>
                  <a:t>The </a:t>
                </a:r>
                <a:r>
                  <a:rPr lang="en-US" sz="2000" dirty="0"/>
                  <a:t>algorithm </a:t>
                </a:r>
                <a:r>
                  <a:rPr lang="en-US" sz="2000" dirty="0" smtClean="0"/>
                  <a:t>exhibits different </a:t>
                </a:r>
                <a:r>
                  <a:rPr lang="en-US" sz="2000" dirty="0"/>
                  <a:t>behaviors given the two scales of input number </a:t>
                </a:r>
                <a:r>
                  <a:rPr lang="en-US" sz="2000" dirty="0" smtClean="0"/>
                  <a:t>of vertices.</a:t>
                </a:r>
              </a:p>
              <a:p>
                <a:r>
                  <a:rPr lang="en-US" sz="2000" dirty="0"/>
                  <a:t>In both cases, the choice of appropriate block </a:t>
                </a:r>
                <a:r>
                  <a:rPr lang="en-US" sz="2000" dirty="0" smtClean="0"/>
                  <a:t>size and </a:t>
                </a:r>
                <a:r>
                  <a:rPr lang="en-US" sz="2000" dirty="0"/>
                  <a:t>thread number is most </a:t>
                </a:r>
                <a:r>
                  <a:rPr lang="en-US" sz="2000" dirty="0" smtClean="0"/>
                  <a:t>signiﬁcant.</a:t>
                </a:r>
              </a:p>
              <a:p>
                <a:r>
                  <a:rPr lang="en-US" sz="2000" dirty="0" smtClean="0"/>
                  <a:t>Finally, we determine …</a:t>
                </a:r>
              </a:p>
              <a:p>
                <a:pPr lvl="1"/>
                <a:r>
                  <a:rPr lang="en-US" sz="1600" dirty="0" smtClean="0"/>
                  <a:t>For the small cases (</a:t>
                </a:r>
                <a:r>
                  <a:rPr lang="en-US" sz="1600" i="0" smtClean="0">
                    <a:latin typeface="Cambria Math" panose="02040503050406030204" pitchFamily="18" charset="0"/>
                    <a:ea typeface="Cambria Math" panose="02040503050406030204" pitchFamily="18" charset="0"/>
                  </a:rPr>
                  <a:t>≤</a:t>
                </a:r>
                <a:r>
                  <a:rPr lang="en-US" sz="1600" b="0" i="0" smtClean="0">
                    <a:latin typeface="Cambria Math" panose="02040503050406030204" pitchFamily="18" charset="0"/>
                    <a:ea typeface="Cambria Math" panose="02040503050406030204" pitchFamily="18" charset="0"/>
                  </a:rPr>
                  <a:t>2000</a:t>
                </a:r>
                <a:r>
                  <a:rPr lang="en-US" sz="1600" dirty="0" smtClean="0"/>
                  <a:t> vertices), we choose block size = 32, thread number = 244, OpenMP allocation is </a:t>
                </a:r>
                <a:r>
                  <a:rPr lang="en-US" sz="1600" i="1" dirty="0" smtClean="0"/>
                  <a:t>block</a:t>
                </a:r>
                <a:r>
                  <a:rPr lang="en-US" sz="1600" dirty="0" smtClean="0"/>
                  <a:t>.</a:t>
                </a:r>
              </a:p>
              <a:p>
                <a:pPr lvl="1"/>
                <a:r>
                  <a:rPr lang="en-US" sz="1600" dirty="0"/>
                  <a:t>For the </a:t>
                </a:r>
                <a:r>
                  <a:rPr lang="en-US" sz="1600" dirty="0" smtClean="0"/>
                  <a:t>large cases </a:t>
                </a:r>
                <a:r>
                  <a:rPr lang="en-US" sz="1600" dirty="0"/>
                  <a:t>(</a:t>
                </a:r>
                <a:r>
                  <a:rPr lang="en-US" sz="1600" i="0">
                    <a:latin typeface="Cambria Math" panose="02040503050406030204" pitchFamily="18" charset="0"/>
                    <a:ea typeface="Cambria Math" panose="02040503050406030204" pitchFamily="18" charset="0"/>
                  </a:rPr>
                  <a:t>&gt;2000</a:t>
                </a:r>
                <a:r>
                  <a:rPr lang="en-US" sz="1600" dirty="0"/>
                  <a:t> vertices), we choose block size = 32, thread number = 244, OpenMP allocation is </a:t>
                </a:r>
                <a:r>
                  <a:rPr lang="en-US" sz="1600" i="1" dirty="0" smtClean="0"/>
                  <a:t>cyclic</a:t>
                </a:r>
                <a:r>
                  <a:rPr lang="en-US" sz="1600" dirty="0" smtClean="0"/>
                  <a:t>.</a:t>
                </a:r>
                <a:endParaRPr lang="en-US" sz="1600"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16</a:t>
            </a:fld>
            <a:endParaRPr lang="en-US"/>
          </a:p>
        </p:txBody>
      </p:sp>
    </p:spTree>
    <p:extLst>
      <p:ext uri="{BB962C8B-B14F-4D97-AF65-F5344CB8AC3E}">
        <p14:creationId xmlns:p14="http://schemas.microsoft.com/office/powerpoint/2010/main" val="140419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Counter-intuitively, the directly blocked modiﬁcation degrades the performance by 14%.</a:t>
            </a:r>
          </a:p>
          <a:p>
            <a:pPr lvl="1"/>
            <a:r>
              <a:rPr lang="en-US" sz="1600" dirty="0" smtClean="0"/>
              <a:t>Redundant computations in step 2 and step 3.</a:t>
            </a:r>
          </a:p>
          <a:p>
            <a:pPr lvl="1"/>
            <a:r>
              <a:rPr lang="en-US" sz="1600" dirty="0" smtClean="0"/>
              <a:t>Boundary check conditions in the loop structures.</a:t>
            </a:r>
          </a:p>
          <a:p>
            <a:pPr lvl="1"/>
            <a:r>
              <a:rPr lang="en-US" sz="1600" dirty="0" smtClean="0"/>
              <a:t>After the conditions are removed for the two innermost loops, we can get 1.76-fold speedups.</a:t>
            </a:r>
          </a:p>
          <a:p>
            <a:r>
              <a:rPr lang="en-US" sz="1800" dirty="0" smtClean="0"/>
              <a:t>SIMDization gives another 4.1-fold speedup.</a:t>
            </a:r>
          </a:p>
          <a:p>
            <a:r>
              <a:rPr lang="en-US" sz="1800" dirty="0" smtClean="0"/>
              <a:t>The program benefits most from OpenMP, i.e. another 40-fold.</a:t>
            </a:r>
          </a:p>
          <a:p>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18</a:t>
            </a:fld>
            <a:endParaRPr lang="en-US"/>
          </a:p>
        </p:txBody>
      </p:sp>
    </p:spTree>
    <p:extLst>
      <p:ext uri="{BB962C8B-B14F-4D97-AF65-F5344CB8AC3E}">
        <p14:creationId xmlns:p14="http://schemas.microsoft.com/office/powerpoint/2010/main" val="251833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treat the OpenMP version as the baseline, since the OpenMP is a general method to accelerate programs in multicore/manycore systems.</a:t>
            </a:r>
          </a:p>
          <a:p>
            <a:r>
              <a:rPr lang="en-US" sz="1200" dirty="0" smtClean="0"/>
              <a:t>“Blocked FW with SIMD pragmas + OpenMP (MIC)” applies all the optimizations and can achieve </a:t>
            </a:r>
            <a:r>
              <a:rPr lang="en-US" sz="1200" b="1" dirty="0" smtClean="0"/>
              <a:t>1.37-fold</a:t>
            </a:r>
            <a:r>
              <a:rPr lang="en-US" sz="1200" dirty="0" smtClean="0"/>
              <a:t> to </a:t>
            </a:r>
            <a:r>
              <a:rPr lang="en-US" sz="1200" b="1" dirty="0" smtClean="0"/>
              <a:t>6.39-fold</a:t>
            </a:r>
            <a:r>
              <a:rPr lang="en-US" sz="1200" dirty="0" smtClean="0"/>
              <a:t> speedups over the baseline.</a:t>
            </a:r>
          </a:p>
          <a:p>
            <a:r>
              <a:rPr lang="en-US" sz="1200" dirty="0" smtClean="0"/>
              <a:t>Compared  with the optimized CPU version (665.6 </a:t>
            </a:r>
            <a:r>
              <a:rPr lang="en-US" sz="1200" dirty="0" err="1" smtClean="0"/>
              <a:t>GFlops</a:t>
            </a:r>
            <a:r>
              <a:rPr lang="en-US" sz="1200" dirty="0" smtClean="0"/>
              <a:t>), our MIC (2148 </a:t>
            </a:r>
            <a:r>
              <a:rPr lang="en-US" sz="1200" dirty="0" err="1" smtClean="0"/>
              <a:t>GFlops</a:t>
            </a:r>
            <a:r>
              <a:rPr lang="en-US" sz="1200" dirty="0" smtClean="0"/>
              <a:t>) implementation can also achieve up to </a:t>
            </a:r>
            <a:r>
              <a:rPr lang="en-US" sz="1200" b="1" dirty="0" smtClean="0"/>
              <a:t>3.2-fold</a:t>
            </a:r>
            <a:r>
              <a:rPr lang="en-US" sz="1200" dirty="0" smtClean="0"/>
              <a:t>.</a:t>
            </a:r>
          </a:p>
          <a:p>
            <a:r>
              <a:rPr lang="en-US" sz="1200" dirty="0" smtClean="0"/>
              <a:t>Our experiments indicate the portability beneﬁt of using Intel Xeon Phi as the accelerator after using the proposed optimizations.</a:t>
            </a:r>
          </a:p>
          <a:p>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19</a:t>
            </a:fld>
            <a:endParaRPr lang="en-US"/>
          </a:p>
        </p:txBody>
      </p:sp>
    </p:spTree>
    <p:extLst>
      <p:ext uri="{BB962C8B-B14F-4D97-AF65-F5344CB8AC3E}">
        <p14:creationId xmlns:p14="http://schemas.microsoft.com/office/powerpoint/2010/main" val="8459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With the growth of thread number</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20</a:t>
            </a:fld>
            <a:endParaRPr lang="en-US"/>
          </a:p>
        </p:txBody>
      </p:sp>
    </p:spTree>
    <p:extLst>
      <p:ext uri="{BB962C8B-B14F-4D97-AF65-F5344CB8AC3E}">
        <p14:creationId xmlns:p14="http://schemas.microsoft.com/office/powerpoint/2010/main" val="98353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Before I get into the topic of our paper, background of intel </a:t>
            </a:r>
            <a:r>
              <a:rPr lang="en-US" baseline="0" dirty="0" err="1" smtClean="0"/>
              <a:t>xeon</a:t>
            </a:r>
            <a:r>
              <a:rPr lang="en-US" baseline="0" dirty="0" smtClean="0"/>
              <a:t> phi in HPC</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Among the 62 </a:t>
            </a:r>
            <a:r>
              <a:rPr lang="en-US" baseline="0" dirty="0" err="1" smtClean="0"/>
              <a:t>acc</a:t>
            </a:r>
            <a:r>
              <a:rPr lang="en-US" baseline="0" dirty="0" smtClean="0"/>
              <a:t>-based system, there are 17 systems which are equipped with Xeon Phi to accelerate their system.</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It also worth mentioning that among the top 10 supercomputers, </a:t>
            </a:r>
            <a:r>
              <a:rPr lang="en-US" dirty="0" smtClean="0"/>
              <a:t>The </a:t>
            </a:r>
            <a:r>
              <a:rPr lang="en-US" b="1" dirty="0" smtClean="0"/>
              <a:t>No.1</a:t>
            </a:r>
            <a:r>
              <a:rPr lang="en-US" dirty="0" smtClean="0"/>
              <a:t> system </a:t>
            </a:r>
            <a:r>
              <a:rPr lang="en-US" i="1" dirty="0" smtClean="0"/>
              <a:t>Tianhe-2 from china</a:t>
            </a:r>
            <a:r>
              <a:rPr lang="en-US" dirty="0" smtClean="0"/>
              <a:t> and </a:t>
            </a:r>
            <a:r>
              <a:rPr lang="en-US" b="1" dirty="0" smtClean="0"/>
              <a:t>No.7</a:t>
            </a:r>
            <a:r>
              <a:rPr lang="en-US" dirty="0" smtClean="0"/>
              <a:t> system </a:t>
            </a:r>
            <a:r>
              <a:rPr lang="en-US" i="1" dirty="0" smtClean="0"/>
              <a:t>Stampede</a:t>
            </a:r>
            <a:r>
              <a:rPr lang="en-US" dirty="0" smtClean="0"/>
              <a:t> from the US use Xeon Phi to speedup their computational rate.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i="0" dirty="0" smtClean="0"/>
              <a:t>If we look closer to the two systems.</a:t>
            </a:r>
            <a:r>
              <a:rPr lang="en-US" i="1" dirty="0" smtClean="0"/>
              <a:t> Tianhe-2 </a:t>
            </a:r>
            <a:r>
              <a:rPr lang="en-US" dirty="0" smtClean="0"/>
              <a:t>delivers </a:t>
            </a:r>
            <a:r>
              <a:rPr lang="en-US" b="1" dirty="0" smtClean="0"/>
              <a:t>33.86</a:t>
            </a:r>
            <a:r>
              <a:rPr lang="en-US" dirty="0" smtClean="0"/>
              <a:t> </a:t>
            </a:r>
            <a:r>
              <a:rPr lang="en-US" dirty="0" err="1" smtClean="0"/>
              <a:t>petaflop</a:t>
            </a:r>
            <a:r>
              <a:rPr lang="en-US" dirty="0" smtClean="0"/>
              <a:t>/s (maximum</a:t>
            </a:r>
            <a:r>
              <a:rPr lang="en-US" baseline="0" dirty="0" smtClean="0"/>
              <a:t> performance achieved by </a:t>
            </a:r>
            <a:r>
              <a:rPr lang="en-US" baseline="0" dirty="0" err="1" smtClean="0"/>
              <a:t>Linpack</a:t>
            </a:r>
            <a:r>
              <a:rPr lang="en-US" dirty="0" smtClean="0"/>
              <a:t>); </a:t>
            </a:r>
            <a:r>
              <a:rPr lang="en-US" i="1" dirty="0" smtClean="0"/>
              <a:t>Stampede</a:t>
            </a:r>
            <a:r>
              <a:rPr lang="en-US" dirty="0" smtClean="0"/>
              <a:t> delivers </a:t>
            </a:r>
            <a:r>
              <a:rPr lang="en-US" b="1" dirty="0" smtClean="0"/>
              <a:t>5.17</a:t>
            </a:r>
            <a:r>
              <a:rPr lang="en-US" dirty="0" smtClean="0"/>
              <a:t> </a:t>
            </a:r>
            <a:r>
              <a:rPr lang="en-US" dirty="0" err="1" smtClean="0"/>
              <a:t>petaflop</a:t>
            </a:r>
            <a:r>
              <a:rPr lang="en-US" dirty="0" smtClean="0"/>
              <a:t>/s; </a:t>
            </a:r>
            <a:r>
              <a:rPr lang="en-US" i="1" dirty="0" smtClean="0"/>
              <a:t>Tianhe-2</a:t>
            </a:r>
            <a:r>
              <a:rPr lang="en-US" dirty="0" smtClean="0"/>
              <a:t>:</a:t>
            </a:r>
            <a:r>
              <a:rPr lang="en-US" i="1" dirty="0" smtClean="0"/>
              <a:t> </a:t>
            </a:r>
            <a:r>
              <a:rPr lang="en-US" b="1" strike="sngStrike" baseline="0" dirty="0" smtClean="0"/>
              <a:t>3</a:t>
            </a:r>
            <a:r>
              <a:rPr lang="en-US" strike="sngStrike" baseline="0" dirty="0" smtClean="0"/>
              <a:t> Xeon Phi coprocessor chips on each compute node; </a:t>
            </a:r>
            <a:r>
              <a:rPr lang="en-US" i="1" strike="sngStrike" baseline="0" dirty="0" smtClean="0"/>
              <a:t>Stampede</a:t>
            </a:r>
            <a:r>
              <a:rPr lang="en-US" strike="sngStrike" baseline="0" dirty="0" smtClean="0"/>
              <a:t>: </a:t>
            </a:r>
            <a:r>
              <a:rPr lang="en-US" b="1" strike="sngStrike" baseline="0" dirty="0" smtClean="0"/>
              <a:t>2</a:t>
            </a:r>
            <a:r>
              <a:rPr lang="en-US" strike="sngStrike" baseline="0" dirty="0" smtClean="0"/>
              <a:t> Xeon Phi chips per node</a:t>
            </a:r>
          </a:p>
          <a:p>
            <a:pPr marL="0" indent="0">
              <a:buNone/>
            </a:pPr>
            <a:endParaRPr lang="en-US" baseline="0" dirty="0" smtClean="0"/>
          </a:p>
          <a:p>
            <a:pPr marL="0" indent="0">
              <a:buNone/>
            </a:pPr>
            <a:r>
              <a:rPr lang="en-US" baseline="0" dirty="0" smtClean="0"/>
              <a:t>The figures -&gt; Xeon Phi has gained popularity in the accelerator-based systems, considering it only has 2 years of history.</a:t>
            </a:r>
          </a:p>
          <a:p>
            <a:pPr marL="228600" indent="-228600">
              <a:buAutoNum type="arabicPeriod"/>
            </a:pPr>
            <a:r>
              <a:rPr lang="en-US" baseline="0" dirty="0" smtClean="0"/>
              <a:t>Leave two questions: </a:t>
            </a:r>
          </a:p>
          <a:p>
            <a:pPr marL="228600" indent="-228600">
              <a:buAutoNum type="arabicPeriod"/>
            </a:pPr>
            <a:r>
              <a:rPr lang="en-US" baseline="0" dirty="0" smtClean="0"/>
              <a:t>What is Xeon Phi? Features in Xeon Phi?</a:t>
            </a:r>
          </a:p>
          <a:p>
            <a:pPr marL="228600" indent="-228600">
              <a:buAutoNum type="arabicPeriod"/>
            </a:pPr>
            <a:r>
              <a:rPr lang="en-US" baseline="0" dirty="0" smtClean="0"/>
              <a:t>As ordinary developers, how to port our applications and optimize our applications on Xeon Phi?</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2</a:t>
            </a:fld>
            <a:endParaRPr lang="en-US"/>
          </a:p>
        </p:txBody>
      </p:sp>
    </p:spTree>
    <p:extLst>
      <p:ext uri="{BB962C8B-B14F-4D97-AF65-F5344CB8AC3E}">
        <p14:creationId xmlns:p14="http://schemas.microsoft.com/office/powerpoint/2010/main" val="44106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Compared with traditional multicore CPUs:</a:t>
            </a:r>
          </a:p>
          <a:p>
            <a:pPr lvl="1"/>
            <a:r>
              <a:rPr lang="en-US" dirty="0" smtClean="0"/>
              <a:t>More cores: up to </a:t>
            </a:r>
            <a:r>
              <a:rPr lang="en-US" b="1" dirty="0" smtClean="0"/>
              <a:t>61</a:t>
            </a:r>
            <a:r>
              <a:rPr lang="en-US" dirty="0" smtClean="0"/>
              <a:t> cores.</a:t>
            </a:r>
          </a:p>
          <a:p>
            <a:pPr lvl="1"/>
            <a:r>
              <a:rPr lang="en-US" dirty="0" smtClean="0"/>
              <a:t>Less aggressive cores: </a:t>
            </a:r>
            <a:r>
              <a:rPr lang="en-US" b="1" dirty="0" smtClean="0"/>
              <a:t>in-order cores </a:t>
            </a:r>
            <a:r>
              <a:rPr lang="en-US" dirty="0" smtClean="0"/>
              <a:t>stripping the expensive features, e.g. out-of-order execution and branch prediction.</a:t>
            </a:r>
          </a:p>
          <a:p>
            <a:pPr lvl="1"/>
            <a:r>
              <a:rPr lang="en-US" dirty="0" smtClean="0"/>
              <a:t>Wider SIMD vector units: </a:t>
            </a:r>
            <a:r>
              <a:rPr lang="en-US" b="1" dirty="0" smtClean="0"/>
              <a:t>512-bit</a:t>
            </a:r>
            <a:r>
              <a:rPr lang="en-US" dirty="0" smtClean="0"/>
              <a:t> width and </a:t>
            </a:r>
            <a:r>
              <a:rPr lang="en-US" b="1" dirty="0" smtClean="0"/>
              <a:t>AVX-512</a:t>
            </a:r>
            <a:r>
              <a:rPr lang="en-US" dirty="0" smtClean="0"/>
              <a:t> ISA.</a:t>
            </a:r>
          </a:p>
          <a:p>
            <a:pPr lvl="1"/>
            <a:r>
              <a:rPr lang="en-US" dirty="0" smtClean="0"/>
              <a:t>Bandwidth:</a:t>
            </a:r>
            <a:r>
              <a:rPr lang="en-US" baseline="0" dirty="0" smtClean="0"/>
              <a:t> The bandwidth of Xeon Phi is higher than the CPU. And actually the ratio of the platform’s GPLOPS to bandwidth is also higher, which means to fully utilize the underlying resources, we need more operations or less data.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Leverage x86 architecture and programming models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Source codes can be recompiled and directly run onto Xeon Phi.</a:t>
            </a: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latin typeface="Arial" pitchFamily="-65" charset="0"/>
                <a:ea typeface="ＭＳ Ｐゴシック" pitchFamily="-65" charset="-128"/>
                <a:cs typeface="+mn-cs"/>
              </a:rPr>
              <a:t>Yes or No! It is indeed easier to run something on Xeon Phi than on GPU using CUDA or OpenCL.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latin typeface="Arial" pitchFamily="-65" charset="0"/>
                <a:ea typeface="ＭＳ Ｐゴシック" pitchFamily="-65" charset="-128"/>
                <a:cs typeface="+mn-cs"/>
              </a:rPr>
              <a:t>However, getting codes to run on Xeon Phi with good performance requires a considerable effort. Actually,</a:t>
            </a:r>
            <a:r>
              <a:rPr lang="en-US" sz="1800" kern="1200" baseline="0" dirty="0" smtClean="0">
                <a:solidFill>
                  <a:schemeClr val="tx1"/>
                </a:solidFill>
                <a:latin typeface="Arial" pitchFamily="-65" charset="0"/>
                <a:ea typeface="ＭＳ Ｐゴシック" pitchFamily="-65" charset="-128"/>
                <a:cs typeface="+mn-cs"/>
              </a:rPr>
              <a:t> this is always true in HPC that it is not an easy job to get good performance without any efforts.</a:t>
            </a:r>
            <a:endParaRPr lang="en-US" sz="1800" kern="1200" dirty="0" smtClean="0">
              <a:solidFill>
                <a:schemeClr val="tx1"/>
              </a:solidFill>
              <a:latin typeface="Arial" pitchFamily="-65" charset="0"/>
              <a:ea typeface="ＭＳ Ｐゴシック" pitchFamily="-65"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3</a:t>
            </a:fld>
            <a:endParaRPr lang="en-US"/>
          </a:p>
        </p:txBody>
      </p:sp>
    </p:spTree>
    <p:extLst>
      <p:ext uri="{BB962C8B-B14F-4D97-AF65-F5344CB8AC3E}">
        <p14:creationId xmlns:p14="http://schemas.microsoft.com/office/powerpoint/2010/main" val="198811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can see what the other researchers have done in the related work regarding Xeon Phi.</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optimize the codes on Xeon Phi, people usually adopt architecture-specific methods, e.g. compiler intrinsics or assembly codes.</a:t>
            </a:r>
          </a:p>
          <a:p>
            <a:endParaRPr lang="en-US" dirty="0" smtClean="0"/>
          </a:p>
          <a:p>
            <a:r>
              <a:rPr lang="en-US" dirty="0" smtClean="0"/>
              <a:t>All of the these work finally get pretty good performance on Xeon Phi. However, since they use specific optimizations, it is</a:t>
            </a:r>
            <a:r>
              <a:rPr lang="en-US" baseline="0" dirty="0" smtClean="0"/>
              <a:t> not an easy job to write such codes and the codes</a:t>
            </a:r>
            <a:r>
              <a:rPr lang="en-US" dirty="0" smtClean="0"/>
              <a:t> might</a:t>
            </a:r>
            <a:r>
              <a:rPr lang="en-US" baseline="0" dirty="0" smtClean="0"/>
              <a:t> not be </a:t>
            </a:r>
            <a:r>
              <a:rPr lang="en-US" dirty="0" smtClean="0"/>
              <a:t>portable.</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4</a:t>
            </a:fld>
            <a:endParaRPr lang="en-US"/>
          </a:p>
        </p:txBody>
      </p:sp>
    </p:spTree>
    <p:extLst>
      <p:ext uri="{BB962C8B-B14F-4D97-AF65-F5344CB8AC3E}">
        <p14:creationId xmlns:p14="http://schemas.microsoft.com/office/powerpoint/2010/main" val="7799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Directive-based optimizations transfer</a:t>
            </a:r>
            <a:r>
              <a:rPr lang="en-US" baseline="0" dirty="0" smtClean="0"/>
              <a:t> the optimizations to the compilers. Simple algorithmic changes make the codes more suitable to x86 compatible systems.</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5</a:t>
            </a:fld>
            <a:endParaRPr lang="en-US"/>
          </a:p>
        </p:txBody>
      </p:sp>
    </p:spTree>
    <p:extLst>
      <p:ext uri="{BB962C8B-B14F-4D97-AF65-F5344CB8AC3E}">
        <p14:creationId xmlns:p14="http://schemas.microsoft.com/office/powerpoint/2010/main" val="17486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kern="1200" dirty="0" smtClean="0">
                <a:solidFill>
                  <a:schemeClr val="tx1"/>
                </a:solidFill>
                <a:latin typeface="Arial" pitchFamily="-65" charset="0"/>
                <a:ea typeface="ＭＳ Ｐゴシック" pitchFamily="-65" charset="-128"/>
                <a:cs typeface="ＭＳ Ｐゴシック" pitchFamily="-65" charset="-128"/>
              </a:rPr>
              <a:t>If the number of vertices is , the complexity of the algorithm is </a:t>
            </a:r>
          </a:p>
          <a:p>
            <a:endParaRPr lang="en-US" dirty="0" smtClean="0"/>
          </a:p>
          <a:p>
            <a:r>
              <a:rPr lang="en-US" dirty="0" smtClean="0"/>
              <a:t>Therefore, we use</a:t>
            </a:r>
            <a:r>
              <a:rPr lang="en-US" baseline="0" dirty="0" smtClean="0"/>
              <a:t> the Floyd-</a:t>
            </a:r>
            <a:r>
              <a:rPr lang="en-US" baseline="0" dirty="0" err="1" smtClean="0"/>
              <a:t>warshall</a:t>
            </a:r>
            <a:r>
              <a:rPr lang="en-US" baseline="0" dirty="0" smtClean="0"/>
              <a:t> algorithm as a case study to explain our work. In this slide, we will give you a brief overview of the basic algorithm.</a:t>
            </a:r>
            <a:endParaRPr lang="en-US" dirty="0" smtClean="0"/>
          </a:p>
          <a:p>
            <a:endParaRPr lang="en-US" dirty="0" smtClean="0"/>
          </a:p>
          <a:p>
            <a:r>
              <a:rPr lang="en-US" dirty="0" smtClean="0"/>
              <a:t>Assume that</a:t>
            </a:r>
            <a:r>
              <a:rPr lang="en-US" baseline="0" dirty="0" smtClean="0"/>
              <a:t> we have lots of points or vertices in one graph. They are connected with each other using the weighted lines. Our mission is to find the shortest paths between each pair of vertices.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7</a:t>
            </a:fld>
            <a:endParaRPr lang="en-US"/>
          </a:p>
        </p:txBody>
      </p:sp>
    </p:spTree>
    <p:extLst>
      <p:ext uri="{BB962C8B-B14F-4D97-AF65-F5344CB8AC3E}">
        <p14:creationId xmlns:p14="http://schemas.microsoft.com/office/powerpoint/2010/main" val="218224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still use the graph in the</a:t>
            </a:r>
            <a:r>
              <a:rPr lang="en-US" baseline="0" dirty="0" smtClean="0"/>
              <a:t> last slide. -&gt; distance matrix (if there is no direct connection, we use a dash instead.) -&gt; k means. For example, k equals to 1 now, which means all the route will contain 1 as the intermediate vertex. -&gt; Similarly… -&gt; Finally, we can get …</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8</a:t>
            </a:fld>
            <a:endParaRPr lang="en-US"/>
          </a:p>
        </p:txBody>
      </p:sp>
    </p:spTree>
    <p:extLst>
      <p:ext uri="{BB962C8B-B14F-4D97-AF65-F5344CB8AC3E}">
        <p14:creationId xmlns:p14="http://schemas.microsoft.com/office/powerpoint/2010/main" val="295385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move to the first optimization we are going to apply. </a:t>
            </a:r>
            <a:r>
              <a:rPr lang="en-US" baseline="0" dirty="0" smtClean="0"/>
              <a:t>This figure shows </a:t>
            </a:r>
            <a:r>
              <a:rPr lang="en-US" dirty="0" smtClean="0"/>
              <a:t>a more general case.</a:t>
            </a:r>
            <a:r>
              <a:rPr lang="en-US" baseline="0" dirty="0" smtClean="0"/>
              <a:t> For example, in current iteration, here k is the intermediate vertex, we try to update all the elements in the blue. </a:t>
            </a:r>
          </a:p>
          <a:p>
            <a:endParaRPr lang="en-US" baseline="0" dirty="0" smtClean="0"/>
          </a:p>
          <a:p>
            <a:r>
              <a:rPr lang="en-US" baseline="0" dirty="0" smtClean="0"/>
              <a:t>Before the computation, the y denotes the previous shortest distance from </a:t>
            </a:r>
            <a:r>
              <a:rPr lang="en-US" baseline="0" dirty="0" err="1" smtClean="0"/>
              <a:t>i</a:t>
            </a:r>
            <a:r>
              <a:rPr lang="en-US" baseline="0" dirty="0" smtClean="0"/>
              <a:t> to j. And we compare the y with the potential route of x1 plus x2 via the intermediate vertex k. </a:t>
            </a:r>
          </a:p>
          <a:p>
            <a:endParaRPr lang="en-US" baseline="0" dirty="0" smtClean="0"/>
          </a:p>
          <a:p>
            <a:r>
              <a:rPr lang="en-US" baseline="0" dirty="0" smtClean="0"/>
              <a:t>We can notice that the values in orange are reusable data. However, if we process the blue elements along the row, these reusable data cannot stay in cache when the matrix is large.</a:t>
            </a:r>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9</a:t>
            </a:fld>
            <a:endParaRPr lang="en-US"/>
          </a:p>
        </p:txBody>
      </p:sp>
    </p:spTree>
    <p:extLst>
      <p:ext uri="{BB962C8B-B14F-4D97-AF65-F5344CB8AC3E}">
        <p14:creationId xmlns:p14="http://schemas.microsoft.com/office/powerpoint/2010/main" val="95988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Rather than processing vertices one by one, we are now processing the vertices block by block. We consider four elements as the intermediate vertices at the same time.</a:t>
            </a:r>
          </a:p>
          <a:p>
            <a:r>
              <a:rPr lang="en-US" sz="1200" kern="1200" dirty="0" smtClean="0">
                <a:solidFill>
                  <a:schemeClr val="tx1"/>
                </a:solidFill>
                <a:latin typeface="Arial" pitchFamily="-65" charset="0"/>
                <a:ea typeface="ＭＳ Ｐゴシック" pitchFamily="-65" charset="-128"/>
                <a:cs typeface="ＭＳ Ｐゴシック" pitchFamily="-65" charset="-128"/>
              </a:rPr>
              <a:t>  </a:t>
            </a:r>
          </a:p>
          <a:p>
            <a:r>
              <a:rPr lang="en-US" sz="1200" kern="1200" dirty="0" smtClean="0">
                <a:solidFill>
                  <a:schemeClr val="tx1"/>
                </a:solidFill>
                <a:latin typeface="Arial" pitchFamily="-65" charset="0"/>
                <a:ea typeface="ＭＳ Ｐゴシック" pitchFamily="-65" charset="-128"/>
                <a:cs typeface="ＭＳ Ｐゴシック" pitchFamily="-65" charset="-128"/>
              </a:rPr>
              <a:t>Blocking techniques</a:t>
            </a:r>
          </a:p>
          <a:p>
            <a:pPr marL="515938" lvl="1"/>
            <a:r>
              <a:rPr lang="en-US" sz="1200" kern="1200" dirty="0" smtClean="0">
                <a:solidFill>
                  <a:schemeClr val="tx1"/>
                </a:solidFill>
                <a:latin typeface="Arial" pitchFamily="-65" charset="0"/>
                <a:ea typeface="ＭＳ Ｐゴシック" pitchFamily="-65" charset="-128"/>
                <a:cs typeface="+mn-cs"/>
              </a:rPr>
              <a:t>A data access optimization to improve the data locality.</a:t>
            </a:r>
            <a:endParaRPr lang="en-US" baseline="0" dirty="0" smtClean="0"/>
          </a:p>
          <a:p>
            <a:pPr marL="515938" lvl="1"/>
            <a:endParaRPr lang="en-US" sz="1200" kern="1200" dirty="0" smtClean="0">
              <a:solidFill>
                <a:schemeClr val="tx1"/>
              </a:solidFill>
              <a:latin typeface="Arial" pitchFamily="-65" charset="0"/>
              <a:ea typeface="ＭＳ Ｐゴシック" pitchFamily="-65" charset="-128"/>
              <a:cs typeface="+mn-cs"/>
            </a:endParaRPr>
          </a:p>
          <a:p>
            <a:pPr marL="58738" lvl="0"/>
            <a:r>
              <a:rPr lang="en-US" sz="1200" kern="1200" dirty="0" smtClean="0">
                <a:solidFill>
                  <a:schemeClr val="tx1"/>
                </a:solidFill>
                <a:latin typeface="Arial" pitchFamily="-65" charset="0"/>
                <a:ea typeface="ＭＳ Ｐゴシック" pitchFamily="-65" charset="-128"/>
                <a:cs typeface="+mn-cs"/>
              </a:rPr>
              <a:t>By</a:t>
            </a:r>
            <a:r>
              <a:rPr lang="en-US" sz="1200" kern="1200" baseline="0" dirty="0" smtClean="0">
                <a:solidFill>
                  <a:schemeClr val="tx1"/>
                </a:solidFill>
                <a:latin typeface="Arial" pitchFamily="-65" charset="0"/>
                <a:ea typeface="ＭＳ Ｐゴシック" pitchFamily="-65" charset="-128"/>
                <a:cs typeface="+mn-cs"/>
              </a:rPr>
              <a:t> doing so, e</a:t>
            </a:r>
            <a:r>
              <a:rPr lang="en-US" sz="1200" kern="1200" dirty="0" smtClean="0">
                <a:solidFill>
                  <a:schemeClr val="tx1"/>
                </a:solidFill>
                <a:latin typeface="Arial" pitchFamily="-65" charset="0"/>
                <a:ea typeface="ＭＳ Ｐゴシック" pitchFamily="-65" charset="-128"/>
                <a:cs typeface="+mn-cs"/>
              </a:rPr>
              <a:t>ach processing iteration requires 3 steps. We use this figure</a:t>
            </a:r>
            <a:r>
              <a:rPr lang="en-US" sz="1200" kern="1200" baseline="0" dirty="0" smtClean="0">
                <a:solidFill>
                  <a:schemeClr val="tx1"/>
                </a:solidFill>
                <a:latin typeface="Arial" pitchFamily="-65" charset="0"/>
                <a:ea typeface="ＭＳ Ｐゴシック" pitchFamily="-65" charset="-128"/>
                <a:cs typeface="+mn-cs"/>
              </a:rPr>
              <a:t> to illustrate by different colors.</a:t>
            </a:r>
          </a:p>
          <a:p>
            <a:pPr marL="58738" lvl="0"/>
            <a:endParaRPr lang="en-US" sz="1200" kern="1200" dirty="0" smtClean="0">
              <a:solidFill>
                <a:schemeClr val="tx1"/>
              </a:solidFill>
              <a:latin typeface="Arial" pitchFamily="-65" charset="0"/>
              <a:ea typeface="ＭＳ Ｐゴシック" pitchFamily="-65" charset="-128"/>
              <a:cs typeface="+mn-cs"/>
            </a:endParaRPr>
          </a:p>
          <a:p>
            <a:pPr marL="58738" lvl="0"/>
            <a:r>
              <a:rPr lang="en-US" sz="1200" kern="1200" dirty="0" smtClean="0">
                <a:solidFill>
                  <a:schemeClr val="tx1"/>
                </a:solidFill>
                <a:latin typeface="Arial" pitchFamily="-65" charset="0"/>
                <a:ea typeface="ＭＳ Ｐゴシック" pitchFamily="-65" charset="-128"/>
                <a:cs typeface="+mn-cs"/>
              </a:rPr>
              <a:t>In</a:t>
            </a:r>
            <a:r>
              <a:rPr lang="en-US" sz="1200" kern="1200" baseline="0" dirty="0" smtClean="0">
                <a:solidFill>
                  <a:schemeClr val="tx1"/>
                </a:solidFill>
                <a:latin typeface="Arial" pitchFamily="-65" charset="0"/>
                <a:ea typeface="ＭＳ Ｐゴシック" pitchFamily="-65" charset="-128"/>
                <a:cs typeface="+mn-cs"/>
              </a:rPr>
              <a:t> step 1</a:t>
            </a:r>
            <a:r>
              <a:rPr lang="en-US" sz="1200" kern="1200" dirty="0" smtClean="0">
                <a:solidFill>
                  <a:schemeClr val="tx1"/>
                </a:solidFill>
                <a:latin typeface="Arial" pitchFamily="-65" charset="0"/>
                <a:ea typeface="ＭＳ Ｐゴシック" pitchFamily="-65" charset="-128"/>
                <a:cs typeface="+mn-cs"/>
              </a:rPr>
              <a:t>: for</a:t>
            </a:r>
            <a:r>
              <a:rPr lang="en-US" sz="1200" kern="1200" baseline="0" dirty="0" smtClean="0">
                <a:solidFill>
                  <a:schemeClr val="tx1"/>
                </a:solidFill>
                <a:latin typeface="Arial" pitchFamily="-65" charset="0"/>
                <a:ea typeface="ＭＳ Ｐゴシック" pitchFamily="-65" charset="-128"/>
                <a:cs typeface="+mn-cs"/>
              </a:rPr>
              <a:t> the green block, before computation, it already stores the shortest distances from all k1-4 to another set of k1-4. Now we need to think all k1-4 as intermediate vertices. And the lengths of two sub-routes can be found in itself. -&gt; </a:t>
            </a:r>
            <a:r>
              <a:rPr lang="en-US" sz="1200" kern="1200" baseline="0" dirty="0" err="1" smtClean="0">
                <a:solidFill>
                  <a:schemeClr val="tx1"/>
                </a:solidFill>
                <a:latin typeface="Arial" pitchFamily="-65" charset="0"/>
                <a:ea typeface="ＭＳ Ｐゴシック" pitchFamily="-65" charset="-128"/>
                <a:cs typeface="+mn-cs"/>
              </a:rPr>
              <a:t>selfdependent</a:t>
            </a:r>
            <a:r>
              <a:rPr lang="en-US" sz="1200" kern="1200" baseline="0" dirty="0" smtClean="0">
                <a:solidFill>
                  <a:schemeClr val="tx1"/>
                </a:solidFill>
                <a:latin typeface="Arial" pitchFamily="-65" charset="0"/>
                <a:ea typeface="ＭＳ Ｐゴシック" pitchFamily="-65" charset="-128"/>
                <a:cs typeface="+mn-cs"/>
              </a:rPr>
              <a:t> block.</a:t>
            </a:r>
          </a:p>
          <a:p>
            <a:pPr marL="58738" lvl="0"/>
            <a:r>
              <a:rPr lang="en-US" sz="1200" kern="1200" baseline="0" dirty="0" smtClean="0">
                <a:solidFill>
                  <a:schemeClr val="tx1"/>
                </a:solidFill>
                <a:latin typeface="Arial" pitchFamily="-65" charset="0"/>
                <a:ea typeface="ＭＳ Ｐゴシック" pitchFamily="-65" charset="-128"/>
                <a:cs typeface="+mn-cs"/>
              </a:rPr>
              <a:t>For the step2, similarly, before computation, the blocks store the shortest distances from set k to j on the row or set I to k on the column. And we add k1-4 to the routes. The lengths of two </a:t>
            </a:r>
            <a:r>
              <a:rPr lang="en-US" sz="1200" kern="1200" baseline="0" dirty="0" err="1" smtClean="0">
                <a:solidFill>
                  <a:schemeClr val="tx1"/>
                </a:solidFill>
                <a:latin typeface="Arial" pitchFamily="-65" charset="0"/>
                <a:ea typeface="ＭＳ Ｐゴシック" pitchFamily="-65" charset="-128"/>
                <a:cs typeface="+mn-cs"/>
              </a:rPr>
              <a:t>subroutes</a:t>
            </a:r>
            <a:r>
              <a:rPr lang="en-US" sz="1200" kern="1200" baseline="0" dirty="0" smtClean="0">
                <a:solidFill>
                  <a:schemeClr val="tx1"/>
                </a:solidFill>
                <a:latin typeface="Arial" pitchFamily="-65" charset="0"/>
                <a:ea typeface="ＭＳ Ｐゴシック" pitchFamily="-65" charset="-128"/>
                <a:cs typeface="+mn-cs"/>
              </a:rPr>
              <a:t> can be found in themselves and green blocks. 2 blocks are needed.</a:t>
            </a:r>
            <a:endParaRPr lang="en-US" sz="1200" kern="1200" dirty="0" smtClean="0">
              <a:solidFill>
                <a:schemeClr val="tx1"/>
              </a:solidFill>
              <a:latin typeface="Arial" pitchFamily="-65" charset="0"/>
              <a:ea typeface="ＭＳ Ｐゴシック" pitchFamily="-65" charset="-128"/>
              <a:cs typeface="+mn-cs"/>
            </a:endParaRPr>
          </a:p>
          <a:p>
            <a:pPr marL="58738" lvl="0"/>
            <a:endParaRPr lang="en-US" sz="1200" kern="1200" dirty="0" smtClean="0">
              <a:solidFill>
                <a:schemeClr val="tx1"/>
              </a:solidFill>
              <a:latin typeface="Arial" pitchFamily="-65" charset="0"/>
              <a:ea typeface="ＭＳ Ｐゴシック" pitchFamily="-65" charset="-128"/>
              <a:cs typeface="+mn-cs"/>
            </a:endParaRPr>
          </a:p>
          <a:p>
            <a:pPr marL="58738" lvl="0"/>
            <a:r>
              <a:rPr lang="en-US" sz="1200" kern="1200" dirty="0" smtClean="0">
                <a:solidFill>
                  <a:schemeClr val="tx1"/>
                </a:solidFill>
                <a:latin typeface="Arial" pitchFamily="-65" charset="0"/>
                <a:ea typeface="ＭＳ Ｐゴシック" pitchFamily="-65" charset="-128"/>
                <a:cs typeface="+mn-cs"/>
              </a:rPr>
              <a:t>After all the blocks</a:t>
            </a:r>
            <a:r>
              <a:rPr lang="en-US" sz="1200" kern="1200" baseline="0" dirty="0" smtClean="0">
                <a:solidFill>
                  <a:schemeClr val="tx1"/>
                </a:solidFill>
                <a:latin typeface="Arial" pitchFamily="-65" charset="0"/>
                <a:ea typeface="ＭＳ Ｐゴシック" pitchFamily="-65" charset="-128"/>
                <a:cs typeface="+mn-cs"/>
              </a:rPr>
              <a:t> are updated, we know that we have already taken into consideration of all the k1-4 vertices as the intermediate vertices. Then next iteration.</a:t>
            </a:r>
          </a:p>
          <a:p>
            <a:pPr marL="58738" lvl="0"/>
            <a:endParaRPr lang="en-US" sz="1200" kern="1200" baseline="0" dirty="0" smtClean="0">
              <a:solidFill>
                <a:schemeClr val="tx1"/>
              </a:solidFill>
              <a:latin typeface="Arial" pitchFamily="-65" charset="0"/>
              <a:ea typeface="ＭＳ Ｐゴシック" pitchFamily="-65" charset="-128"/>
              <a:cs typeface="+mn-cs"/>
            </a:endParaRPr>
          </a:p>
          <a:p>
            <a:pPr marL="58738" lvl="0"/>
            <a:r>
              <a:rPr lang="en-US" sz="1200" kern="1200" baseline="0" dirty="0" smtClean="0">
                <a:solidFill>
                  <a:schemeClr val="tx1"/>
                </a:solidFill>
                <a:latin typeface="Arial" pitchFamily="-65" charset="0"/>
                <a:ea typeface="ＭＳ Ｐゴシック" pitchFamily="-65" charset="-128"/>
                <a:cs typeface="+mn-cs"/>
              </a:rPr>
              <a:t>By doing so, we add some redundant computations. For example, to limit the branches.</a:t>
            </a:r>
            <a:endParaRPr lang="en-US" sz="1200" kern="1200" dirty="0" smtClean="0">
              <a:solidFill>
                <a:schemeClr val="tx1"/>
              </a:solidFill>
              <a:latin typeface="Arial" pitchFamily="-65" charset="0"/>
              <a:ea typeface="ＭＳ Ｐゴシック" pitchFamily="-65" charset="-128"/>
              <a:cs typeface="+mn-cs"/>
            </a:endParaRPr>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10</a:t>
            </a:fld>
            <a:endParaRPr lang="en-US"/>
          </a:p>
        </p:txBody>
      </p:sp>
    </p:spTree>
    <p:extLst>
      <p:ext uri="{BB962C8B-B14F-4D97-AF65-F5344CB8AC3E}">
        <p14:creationId xmlns:p14="http://schemas.microsoft.com/office/powerpoint/2010/main" val="2490709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p:cNvPicPr>
            <a:picLocks noChangeAspect="1" noChangeArrowheads="1"/>
          </p:cNvPicPr>
          <p:nvPr userDrawn="1"/>
        </p:nvPicPr>
        <p:blipFill>
          <a:blip r:embed="rId2">
            <a:alphaModFix amt="5000"/>
          </a:blip>
          <a:srcRect l="14400"/>
          <a:stretch>
            <a:fillRect/>
          </a:stretch>
        </p:blipFill>
        <p:spPr bwMode="auto">
          <a:xfrm>
            <a:off x="0" y="3657600"/>
            <a:ext cx="2347913" cy="2743200"/>
          </a:xfrm>
          <a:prstGeom prst="rect">
            <a:avLst/>
          </a:prstGeom>
          <a:noFill/>
          <a:ln w="9525">
            <a:noFill/>
            <a:miter lim="800000"/>
            <a:headEnd/>
            <a:tailEnd/>
          </a:ln>
        </p:spPr>
      </p:pic>
      <p:pic>
        <p:nvPicPr>
          <p:cNvPr id="5" name="Picture 35" descr="background4"/>
          <p:cNvPicPr>
            <a:picLocks noChangeAspect="1" noChangeArrowheads="1"/>
          </p:cNvPicPr>
          <p:nvPr/>
        </p:nvPicPr>
        <p:blipFill>
          <a:blip r:embed="rId3"/>
          <a:srcRect t="5333" b="41333"/>
          <a:stretch>
            <a:fillRect/>
          </a:stretch>
        </p:blipFill>
        <p:spPr bwMode="auto">
          <a:xfrm>
            <a:off x="228600" y="363538"/>
            <a:ext cx="8702675" cy="3436937"/>
          </a:xfrm>
          <a:prstGeom prst="rect">
            <a:avLst/>
          </a:prstGeom>
          <a:noFill/>
          <a:ln w="9525">
            <a:noFill/>
            <a:miter lim="800000"/>
            <a:headEnd/>
            <a:tailEnd/>
          </a:ln>
        </p:spPr>
      </p:pic>
      <p:pic>
        <p:nvPicPr>
          <p:cNvPr id="6" name="Picture 28" descr="vt_maroon_invent"/>
          <p:cNvPicPr>
            <a:picLocks noChangeAspect="1" noChangeArrowheads="1"/>
          </p:cNvPicPr>
          <p:nvPr/>
        </p:nvPicPr>
        <p:blipFill>
          <a:blip r:embed="rId4"/>
          <a:srcRect/>
          <a:stretch>
            <a:fillRect/>
          </a:stretch>
        </p:blipFill>
        <p:spPr bwMode="auto">
          <a:xfrm>
            <a:off x="0" y="6311900"/>
            <a:ext cx="2133600" cy="546100"/>
          </a:xfrm>
          <a:prstGeom prst="rect">
            <a:avLst/>
          </a:prstGeom>
          <a:noFill/>
          <a:ln w="9525">
            <a:noFill/>
            <a:miter lim="800000"/>
            <a:headEnd/>
            <a:tailEnd/>
          </a:ln>
        </p:spPr>
      </p:pic>
      <p:pic>
        <p:nvPicPr>
          <p:cNvPr id="7" name="Picture 37"/>
          <p:cNvPicPr>
            <a:picLocks noChangeAspect="1" noChangeArrowheads="1"/>
          </p:cNvPicPr>
          <p:nvPr userDrawn="1"/>
        </p:nvPicPr>
        <p:blipFill>
          <a:blip r:embed="rId5"/>
          <a:srcRect/>
          <a:stretch>
            <a:fillRect/>
          </a:stretch>
        </p:blipFill>
        <p:spPr bwMode="auto">
          <a:xfrm>
            <a:off x="7439025" y="6172200"/>
            <a:ext cx="1552575" cy="460375"/>
          </a:xfrm>
          <a:prstGeom prst="rect">
            <a:avLst/>
          </a:prstGeom>
          <a:noFill/>
          <a:ln w="9525">
            <a:noFill/>
            <a:miter lim="800000"/>
            <a:headEnd/>
            <a:tailEnd/>
          </a:ln>
        </p:spPr>
      </p:pic>
      <p:sp>
        <p:nvSpPr>
          <p:cNvPr id="8" name="TextBox 7"/>
          <p:cNvSpPr txBox="1"/>
          <p:nvPr userDrawn="1"/>
        </p:nvSpPr>
        <p:spPr>
          <a:xfrm>
            <a:off x="7454900" y="6550025"/>
            <a:ext cx="1612900" cy="307975"/>
          </a:xfrm>
          <a:prstGeom prst="rect">
            <a:avLst/>
          </a:prstGeom>
          <a:noFill/>
        </p:spPr>
        <p:txBody>
          <a:bodyPr>
            <a:spAutoFit/>
          </a:bodyPr>
          <a:lstStyle/>
          <a:p>
            <a:pPr>
              <a:defRPr/>
            </a:pPr>
            <a:r>
              <a:rPr lang="en-US" sz="1400" dirty="0" err="1">
                <a:latin typeface="Arial" pitchFamily="-65" charset="0"/>
                <a:ea typeface="ＭＳ Ｐゴシック" pitchFamily="-65" charset="-128"/>
                <a:cs typeface="ＭＳ Ｐゴシック" pitchFamily="-65" charset="-128"/>
              </a:rPr>
              <a:t>synergy.cs.vt.edu</a:t>
            </a:r>
            <a:endParaRPr lang="en-US" sz="1400" dirty="0">
              <a:latin typeface="Arial" pitchFamily="-65" charset="0"/>
              <a:ea typeface="ＭＳ Ｐゴシック" pitchFamily="-65" charset="-128"/>
              <a:cs typeface="ＭＳ Ｐゴシック" pitchFamily="-65" charset="-128"/>
            </a:endParaRPr>
          </a:p>
        </p:txBody>
      </p:sp>
      <p:sp>
        <p:nvSpPr>
          <p:cNvPr id="3074" name="Rectangle 2"/>
          <p:cNvSpPr>
            <a:spLocks noGrp="1" noChangeArrowheads="1"/>
          </p:cNvSpPr>
          <p:nvPr>
            <p:ph type="ctrTitle"/>
          </p:nvPr>
        </p:nvSpPr>
        <p:spPr>
          <a:xfrm>
            <a:off x="457200" y="3962400"/>
            <a:ext cx="8305800" cy="1143000"/>
          </a:xfrm>
        </p:spPr>
        <p:txBody>
          <a:bodyPr/>
          <a:lstStyle>
            <a:lvl1pPr>
              <a:defRPr>
                <a:solidFill>
                  <a:srgbClr val="67183B"/>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5181600"/>
            <a:ext cx="7239000" cy="914400"/>
          </a:xfrm>
        </p:spPr>
        <p:txBody>
          <a:bodyPr/>
          <a:lstStyle>
            <a:lvl1pPr marL="0" indent="0">
              <a:buFontTx/>
              <a:buNone/>
              <a:defRPr sz="2000"/>
            </a:lvl1pPr>
          </a:lstStyle>
          <a:p>
            <a:r>
              <a:rPr lang="en-US"/>
              <a:t>Click to edit Master subtitle style</a:t>
            </a:r>
          </a:p>
        </p:txBody>
      </p:sp>
      <p:sp>
        <p:nvSpPr>
          <p:cNvPr id="9" name="Rectangle 4"/>
          <p:cNvSpPr>
            <a:spLocks noGrp="1" noChangeArrowheads="1"/>
          </p:cNvSpPr>
          <p:nvPr>
            <p:ph type="dt" sz="half" idx="10"/>
          </p:nvPr>
        </p:nvSpPr>
        <p:spPr>
          <a:xfrm>
            <a:off x="2133600" y="6248400"/>
            <a:ext cx="990600" cy="457200"/>
          </a:xfrm>
        </p:spPr>
        <p:txBody>
          <a:bodyPr/>
          <a:lstStyle>
            <a:lvl1pPr algn="l">
              <a:defRPr/>
            </a:lvl1pPr>
          </a:lstStyle>
          <a:p>
            <a:fld id="{7538BFFE-AD92-41F9-9B41-7A0A7D9A5D06}" type="datetime1">
              <a:rPr lang="en-US" smtClean="0"/>
              <a:t>9/12/2014</a:t>
            </a:fld>
            <a:endParaRPr lang="en-US"/>
          </a:p>
        </p:txBody>
      </p:sp>
      <p:sp>
        <p:nvSpPr>
          <p:cNvPr id="10" name="Rectangle 5"/>
          <p:cNvSpPr>
            <a:spLocks noGrp="1" noChangeArrowheads="1"/>
          </p:cNvSpPr>
          <p:nvPr>
            <p:ph type="ftr" sz="quarter" idx="11"/>
          </p:nvPr>
        </p:nvSpPr>
        <p:spPr>
          <a:xfrm>
            <a:off x="3124200" y="6248400"/>
            <a:ext cx="2895600" cy="457200"/>
          </a:xfrm>
        </p:spPr>
        <p:txBody>
          <a:bodyPr/>
          <a:lstStyle>
            <a:lvl1pPr>
              <a:defRPr/>
            </a:lvl1pPr>
          </a:lstStyle>
          <a:p>
            <a:r>
              <a:rPr lang="en-US"/>
              <a:t>&lt;Title Goes in Footer&gt;</a:t>
            </a:r>
          </a:p>
        </p:txBody>
      </p:sp>
      <p:sp>
        <p:nvSpPr>
          <p:cNvPr id="11" name="Rectangle 6"/>
          <p:cNvSpPr>
            <a:spLocks noGrp="1" noChangeArrowheads="1"/>
          </p:cNvSpPr>
          <p:nvPr>
            <p:ph type="sldNum" sz="quarter" idx="12"/>
          </p:nvPr>
        </p:nvSpPr>
        <p:spPr>
          <a:xfrm>
            <a:off x="6019800" y="6248400"/>
            <a:ext cx="990600" cy="457200"/>
          </a:xfrm>
        </p:spPr>
        <p:txBody>
          <a:bodyPr/>
          <a:lstStyle>
            <a:lvl1pPr>
              <a:defRPr/>
            </a:lvl1pPr>
          </a:lstStyle>
          <a:p>
            <a:pPr>
              <a:defRPr/>
            </a:pPr>
            <a:fld id="{8DAAE37C-F81F-FA4B-A54D-FF1E284EC20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AE7C1C2-7B9B-4764-90B6-A78137290AB7}" type="datetime1">
              <a:rPr lang="en-US" smtClean="0"/>
              <a:t>9/12/2014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6" name="Rectangle 6"/>
          <p:cNvSpPr>
            <a:spLocks noGrp="1" noChangeArrowheads="1"/>
          </p:cNvSpPr>
          <p:nvPr>
            <p:ph type="sldNum" sz="quarter" idx="12"/>
          </p:nvPr>
        </p:nvSpPr>
        <p:spPr>
          <a:ln/>
        </p:spPr>
        <p:txBody>
          <a:bodyPr/>
          <a:lstStyle>
            <a:lvl1pPr>
              <a:defRPr/>
            </a:lvl1pPr>
          </a:lstStyle>
          <a:p>
            <a:pPr>
              <a:defRPr/>
            </a:pPr>
            <a:fld id="{5E1203DA-6B73-BB44-9AC2-AA529226A8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C609122-FA33-43C5-ADEE-0DA1A94CFCE0}" type="datetime1">
              <a:rPr lang="en-US" smtClean="0"/>
              <a:t>9/12/2014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6" name="Rectangle 6"/>
          <p:cNvSpPr>
            <a:spLocks noGrp="1" noChangeArrowheads="1"/>
          </p:cNvSpPr>
          <p:nvPr>
            <p:ph type="sldNum" sz="quarter" idx="12"/>
          </p:nvPr>
        </p:nvSpPr>
        <p:spPr>
          <a:ln/>
        </p:spPr>
        <p:txBody>
          <a:bodyPr/>
          <a:lstStyle>
            <a:lvl1pPr>
              <a:defRPr/>
            </a:lvl1pPr>
          </a:lstStyle>
          <a:p>
            <a:pPr>
              <a:defRPr/>
            </a:pPr>
            <a:fld id="{C5ABCC72-2067-7048-A645-7604B81C2D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sz="1200">
                <a:latin typeface="+mj-lt"/>
              </a:defRPr>
            </a:lvl1pPr>
          </a:lstStyle>
          <a:p>
            <a:fld id="{190FFE6E-A951-4D3E-AF3C-2D6E22E8F864}" type="datetime1">
              <a:rPr lang="en-US" smtClean="0"/>
              <a:pPr/>
              <a:t>9/12/2014</a:t>
            </a:fld>
            <a:endParaRPr lang="en-US" dirty="0"/>
          </a:p>
        </p:txBody>
      </p:sp>
      <p:sp>
        <p:nvSpPr>
          <p:cNvPr id="5" name="Rectangle 5"/>
          <p:cNvSpPr>
            <a:spLocks noGrp="1" noChangeArrowheads="1"/>
          </p:cNvSpPr>
          <p:nvPr>
            <p:ph type="ftr" sz="quarter" idx="11"/>
          </p:nvPr>
        </p:nvSpPr>
        <p:spPr>
          <a:ln/>
        </p:spPr>
        <p:txBody>
          <a:bodyPr/>
          <a:lstStyle>
            <a:lvl1pPr>
              <a:defRPr>
                <a:latin typeface="+mj-lt"/>
              </a:defRPr>
            </a:lvl1pPr>
          </a:lstStyle>
          <a:p>
            <a:r>
              <a:rPr lang="en-US" dirty="0" smtClean="0"/>
              <a:t>&lt;Title Goes in Footer&gt;</a:t>
            </a:r>
            <a:endParaRPr lang="en-US" dirty="0"/>
          </a:p>
        </p:txBody>
      </p:sp>
      <p:sp>
        <p:nvSpPr>
          <p:cNvPr id="6" name="Rectangle 6"/>
          <p:cNvSpPr>
            <a:spLocks noGrp="1" noChangeArrowheads="1"/>
          </p:cNvSpPr>
          <p:nvPr>
            <p:ph type="sldNum" sz="quarter" idx="12"/>
          </p:nvPr>
        </p:nvSpPr>
        <p:spPr>
          <a:ln/>
        </p:spPr>
        <p:txBody>
          <a:bodyPr/>
          <a:lstStyle>
            <a:lvl1pPr>
              <a:defRPr>
                <a:latin typeface="+mj-lt"/>
              </a:defRPr>
            </a:lvl1pPr>
          </a:lstStyle>
          <a:p>
            <a:pPr>
              <a:defRPr/>
            </a:pPr>
            <a:fld id="{00F1B2E7-F8C6-904F-87A5-2B1A8A8E22E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A22A47-1FC2-4092-96FF-4594AA1DD72D}" type="datetime1">
              <a:rPr lang="en-US" smtClean="0"/>
              <a:t>9/12/2014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6" name="Rectangle 6"/>
          <p:cNvSpPr>
            <a:spLocks noGrp="1" noChangeArrowheads="1"/>
          </p:cNvSpPr>
          <p:nvPr>
            <p:ph type="sldNum" sz="quarter" idx="12"/>
          </p:nvPr>
        </p:nvSpPr>
        <p:spPr>
          <a:ln/>
        </p:spPr>
        <p:txBody>
          <a:bodyPr/>
          <a:lstStyle>
            <a:lvl1pPr>
              <a:defRPr/>
            </a:lvl1pPr>
          </a:lstStyle>
          <a:p>
            <a:pPr>
              <a:defRPr/>
            </a:pPr>
            <a:fld id="{D9F02858-B938-3547-855D-76DF2D3070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727C1D8-A8D3-41C8-898D-A6495D5F07F5}" type="datetime1">
              <a:rPr lang="en-US" smtClean="0"/>
              <a:t>9/12/2014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7" name="Rectangle 6"/>
          <p:cNvSpPr>
            <a:spLocks noGrp="1" noChangeArrowheads="1"/>
          </p:cNvSpPr>
          <p:nvPr>
            <p:ph type="sldNum" sz="quarter" idx="12"/>
          </p:nvPr>
        </p:nvSpPr>
        <p:spPr>
          <a:ln/>
        </p:spPr>
        <p:txBody>
          <a:bodyPr/>
          <a:lstStyle>
            <a:lvl1pPr>
              <a:defRPr/>
            </a:lvl1pPr>
          </a:lstStyle>
          <a:p>
            <a:pPr>
              <a:defRPr/>
            </a:pPr>
            <a:fld id="{4C703AEC-66A3-ED41-AA6F-F2CE5193FC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84446CE-1041-4BF2-B9B6-B5352CF1C05F}" type="datetime1">
              <a:rPr lang="en-US" smtClean="0"/>
              <a:t>9/12/2014</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9" name="Rectangle 6"/>
          <p:cNvSpPr>
            <a:spLocks noGrp="1" noChangeArrowheads="1"/>
          </p:cNvSpPr>
          <p:nvPr>
            <p:ph type="sldNum" sz="quarter" idx="12"/>
          </p:nvPr>
        </p:nvSpPr>
        <p:spPr>
          <a:ln/>
        </p:spPr>
        <p:txBody>
          <a:bodyPr/>
          <a:lstStyle>
            <a:lvl1pPr>
              <a:defRPr/>
            </a:lvl1pPr>
          </a:lstStyle>
          <a:p>
            <a:pPr>
              <a:defRPr/>
            </a:pPr>
            <a:fld id="{A3011F4E-A44A-FC45-B2F9-66DF8A281B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71E089E-72FA-4A38-B281-2078C509B287}" type="datetime1">
              <a:rPr lang="en-US" smtClean="0"/>
              <a:t>9/12/2014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5" name="Rectangle 6"/>
          <p:cNvSpPr>
            <a:spLocks noGrp="1" noChangeArrowheads="1"/>
          </p:cNvSpPr>
          <p:nvPr>
            <p:ph type="sldNum" sz="quarter" idx="12"/>
          </p:nvPr>
        </p:nvSpPr>
        <p:spPr>
          <a:ln/>
        </p:spPr>
        <p:txBody>
          <a:bodyPr/>
          <a:lstStyle>
            <a:lvl1pPr>
              <a:defRPr/>
            </a:lvl1pPr>
          </a:lstStyle>
          <a:p>
            <a:pPr>
              <a:defRPr/>
            </a:pPr>
            <a:fld id="{2B3F7D26-511A-994B-A472-02C383E118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E326426-2182-46C8-A6C3-C3BCCF127D52}" type="datetime1">
              <a:rPr lang="en-US" smtClean="0"/>
              <a:t>9/12/2014</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4" name="Rectangle 6"/>
          <p:cNvSpPr>
            <a:spLocks noGrp="1" noChangeArrowheads="1"/>
          </p:cNvSpPr>
          <p:nvPr>
            <p:ph type="sldNum" sz="quarter" idx="12"/>
          </p:nvPr>
        </p:nvSpPr>
        <p:spPr>
          <a:ln/>
        </p:spPr>
        <p:txBody>
          <a:bodyPr/>
          <a:lstStyle>
            <a:lvl1pPr>
              <a:defRPr/>
            </a:lvl1pPr>
          </a:lstStyle>
          <a:p>
            <a:pPr>
              <a:defRPr/>
            </a:pPr>
            <a:fld id="{3D9508B5-3A6A-4742-9080-4075C52CCE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4A6BE8-C285-4D44-8A36-3D6617230264}" type="datetime1">
              <a:rPr lang="en-US" smtClean="0"/>
              <a:t>9/12/2014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7" name="Rectangle 6"/>
          <p:cNvSpPr>
            <a:spLocks noGrp="1" noChangeArrowheads="1"/>
          </p:cNvSpPr>
          <p:nvPr>
            <p:ph type="sldNum" sz="quarter" idx="12"/>
          </p:nvPr>
        </p:nvSpPr>
        <p:spPr>
          <a:ln/>
        </p:spPr>
        <p:txBody>
          <a:bodyPr/>
          <a:lstStyle>
            <a:lvl1pPr>
              <a:defRPr/>
            </a:lvl1pPr>
          </a:lstStyle>
          <a:p>
            <a:pPr>
              <a:defRPr/>
            </a:pPr>
            <a:fld id="{5CB9201A-C947-5843-9536-05B0F3D430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3E4F437-B618-4A9A-AEC6-65491E2B70C0}" type="datetime1">
              <a:rPr lang="en-US" smtClean="0"/>
              <a:t>9/12/2014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&lt;Title Goes in Footer&gt;</a:t>
            </a:r>
          </a:p>
        </p:txBody>
      </p:sp>
      <p:sp>
        <p:nvSpPr>
          <p:cNvPr id="7" name="Rectangle 6"/>
          <p:cNvSpPr>
            <a:spLocks noGrp="1" noChangeArrowheads="1"/>
          </p:cNvSpPr>
          <p:nvPr>
            <p:ph type="sldNum" sz="quarter" idx="12"/>
          </p:nvPr>
        </p:nvSpPr>
        <p:spPr>
          <a:ln/>
        </p:spPr>
        <p:txBody>
          <a:bodyPr/>
          <a:lstStyle>
            <a:lvl1pPr>
              <a:defRPr/>
            </a:lvl1pPr>
          </a:lstStyle>
          <a:p>
            <a:pPr>
              <a:defRPr/>
            </a:pPr>
            <a:fld id="{C6515775-BA06-734F-A58F-5D9A30BA60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userDrawn="1"/>
        </p:nvPicPr>
        <p:blipFill>
          <a:blip r:embed="rId13">
            <a:alphaModFix amt="5000"/>
          </a:blip>
          <a:srcRect l="14400"/>
          <a:stretch>
            <a:fillRect/>
          </a:stretch>
        </p:blipFill>
        <p:spPr bwMode="auto">
          <a:xfrm>
            <a:off x="0" y="152400"/>
            <a:ext cx="5478463" cy="64008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3048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219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038600" y="65532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fld id="{BF30B586-D066-4A77-834E-F7DAE3A2F3A5}" type="datetime1">
              <a:rPr lang="en-US" smtClean="0"/>
              <a:t>9/12/2014</a:t>
            </a:fld>
            <a:endParaRPr lang="en-US"/>
          </a:p>
        </p:txBody>
      </p:sp>
      <p:sp>
        <p:nvSpPr>
          <p:cNvPr id="1029" name="Rectangle 5"/>
          <p:cNvSpPr>
            <a:spLocks noGrp="1" noChangeArrowheads="1"/>
          </p:cNvSpPr>
          <p:nvPr>
            <p:ph type="ftr" sz="quarter" idx="3"/>
          </p:nvPr>
        </p:nvSpPr>
        <p:spPr bwMode="auto">
          <a:xfrm>
            <a:off x="2286000" y="6324600"/>
            <a:ext cx="4648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r>
              <a:rPr lang="en-US"/>
              <a:t>&lt;Title Goes in Footer&gt;</a:t>
            </a:r>
          </a:p>
        </p:txBody>
      </p:sp>
      <p:sp>
        <p:nvSpPr>
          <p:cNvPr id="1030" name="Rectangle 6"/>
          <p:cNvSpPr>
            <a:spLocks noGrp="1" noChangeArrowheads="1"/>
          </p:cNvSpPr>
          <p:nvPr>
            <p:ph type="sldNum" sz="quarter" idx="4"/>
          </p:nvPr>
        </p:nvSpPr>
        <p:spPr bwMode="auto">
          <a:xfrm>
            <a:off x="8686800" y="5791200"/>
            <a:ext cx="457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65" charset="0"/>
                <a:ea typeface="ＭＳ Ｐゴシック" pitchFamily="-65" charset="-128"/>
                <a:cs typeface="ＭＳ Ｐゴシック" pitchFamily="-65" charset="-128"/>
              </a:defRPr>
            </a:lvl1pPr>
          </a:lstStyle>
          <a:p>
            <a:pPr>
              <a:defRPr/>
            </a:pPr>
            <a:fld id="{CE65E26F-1C5D-5C45-A8CC-5DBAC5DE36B9}" type="slidenum">
              <a:rPr lang="en-US"/>
              <a:pPr>
                <a:defRPr/>
              </a:pPr>
              <a:t>‹#›</a:t>
            </a:fld>
            <a:endParaRPr lang="en-US"/>
          </a:p>
        </p:txBody>
      </p:sp>
      <p:pic>
        <p:nvPicPr>
          <p:cNvPr id="1032" name="Picture 13" descr="vt_maroon_invent"/>
          <p:cNvPicPr>
            <a:picLocks noChangeAspect="1" noChangeArrowheads="1"/>
          </p:cNvPicPr>
          <p:nvPr userDrawn="1"/>
        </p:nvPicPr>
        <p:blipFill>
          <a:blip r:embed="rId14"/>
          <a:srcRect/>
          <a:stretch>
            <a:fillRect/>
          </a:stretch>
        </p:blipFill>
        <p:spPr bwMode="auto">
          <a:xfrm>
            <a:off x="0" y="6302375"/>
            <a:ext cx="2133600" cy="546100"/>
          </a:xfrm>
          <a:prstGeom prst="rect">
            <a:avLst/>
          </a:prstGeom>
          <a:noFill/>
          <a:ln w="9525">
            <a:noFill/>
            <a:miter lim="800000"/>
            <a:headEnd/>
            <a:tailEnd/>
          </a:ln>
        </p:spPr>
      </p:pic>
      <p:pic>
        <p:nvPicPr>
          <p:cNvPr id="1033" name="Picture 14"/>
          <p:cNvPicPr>
            <a:picLocks noChangeAspect="1" noChangeArrowheads="1"/>
          </p:cNvPicPr>
          <p:nvPr userDrawn="1"/>
        </p:nvPicPr>
        <p:blipFill>
          <a:blip r:embed="rId15"/>
          <a:srcRect/>
          <a:stretch>
            <a:fillRect/>
          </a:stretch>
        </p:blipFill>
        <p:spPr bwMode="auto">
          <a:xfrm>
            <a:off x="7543800" y="6294438"/>
            <a:ext cx="1277938" cy="379412"/>
          </a:xfrm>
          <a:prstGeom prst="rect">
            <a:avLst/>
          </a:prstGeom>
          <a:noFill/>
          <a:ln w="9525">
            <a:noFill/>
            <a:miter lim="800000"/>
            <a:headEnd/>
            <a:tailEnd/>
          </a:ln>
        </p:spPr>
      </p:pic>
      <p:sp>
        <p:nvSpPr>
          <p:cNvPr id="1036" name="Line 12"/>
          <p:cNvSpPr>
            <a:spLocks noChangeShapeType="1"/>
          </p:cNvSpPr>
          <p:nvPr/>
        </p:nvSpPr>
        <p:spPr bwMode="auto">
          <a:xfrm>
            <a:off x="228600" y="6248400"/>
            <a:ext cx="8686800" cy="0"/>
          </a:xfrm>
          <a:prstGeom prst="line">
            <a:avLst/>
          </a:prstGeom>
          <a:noFill/>
          <a:ln w="3175">
            <a:solidFill>
              <a:schemeClr val="tx1"/>
            </a:solidFill>
            <a:round/>
            <a:headEnd/>
            <a:tailEnd/>
          </a:ln>
          <a:effectLst/>
        </p:spPr>
        <p:txBody>
          <a:bodyP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11" name="TextBox 10"/>
          <p:cNvSpPr txBox="1"/>
          <p:nvPr userDrawn="1"/>
        </p:nvSpPr>
        <p:spPr>
          <a:xfrm>
            <a:off x="7391400" y="6553200"/>
            <a:ext cx="1612900" cy="307975"/>
          </a:xfrm>
          <a:prstGeom prst="rect">
            <a:avLst/>
          </a:prstGeom>
          <a:noFill/>
        </p:spPr>
        <p:txBody>
          <a:bodyPr>
            <a:spAutoFit/>
          </a:bodyPr>
          <a:lstStyle/>
          <a:p>
            <a:pPr>
              <a:defRPr/>
            </a:pPr>
            <a:r>
              <a:rPr lang="en-US" sz="1400" dirty="0" err="1">
                <a:latin typeface="Arial" pitchFamily="-65" charset="0"/>
                <a:ea typeface="ＭＳ Ｐゴシック" pitchFamily="-65" charset="-128"/>
                <a:cs typeface="ＭＳ Ｐゴシック" pitchFamily="-65" charset="-128"/>
              </a:rPr>
              <a:t>synergy.cs.vt.edu</a:t>
            </a:r>
            <a:endParaRPr lang="en-US" sz="1400" dirty="0">
              <a:latin typeface="Arial" pitchFamily="-65" charset="0"/>
              <a:ea typeface="ＭＳ Ｐゴシック" pitchFamily="-65" charset="-128"/>
              <a:cs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5pPr>
      <a:lvl6pPr marL="4572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6pPr>
      <a:lvl7pPr marL="9144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7pPr>
      <a:lvl8pPr marL="13716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8pPr>
      <a:lvl9pPr marL="18288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a:solidFill>
            <a:srgbClr val="930035"/>
          </a:solidFill>
          <a:latin typeface="+mn-lt"/>
          <a:ea typeface="+mn-ea"/>
        </a:defRPr>
      </a:lvl4pPr>
      <a:lvl5pPr marL="2057400" indent="-228600" algn="l" rtl="0" eaLnBrk="0" fontAlgn="base" hangingPunct="0">
        <a:spcBef>
          <a:spcPct val="20000"/>
        </a:spcBef>
        <a:spcAft>
          <a:spcPct val="0"/>
        </a:spcAft>
        <a:buChar char="»"/>
        <a:defRPr>
          <a:solidFill>
            <a:srgbClr val="F26B17"/>
          </a:solidFill>
          <a:latin typeface="+mn-lt"/>
          <a:ea typeface="+mn-ea"/>
        </a:defRPr>
      </a:lvl5pPr>
      <a:lvl6pPr marL="2514600" indent="-228600" algn="l" rtl="0" fontAlgn="base">
        <a:spcBef>
          <a:spcPct val="20000"/>
        </a:spcBef>
        <a:spcAft>
          <a:spcPct val="0"/>
        </a:spcAft>
        <a:buChar char="»"/>
        <a:defRPr>
          <a:solidFill>
            <a:srgbClr val="F26B17"/>
          </a:solidFill>
          <a:latin typeface="+mn-lt"/>
          <a:ea typeface="+mn-ea"/>
        </a:defRPr>
      </a:lvl6pPr>
      <a:lvl7pPr marL="2971800" indent="-228600" algn="l" rtl="0" fontAlgn="base">
        <a:spcBef>
          <a:spcPct val="20000"/>
        </a:spcBef>
        <a:spcAft>
          <a:spcPct val="0"/>
        </a:spcAft>
        <a:buChar char="»"/>
        <a:defRPr>
          <a:solidFill>
            <a:srgbClr val="F26B17"/>
          </a:solidFill>
          <a:latin typeface="+mn-lt"/>
          <a:ea typeface="+mn-ea"/>
        </a:defRPr>
      </a:lvl7pPr>
      <a:lvl8pPr marL="3429000" indent="-228600" algn="l" rtl="0" fontAlgn="base">
        <a:spcBef>
          <a:spcPct val="20000"/>
        </a:spcBef>
        <a:spcAft>
          <a:spcPct val="0"/>
        </a:spcAft>
        <a:buChar char="»"/>
        <a:defRPr>
          <a:solidFill>
            <a:srgbClr val="F26B17"/>
          </a:solidFill>
          <a:latin typeface="+mn-lt"/>
          <a:ea typeface="+mn-ea"/>
        </a:defRPr>
      </a:lvl8pPr>
      <a:lvl9pPr marL="3886200" indent="-228600" algn="l" rtl="0" fontAlgn="base">
        <a:spcBef>
          <a:spcPct val="20000"/>
        </a:spcBef>
        <a:spcAft>
          <a:spcPct val="0"/>
        </a:spcAft>
        <a:buChar char="»"/>
        <a:defRPr>
          <a:solidFill>
            <a:srgbClr val="F26B1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tif"/><Relationship Id="rId13" Type="http://schemas.microsoft.com/office/2007/relationships/diagramDrawing" Target="../diagrams/drawing2.xml"/><Relationship Id="rId1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7.pn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4.png"/><Relationship Id="rId7" Type="http://schemas.openxmlformats.org/officeDocument/2006/relationships/image" Target="../media/image120.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90.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ctrTitle"/>
          </p:nvPr>
        </p:nvSpPr>
        <p:spPr>
          <a:xfrm>
            <a:off x="457200" y="3962400"/>
            <a:ext cx="8305800" cy="1143000"/>
          </a:xfrm>
        </p:spPr>
        <p:txBody>
          <a:bodyPr/>
          <a:lstStyle/>
          <a:p>
            <a:pPr algn="ctr" eaLnBrk="1" hangingPunct="1"/>
            <a:r>
              <a:rPr lang="en-US" sz="2800" dirty="0"/>
              <a:t>Delivering Parallel Programmability to the Masses</a:t>
            </a:r>
            <a:br>
              <a:rPr lang="en-US" sz="2800" dirty="0"/>
            </a:br>
            <a:r>
              <a:rPr lang="en-US" sz="2800" dirty="0"/>
              <a:t>via the Intel MIC Ecosystem: A Case Study</a:t>
            </a:r>
          </a:p>
        </p:txBody>
      </p:sp>
      <p:sp>
        <p:nvSpPr>
          <p:cNvPr id="7" name="Rectangle 6"/>
          <p:cNvSpPr>
            <a:spLocks noGrp="1" noChangeArrowheads="1"/>
          </p:cNvSpPr>
          <p:nvPr>
            <p:ph type="subTitle" idx="1"/>
          </p:nvPr>
        </p:nvSpPr>
        <p:spPr>
          <a:xfrm>
            <a:off x="990600" y="5257800"/>
            <a:ext cx="7239000" cy="457200"/>
          </a:xfrm>
        </p:spPr>
        <p:txBody>
          <a:bodyPr/>
          <a:lstStyle/>
          <a:p>
            <a:pPr algn="ctr" eaLnBrk="1" hangingPunct="1"/>
            <a:r>
              <a:rPr lang="en-US" b="1" dirty="0"/>
              <a:t>Kaixi Hou</a:t>
            </a:r>
            <a:r>
              <a:rPr lang="en-US" dirty="0"/>
              <a:t>, </a:t>
            </a:r>
            <a:r>
              <a:rPr lang="en-US" dirty="0" err="1"/>
              <a:t>Hao</a:t>
            </a:r>
            <a:r>
              <a:rPr lang="en-US" dirty="0"/>
              <a:t> Wang, and Wu-</a:t>
            </a:r>
            <a:r>
              <a:rPr lang="en-US" dirty="0" err="1"/>
              <a:t>chun</a:t>
            </a:r>
            <a:r>
              <a:rPr lang="en-US" dirty="0"/>
              <a:t> </a:t>
            </a:r>
            <a:r>
              <a:rPr lang="en-US" dirty="0" smtClean="0"/>
              <a:t>Feng</a:t>
            </a:r>
            <a:endParaRPr lang="en-US" dirty="0"/>
          </a:p>
        </p:txBody>
      </p:sp>
      <p:sp>
        <p:nvSpPr>
          <p:cNvPr id="2" name="Rectangle 1"/>
          <p:cNvSpPr/>
          <p:nvPr/>
        </p:nvSpPr>
        <p:spPr>
          <a:xfrm>
            <a:off x="1714500" y="5715000"/>
            <a:ext cx="5791200" cy="400110"/>
          </a:xfrm>
          <a:prstGeom prst="rect">
            <a:avLst/>
          </a:prstGeom>
        </p:spPr>
        <p:txBody>
          <a:bodyPr wrap="square">
            <a:spAutoFit/>
          </a:bodyPr>
          <a:lstStyle/>
          <a:p>
            <a:pPr algn="ctr"/>
            <a:r>
              <a:rPr lang="en-US" sz="2000" i="1" dirty="0"/>
              <a:t>Department of Computer </a:t>
            </a:r>
            <a:r>
              <a:rPr lang="en-US" sz="2000" i="1" dirty="0" smtClean="0"/>
              <a:t>Science, Virginia </a:t>
            </a:r>
            <a:r>
              <a:rPr lang="en-US" sz="2000" i="1" dirty="0"/>
              <a:t>Tech</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Cache Blocking: Improve </a:t>
            </a:r>
            <a:r>
              <a:rPr lang="en-US" dirty="0"/>
              <a:t>Data </a:t>
            </a:r>
            <a:r>
              <a:rPr lang="en-US" dirty="0" smtClean="0"/>
              <a:t>Reuse</a:t>
            </a:r>
            <a:endParaRPr lang="en-US" sz="2000" dirty="0"/>
          </a:p>
        </p:txBody>
      </p:sp>
      <p:sp>
        <p:nvSpPr>
          <p:cNvPr id="4" name="Date Placeholder 3"/>
          <p:cNvSpPr>
            <a:spLocks noGrp="1"/>
          </p:cNvSpPr>
          <p:nvPr>
            <p:ph type="dt" sz="half" idx="10"/>
          </p:nvPr>
        </p:nvSpPr>
        <p:spPr/>
        <p:txBody>
          <a:bodyPr/>
          <a:lstStyle/>
          <a:p>
            <a:fld id="{190FFE6E-A951-4D3E-AF3C-2D6E22E8F864}" type="datetime1">
              <a:rPr lang="en-US" smtClean="0">
                <a:latin typeface="+mj-lt"/>
              </a:rPr>
              <a:pPr/>
              <a:t>9/12/2014</a:t>
            </a:fld>
            <a:endParaRPr lang="en-US" dirty="0">
              <a:latin typeface="+mj-lt"/>
            </a:endParaRPr>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latin typeface="+mj-lt"/>
              </a:rPr>
              <a:pPr>
                <a:defRPr/>
              </a:pPr>
              <a:t>10</a:t>
            </a:fld>
            <a:endParaRPr lang="en-US">
              <a:latin typeface="+mj-lt"/>
            </a:endParaRPr>
          </a:p>
        </p:txBody>
      </p:sp>
      <p:pic>
        <p:nvPicPr>
          <p:cNvPr id="18" name="Picture 17"/>
          <p:cNvPicPr>
            <a:picLocks noChangeAspect="1"/>
          </p:cNvPicPr>
          <p:nvPr/>
        </p:nvPicPr>
        <p:blipFill>
          <a:blip r:embed="rId3"/>
          <a:stretch>
            <a:fillRect/>
          </a:stretch>
        </p:blipFill>
        <p:spPr>
          <a:xfrm>
            <a:off x="2133600" y="1143000"/>
            <a:ext cx="4951725" cy="4990591"/>
          </a:xfrm>
          <a:prstGeom prst="rect">
            <a:avLst/>
          </a:prstGeom>
        </p:spPr>
      </p:pic>
      <p:grpSp>
        <p:nvGrpSpPr>
          <p:cNvPr id="19" name="Group 18"/>
          <p:cNvGrpSpPr/>
          <p:nvPr/>
        </p:nvGrpSpPr>
        <p:grpSpPr>
          <a:xfrm>
            <a:off x="2433436" y="930284"/>
            <a:ext cx="2748163" cy="1457568"/>
            <a:chOff x="5477347" y="1596301"/>
            <a:chExt cx="2505545" cy="1339287"/>
          </a:xfrm>
        </p:grpSpPr>
        <p:sp>
          <p:nvSpPr>
            <p:cNvPr id="20" name="Rounded Rectangle 19"/>
            <p:cNvSpPr/>
            <p:nvPr/>
          </p:nvSpPr>
          <p:spPr bwMode="auto">
            <a:xfrm>
              <a:off x="5477347" y="2097388"/>
              <a:ext cx="838200" cy="838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21" name="Rounded Rectangular Callout 20"/>
            <p:cNvSpPr/>
            <p:nvPr/>
          </p:nvSpPr>
          <p:spPr bwMode="auto">
            <a:xfrm>
              <a:off x="6346856" y="1596301"/>
              <a:ext cx="1636036" cy="685800"/>
            </a:xfrm>
            <a:prstGeom prst="wedgeRoundRectCallout">
              <a:avLst>
                <a:gd name="adj1" fmla="val -46251"/>
                <a:gd name="adj2" fmla="val 66461"/>
                <a:gd name="adj3" fmla="val 16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grpSp>
      <p:grpSp>
        <p:nvGrpSpPr>
          <p:cNvPr id="52" name="Group 51"/>
          <p:cNvGrpSpPr/>
          <p:nvPr/>
        </p:nvGrpSpPr>
        <p:grpSpPr>
          <a:xfrm>
            <a:off x="3733800" y="914400"/>
            <a:ext cx="1143000" cy="579846"/>
            <a:chOff x="3733800" y="914400"/>
            <a:chExt cx="1143000" cy="579846"/>
          </a:xfrm>
        </p:grpSpPr>
        <p:grpSp>
          <p:nvGrpSpPr>
            <p:cNvPr id="29" name="Group 28"/>
            <p:cNvGrpSpPr/>
            <p:nvPr/>
          </p:nvGrpSpPr>
          <p:grpSpPr>
            <a:xfrm>
              <a:off x="3733800" y="914400"/>
              <a:ext cx="1037915" cy="579846"/>
              <a:chOff x="2908909" y="2596584"/>
              <a:chExt cx="1037915" cy="579846"/>
            </a:xfrm>
          </p:grpSpPr>
          <p:sp>
            <p:nvSpPr>
              <p:cNvPr id="22" name="Oval 21"/>
              <p:cNvSpPr/>
              <p:nvPr/>
            </p:nvSpPr>
            <p:spPr bwMode="auto">
              <a:xfrm>
                <a:off x="2908909" y="281834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25" name="Oval 24"/>
              <p:cNvSpPr/>
              <p:nvPr/>
            </p:nvSpPr>
            <p:spPr bwMode="auto">
              <a:xfrm>
                <a:off x="3562052" y="2813516"/>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26" name="Rectangle 25"/>
              <p:cNvSpPr/>
              <p:nvPr/>
            </p:nvSpPr>
            <p:spPr>
              <a:xfrm>
                <a:off x="3068597" y="2596584"/>
                <a:ext cx="184731"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sp>
            <p:nvSpPr>
              <p:cNvPr id="27" name="Rectangle 26"/>
              <p:cNvSpPr/>
              <p:nvPr/>
            </p:nvSpPr>
            <p:spPr>
              <a:xfrm>
                <a:off x="3701027" y="2596584"/>
                <a:ext cx="184730"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cxnSp>
            <p:nvCxnSpPr>
              <p:cNvPr id="28" name="Straight Arrow Connector 27"/>
              <p:cNvCxnSpPr>
                <a:stCxn id="22" idx="6"/>
                <a:endCxn id="25" idx="2"/>
              </p:cNvCxnSpPr>
              <p:nvPr/>
            </p:nvCxnSpPr>
            <p:spPr bwMode="auto">
              <a:xfrm flipV="1">
                <a:off x="3293681" y="2992560"/>
                <a:ext cx="268371"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3" name="TextBox 32"/>
            <p:cNvSpPr txBox="1"/>
            <p:nvPr/>
          </p:nvSpPr>
          <p:spPr>
            <a:xfrm>
              <a:off x="3773091" y="1130339"/>
              <a:ext cx="457200" cy="338554"/>
            </a:xfrm>
            <a:prstGeom prst="rect">
              <a:avLst/>
            </a:prstGeom>
            <a:noFill/>
          </p:spPr>
          <p:txBody>
            <a:bodyPr wrap="square" rtlCol="0">
              <a:spAutoFit/>
            </a:bodyPr>
            <a:lstStyle/>
            <a:p>
              <a:r>
                <a:rPr lang="en-US" sz="1600" dirty="0" err="1" smtClean="0"/>
                <a:t>k</a:t>
              </a:r>
              <a:r>
                <a:rPr lang="en-US" sz="1600" baseline="-25000" dirty="0" err="1" smtClean="0"/>
                <a:t>x</a:t>
              </a:r>
              <a:endParaRPr lang="en-US" sz="1600" baseline="-25000" dirty="0"/>
            </a:p>
          </p:txBody>
        </p:sp>
        <p:sp>
          <p:nvSpPr>
            <p:cNvPr id="35" name="TextBox 34"/>
            <p:cNvSpPr txBox="1"/>
            <p:nvPr/>
          </p:nvSpPr>
          <p:spPr>
            <a:xfrm>
              <a:off x="4419600" y="1114455"/>
              <a:ext cx="457200" cy="338554"/>
            </a:xfrm>
            <a:prstGeom prst="rect">
              <a:avLst/>
            </a:prstGeom>
            <a:noFill/>
          </p:spPr>
          <p:txBody>
            <a:bodyPr wrap="square" rtlCol="0">
              <a:spAutoFit/>
            </a:bodyPr>
            <a:lstStyle/>
            <a:p>
              <a:r>
                <a:rPr lang="en-US" sz="1600" dirty="0" err="1" smtClean="0"/>
                <a:t>k</a:t>
              </a:r>
              <a:r>
                <a:rPr lang="en-US" sz="1600" baseline="-25000" dirty="0" err="1" smtClean="0"/>
                <a:t>y</a:t>
              </a:r>
              <a:endParaRPr lang="en-US" sz="1600" baseline="-25000" dirty="0"/>
            </a:p>
          </p:txBody>
        </p:sp>
      </p:grpSp>
      <p:grpSp>
        <p:nvGrpSpPr>
          <p:cNvPr id="38" name="Group 37"/>
          <p:cNvGrpSpPr/>
          <p:nvPr/>
        </p:nvGrpSpPr>
        <p:grpSpPr>
          <a:xfrm>
            <a:off x="730611" y="1359932"/>
            <a:ext cx="1735398" cy="1814226"/>
            <a:chOff x="730611" y="1359932"/>
            <a:chExt cx="1735398" cy="1814226"/>
          </a:xfrm>
        </p:grpSpPr>
        <p:sp>
          <p:nvSpPr>
            <p:cNvPr id="36" name="Rounded Rectangle 35"/>
            <p:cNvSpPr/>
            <p:nvPr/>
          </p:nvSpPr>
          <p:spPr bwMode="auto">
            <a:xfrm>
              <a:off x="2161360" y="1359932"/>
              <a:ext cx="304649" cy="1144107"/>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 name="Rounded Rectangular Callout 36"/>
            <p:cNvSpPr/>
            <p:nvPr/>
          </p:nvSpPr>
          <p:spPr bwMode="auto">
            <a:xfrm>
              <a:off x="730611" y="2564558"/>
              <a:ext cx="1417503" cy="609600"/>
            </a:xfrm>
            <a:prstGeom prst="wedgeRoundRectCallout">
              <a:avLst>
                <a:gd name="adj1" fmla="val 46766"/>
                <a:gd name="adj2" fmla="val -13967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pitchFamily="-65" charset="-128"/>
                  <a:cs typeface="ＭＳ Ｐゴシック" pitchFamily="-65" charset="-128"/>
                </a:rPr>
                <a:t>Intermediate vertices</a:t>
              </a:r>
              <a:endParaRPr kumimoji="0" lang="en-US" sz="16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grpSp>
      <p:grpSp>
        <p:nvGrpSpPr>
          <p:cNvPr id="54" name="Group 53"/>
          <p:cNvGrpSpPr/>
          <p:nvPr/>
        </p:nvGrpSpPr>
        <p:grpSpPr>
          <a:xfrm>
            <a:off x="3464784" y="1137081"/>
            <a:ext cx="1716815" cy="386919"/>
            <a:chOff x="7350985" y="990600"/>
            <a:chExt cx="1716815" cy="386919"/>
          </a:xfrm>
        </p:grpSpPr>
        <p:sp>
          <p:nvSpPr>
            <p:cNvPr id="55" name="Oval 54"/>
            <p:cNvSpPr/>
            <p:nvPr/>
          </p:nvSpPr>
          <p:spPr bwMode="auto">
            <a:xfrm>
              <a:off x="7350985" y="1019431"/>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56" name="Oval 55"/>
            <p:cNvSpPr/>
            <p:nvPr/>
          </p:nvSpPr>
          <p:spPr bwMode="auto">
            <a:xfrm>
              <a:off x="7968343" y="1014605"/>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57" name="Oval 56"/>
            <p:cNvSpPr/>
            <p:nvPr/>
          </p:nvSpPr>
          <p:spPr bwMode="auto">
            <a:xfrm>
              <a:off x="8577943" y="1014605"/>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58" name="Straight Arrow Connector 57"/>
            <p:cNvCxnSpPr>
              <a:stCxn id="55" idx="6"/>
              <a:endCxn id="56" idx="2"/>
            </p:cNvCxnSpPr>
            <p:nvPr/>
          </p:nvCxnSpPr>
          <p:spPr bwMode="auto">
            <a:xfrm flipV="1">
              <a:off x="7735757" y="1193649"/>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9" name="TextBox 58"/>
            <p:cNvSpPr txBox="1"/>
            <p:nvPr/>
          </p:nvSpPr>
          <p:spPr>
            <a:xfrm>
              <a:off x="7390276" y="1013612"/>
              <a:ext cx="457200" cy="338554"/>
            </a:xfrm>
            <a:prstGeom prst="rect">
              <a:avLst/>
            </a:prstGeom>
            <a:noFill/>
          </p:spPr>
          <p:txBody>
            <a:bodyPr wrap="square" rtlCol="0">
              <a:spAutoFit/>
            </a:bodyPr>
            <a:lstStyle/>
            <a:p>
              <a:r>
                <a:rPr lang="en-US" sz="1600" dirty="0" err="1" smtClean="0"/>
                <a:t>k</a:t>
              </a:r>
              <a:r>
                <a:rPr lang="en-US" sz="1600" baseline="-25000" dirty="0" err="1" smtClean="0"/>
                <a:t>x</a:t>
              </a:r>
              <a:endParaRPr lang="en-US" sz="1600" baseline="-25000" dirty="0"/>
            </a:p>
          </p:txBody>
        </p:sp>
        <p:sp>
          <p:nvSpPr>
            <p:cNvPr id="60" name="TextBox 59"/>
            <p:cNvSpPr txBox="1"/>
            <p:nvPr/>
          </p:nvSpPr>
          <p:spPr>
            <a:xfrm>
              <a:off x="7993295" y="990600"/>
              <a:ext cx="457200" cy="338554"/>
            </a:xfrm>
            <a:prstGeom prst="rect">
              <a:avLst/>
            </a:prstGeom>
            <a:noFill/>
          </p:spPr>
          <p:txBody>
            <a:bodyPr wrap="square" rtlCol="0">
              <a:spAutoFit/>
            </a:bodyPr>
            <a:lstStyle/>
            <a:p>
              <a:r>
                <a:rPr lang="en-US" sz="1600" dirty="0" err="1" smtClean="0"/>
                <a:t>k</a:t>
              </a:r>
              <a:r>
                <a:rPr lang="en-US" sz="1600" baseline="-25000" dirty="0" err="1" smtClean="0"/>
                <a:t>z</a:t>
              </a:r>
              <a:endParaRPr lang="en-US" sz="1600" baseline="-25000" dirty="0"/>
            </a:p>
          </p:txBody>
        </p:sp>
        <p:sp>
          <p:nvSpPr>
            <p:cNvPr id="61" name="TextBox 60"/>
            <p:cNvSpPr txBox="1"/>
            <p:nvPr/>
          </p:nvSpPr>
          <p:spPr>
            <a:xfrm>
              <a:off x="8610600" y="997728"/>
              <a:ext cx="457200" cy="338554"/>
            </a:xfrm>
            <a:prstGeom prst="rect">
              <a:avLst/>
            </a:prstGeom>
            <a:noFill/>
          </p:spPr>
          <p:txBody>
            <a:bodyPr wrap="square" rtlCol="0">
              <a:spAutoFit/>
            </a:bodyPr>
            <a:lstStyle/>
            <a:p>
              <a:r>
                <a:rPr lang="en-US" sz="1600" dirty="0" err="1" smtClean="0"/>
                <a:t>k</a:t>
              </a:r>
              <a:r>
                <a:rPr lang="en-US" sz="1600" baseline="-25000" dirty="0" err="1" smtClean="0"/>
                <a:t>y</a:t>
              </a:r>
              <a:endParaRPr lang="en-US" sz="1600" baseline="-25000" dirty="0"/>
            </a:p>
          </p:txBody>
        </p:sp>
        <p:cxnSp>
          <p:nvCxnSpPr>
            <p:cNvPr id="62" name="Straight Arrow Connector 61"/>
            <p:cNvCxnSpPr>
              <a:endCxn id="57" idx="2"/>
            </p:cNvCxnSpPr>
            <p:nvPr/>
          </p:nvCxnSpPr>
          <p:spPr bwMode="auto">
            <a:xfrm>
              <a:off x="8353115" y="1182889"/>
              <a:ext cx="224828" cy="10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63" name="Group 62"/>
          <p:cNvGrpSpPr/>
          <p:nvPr/>
        </p:nvGrpSpPr>
        <p:grpSpPr>
          <a:xfrm>
            <a:off x="2433436" y="3328695"/>
            <a:ext cx="2748163" cy="1457568"/>
            <a:chOff x="5477347" y="1596301"/>
            <a:chExt cx="2505545" cy="1339287"/>
          </a:xfrm>
        </p:grpSpPr>
        <p:sp>
          <p:nvSpPr>
            <p:cNvPr id="64" name="Rounded Rectangle 63"/>
            <p:cNvSpPr/>
            <p:nvPr/>
          </p:nvSpPr>
          <p:spPr bwMode="auto">
            <a:xfrm>
              <a:off x="5477347" y="2097388"/>
              <a:ext cx="838200" cy="838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65" name="Rounded Rectangular Callout 64"/>
            <p:cNvSpPr/>
            <p:nvPr/>
          </p:nvSpPr>
          <p:spPr bwMode="auto">
            <a:xfrm>
              <a:off x="6346856" y="1596301"/>
              <a:ext cx="1636036" cy="685800"/>
            </a:xfrm>
            <a:prstGeom prst="wedgeRoundRectCallout">
              <a:avLst>
                <a:gd name="adj1" fmla="val -46251"/>
                <a:gd name="adj2" fmla="val 66461"/>
                <a:gd name="adj3" fmla="val 16667"/>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grpSp>
      <p:grpSp>
        <p:nvGrpSpPr>
          <p:cNvPr id="66" name="Group 65"/>
          <p:cNvGrpSpPr/>
          <p:nvPr/>
        </p:nvGrpSpPr>
        <p:grpSpPr>
          <a:xfrm>
            <a:off x="3839930" y="916558"/>
            <a:ext cx="2748163" cy="1457568"/>
            <a:chOff x="5477347" y="1596301"/>
            <a:chExt cx="2505545" cy="1339287"/>
          </a:xfrm>
        </p:grpSpPr>
        <p:sp>
          <p:nvSpPr>
            <p:cNvPr id="67" name="Rounded Rectangle 66"/>
            <p:cNvSpPr/>
            <p:nvPr/>
          </p:nvSpPr>
          <p:spPr bwMode="auto">
            <a:xfrm>
              <a:off x="5477347" y="2097388"/>
              <a:ext cx="838200" cy="838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68" name="Rounded Rectangular Callout 67"/>
            <p:cNvSpPr/>
            <p:nvPr/>
          </p:nvSpPr>
          <p:spPr bwMode="auto">
            <a:xfrm>
              <a:off x="6346856" y="1596301"/>
              <a:ext cx="1636036" cy="685800"/>
            </a:xfrm>
            <a:prstGeom prst="wedgeRoundRectCallout">
              <a:avLst>
                <a:gd name="adj1" fmla="val -46251"/>
                <a:gd name="adj2" fmla="val 66461"/>
                <a:gd name="adj3" fmla="val 16667"/>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grpSp>
      <p:grpSp>
        <p:nvGrpSpPr>
          <p:cNvPr id="69" name="Group 68"/>
          <p:cNvGrpSpPr/>
          <p:nvPr/>
        </p:nvGrpSpPr>
        <p:grpSpPr>
          <a:xfrm>
            <a:off x="3712870" y="3288130"/>
            <a:ext cx="1143000" cy="579846"/>
            <a:chOff x="3733800" y="914400"/>
            <a:chExt cx="1143000" cy="579846"/>
          </a:xfrm>
        </p:grpSpPr>
        <p:grpSp>
          <p:nvGrpSpPr>
            <p:cNvPr id="70" name="Group 69"/>
            <p:cNvGrpSpPr/>
            <p:nvPr/>
          </p:nvGrpSpPr>
          <p:grpSpPr>
            <a:xfrm>
              <a:off x="3733800" y="914400"/>
              <a:ext cx="1037915" cy="579846"/>
              <a:chOff x="2908909" y="2596584"/>
              <a:chExt cx="1037915" cy="579846"/>
            </a:xfrm>
          </p:grpSpPr>
          <p:sp>
            <p:nvSpPr>
              <p:cNvPr id="73" name="Oval 72"/>
              <p:cNvSpPr/>
              <p:nvPr/>
            </p:nvSpPr>
            <p:spPr bwMode="auto">
              <a:xfrm>
                <a:off x="2908909" y="281834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74" name="Oval 73"/>
              <p:cNvSpPr/>
              <p:nvPr/>
            </p:nvSpPr>
            <p:spPr bwMode="auto">
              <a:xfrm>
                <a:off x="3562052" y="2813516"/>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75" name="Rectangle 74"/>
              <p:cNvSpPr/>
              <p:nvPr/>
            </p:nvSpPr>
            <p:spPr>
              <a:xfrm>
                <a:off x="3068597" y="2596584"/>
                <a:ext cx="184731"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sp>
            <p:nvSpPr>
              <p:cNvPr id="76" name="Rectangle 75"/>
              <p:cNvSpPr/>
              <p:nvPr/>
            </p:nvSpPr>
            <p:spPr>
              <a:xfrm>
                <a:off x="3701027" y="2596584"/>
                <a:ext cx="184730"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cxnSp>
            <p:nvCxnSpPr>
              <p:cNvPr id="77" name="Straight Arrow Connector 76"/>
              <p:cNvCxnSpPr>
                <a:stCxn id="73" idx="6"/>
                <a:endCxn id="74" idx="2"/>
              </p:cNvCxnSpPr>
              <p:nvPr/>
            </p:nvCxnSpPr>
            <p:spPr bwMode="auto">
              <a:xfrm flipV="1">
                <a:off x="3293681" y="2992560"/>
                <a:ext cx="268371"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71" name="TextBox 70"/>
            <p:cNvSpPr txBox="1"/>
            <p:nvPr/>
          </p:nvSpPr>
          <p:spPr>
            <a:xfrm>
              <a:off x="3773091" y="1130339"/>
              <a:ext cx="457200" cy="338554"/>
            </a:xfrm>
            <a:prstGeom prst="rect">
              <a:avLst/>
            </a:prstGeom>
            <a:noFill/>
          </p:spPr>
          <p:txBody>
            <a:bodyPr wrap="square" rtlCol="0">
              <a:spAutoFit/>
            </a:bodyPr>
            <a:lstStyle/>
            <a:p>
              <a:r>
                <a:rPr lang="en-US" sz="1600" dirty="0"/>
                <a:t>i</a:t>
              </a:r>
              <a:r>
                <a:rPr lang="en-US" sz="1600" baseline="-25000" dirty="0" smtClean="0"/>
                <a:t>x</a:t>
              </a:r>
              <a:endParaRPr lang="en-US" sz="1600" baseline="-25000" dirty="0"/>
            </a:p>
          </p:txBody>
        </p:sp>
        <p:sp>
          <p:nvSpPr>
            <p:cNvPr id="72" name="TextBox 71"/>
            <p:cNvSpPr txBox="1"/>
            <p:nvPr/>
          </p:nvSpPr>
          <p:spPr>
            <a:xfrm>
              <a:off x="4419600" y="1114455"/>
              <a:ext cx="457200" cy="338554"/>
            </a:xfrm>
            <a:prstGeom prst="rect">
              <a:avLst/>
            </a:prstGeom>
            <a:noFill/>
          </p:spPr>
          <p:txBody>
            <a:bodyPr wrap="square" rtlCol="0">
              <a:spAutoFit/>
            </a:bodyPr>
            <a:lstStyle/>
            <a:p>
              <a:r>
                <a:rPr lang="en-US" sz="1600" dirty="0" err="1" smtClean="0"/>
                <a:t>k</a:t>
              </a:r>
              <a:r>
                <a:rPr lang="en-US" sz="1600" baseline="-25000" dirty="0" err="1" smtClean="0"/>
                <a:t>y</a:t>
              </a:r>
              <a:endParaRPr lang="en-US" sz="1600" baseline="-25000" dirty="0"/>
            </a:p>
          </p:txBody>
        </p:sp>
      </p:grpSp>
      <p:grpSp>
        <p:nvGrpSpPr>
          <p:cNvPr id="78" name="Group 77"/>
          <p:cNvGrpSpPr/>
          <p:nvPr/>
        </p:nvGrpSpPr>
        <p:grpSpPr>
          <a:xfrm>
            <a:off x="5174224" y="862113"/>
            <a:ext cx="1143000" cy="579846"/>
            <a:chOff x="3733800" y="914400"/>
            <a:chExt cx="1143000" cy="579846"/>
          </a:xfrm>
        </p:grpSpPr>
        <p:grpSp>
          <p:nvGrpSpPr>
            <p:cNvPr id="79" name="Group 78"/>
            <p:cNvGrpSpPr/>
            <p:nvPr/>
          </p:nvGrpSpPr>
          <p:grpSpPr>
            <a:xfrm>
              <a:off x="3733800" y="914400"/>
              <a:ext cx="1037915" cy="579846"/>
              <a:chOff x="2908909" y="2596584"/>
              <a:chExt cx="1037915" cy="579846"/>
            </a:xfrm>
          </p:grpSpPr>
          <p:sp>
            <p:nvSpPr>
              <p:cNvPr id="82" name="Oval 81"/>
              <p:cNvSpPr/>
              <p:nvPr/>
            </p:nvSpPr>
            <p:spPr bwMode="auto">
              <a:xfrm>
                <a:off x="2908909" y="281834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83" name="Oval 82"/>
              <p:cNvSpPr/>
              <p:nvPr/>
            </p:nvSpPr>
            <p:spPr bwMode="auto">
              <a:xfrm>
                <a:off x="3562052" y="2813516"/>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84" name="Rectangle 83"/>
              <p:cNvSpPr/>
              <p:nvPr/>
            </p:nvSpPr>
            <p:spPr>
              <a:xfrm>
                <a:off x="3068597" y="2596584"/>
                <a:ext cx="184731"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sp>
            <p:nvSpPr>
              <p:cNvPr id="85" name="Rectangle 84"/>
              <p:cNvSpPr/>
              <p:nvPr/>
            </p:nvSpPr>
            <p:spPr>
              <a:xfrm>
                <a:off x="3701027" y="2596584"/>
                <a:ext cx="184730"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cxnSp>
            <p:nvCxnSpPr>
              <p:cNvPr id="86" name="Straight Arrow Connector 85"/>
              <p:cNvCxnSpPr>
                <a:stCxn id="82" idx="6"/>
                <a:endCxn id="83" idx="2"/>
              </p:cNvCxnSpPr>
              <p:nvPr/>
            </p:nvCxnSpPr>
            <p:spPr bwMode="auto">
              <a:xfrm flipV="1">
                <a:off x="3293681" y="2992560"/>
                <a:ext cx="268371"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80" name="TextBox 79"/>
            <p:cNvSpPr txBox="1"/>
            <p:nvPr/>
          </p:nvSpPr>
          <p:spPr>
            <a:xfrm>
              <a:off x="3773091" y="1130339"/>
              <a:ext cx="457200" cy="338554"/>
            </a:xfrm>
            <a:prstGeom prst="rect">
              <a:avLst/>
            </a:prstGeom>
            <a:noFill/>
          </p:spPr>
          <p:txBody>
            <a:bodyPr wrap="square" rtlCol="0">
              <a:spAutoFit/>
            </a:bodyPr>
            <a:lstStyle/>
            <a:p>
              <a:r>
                <a:rPr lang="en-US" sz="1600" dirty="0" err="1" smtClean="0"/>
                <a:t>k</a:t>
              </a:r>
              <a:r>
                <a:rPr lang="en-US" sz="1600" baseline="-25000" dirty="0" err="1" smtClean="0"/>
                <a:t>x</a:t>
              </a:r>
              <a:endParaRPr lang="en-US" sz="1600" baseline="-25000" dirty="0"/>
            </a:p>
          </p:txBody>
        </p:sp>
        <p:sp>
          <p:nvSpPr>
            <p:cNvPr id="81" name="TextBox 80"/>
            <p:cNvSpPr txBox="1"/>
            <p:nvPr/>
          </p:nvSpPr>
          <p:spPr>
            <a:xfrm>
              <a:off x="4419600" y="1114455"/>
              <a:ext cx="457200" cy="338554"/>
            </a:xfrm>
            <a:prstGeom prst="rect">
              <a:avLst/>
            </a:prstGeom>
            <a:noFill/>
          </p:spPr>
          <p:txBody>
            <a:bodyPr wrap="square" rtlCol="0">
              <a:spAutoFit/>
            </a:bodyPr>
            <a:lstStyle/>
            <a:p>
              <a:r>
                <a:rPr lang="en-US" sz="1600" dirty="0" err="1" smtClean="0"/>
                <a:t>j</a:t>
              </a:r>
              <a:r>
                <a:rPr lang="en-US" sz="1600" baseline="-25000" dirty="0" err="1" smtClean="0"/>
                <a:t>y</a:t>
              </a:r>
              <a:endParaRPr lang="en-US" sz="1600" baseline="-25000" dirty="0"/>
            </a:p>
          </p:txBody>
        </p:sp>
      </p:grpSp>
      <p:grpSp>
        <p:nvGrpSpPr>
          <p:cNvPr id="87" name="Group 86"/>
          <p:cNvGrpSpPr/>
          <p:nvPr/>
        </p:nvGrpSpPr>
        <p:grpSpPr>
          <a:xfrm>
            <a:off x="4867773" y="1076913"/>
            <a:ext cx="1716815" cy="386919"/>
            <a:chOff x="7350985" y="990600"/>
            <a:chExt cx="1716815" cy="386919"/>
          </a:xfrm>
        </p:grpSpPr>
        <p:sp>
          <p:nvSpPr>
            <p:cNvPr id="88" name="Oval 87"/>
            <p:cNvSpPr/>
            <p:nvPr/>
          </p:nvSpPr>
          <p:spPr bwMode="auto">
            <a:xfrm>
              <a:off x="7350985" y="1019431"/>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89" name="Oval 88"/>
            <p:cNvSpPr/>
            <p:nvPr/>
          </p:nvSpPr>
          <p:spPr bwMode="auto">
            <a:xfrm>
              <a:off x="7968343" y="1014605"/>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90" name="Oval 89"/>
            <p:cNvSpPr/>
            <p:nvPr/>
          </p:nvSpPr>
          <p:spPr bwMode="auto">
            <a:xfrm>
              <a:off x="8577943" y="1014605"/>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91" name="Straight Arrow Connector 90"/>
            <p:cNvCxnSpPr>
              <a:stCxn id="88" idx="6"/>
              <a:endCxn id="89" idx="2"/>
            </p:cNvCxnSpPr>
            <p:nvPr/>
          </p:nvCxnSpPr>
          <p:spPr bwMode="auto">
            <a:xfrm flipV="1">
              <a:off x="7735757" y="1193649"/>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2" name="TextBox 91"/>
            <p:cNvSpPr txBox="1"/>
            <p:nvPr/>
          </p:nvSpPr>
          <p:spPr>
            <a:xfrm>
              <a:off x="7390276" y="1013612"/>
              <a:ext cx="457200" cy="338554"/>
            </a:xfrm>
            <a:prstGeom prst="rect">
              <a:avLst/>
            </a:prstGeom>
            <a:noFill/>
          </p:spPr>
          <p:txBody>
            <a:bodyPr wrap="square" rtlCol="0">
              <a:spAutoFit/>
            </a:bodyPr>
            <a:lstStyle/>
            <a:p>
              <a:r>
                <a:rPr lang="en-US" sz="1600" dirty="0" err="1" smtClean="0"/>
                <a:t>k</a:t>
              </a:r>
              <a:r>
                <a:rPr lang="en-US" sz="1600" baseline="-25000" dirty="0" err="1" smtClean="0"/>
                <a:t>x</a:t>
              </a:r>
              <a:endParaRPr lang="en-US" sz="1600" baseline="-25000" dirty="0"/>
            </a:p>
          </p:txBody>
        </p:sp>
        <p:sp>
          <p:nvSpPr>
            <p:cNvPr id="93" name="TextBox 92"/>
            <p:cNvSpPr txBox="1"/>
            <p:nvPr/>
          </p:nvSpPr>
          <p:spPr>
            <a:xfrm>
              <a:off x="7993295" y="990600"/>
              <a:ext cx="457200" cy="338554"/>
            </a:xfrm>
            <a:prstGeom prst="rect">
              <a:avLst/>
            </a:prstGeom>
            <a:noFill/>
          </p:spPr>
          <p:txBody>
            <a:bodyPr wrap="square" rtlCol="0">
              <a:spAutoFit/>
            </a:bodyPr>
            <a:lstStyle/>
            <a:p>
              <a:r>
                <a:rPr lang="en-US" sz="1600" dirty="0" err="1" smtClean="0"/>
                <a:t>k</a:t>
              </a:r>
              <a:r>
                <a:rPr lang="en-US" sz="1600" baseline="-25000" dirty="0" err="1" smtClean="0"/>
                <a:t>z</a:t>
              </a:r>
              <a:endParaRPr lang="en-US" sz="1600" baseline="-25000" dirty="0"/>
            </a:p>
          </p:txBody>
        </p:sp>
        <p:sp>
          <p:nvSpPr>
            <p:cNvPr id="94" name="TextBox 93"/>
            <p:cNvSpPr txBox="1"/>
            <p:nvPr/>
          </p:nvSpPr>
          <p:spPr>
            <a:xfrm>
              <a:off x="8610600" y="997728"/>
              <a:ext cx="457200" cy="338554"/>
            </a:xfrm>
            <a:prstGeom prst="rect">
              <a:avLst/>
            </a:prstGeom>
            <a:noFill/>
          </p:spPr>
          <p:txBody>
            <a:bodyPr wrap="square" rtlCol="0">
              <a:spAutoFit/>
            </a:bodyPr>
            <a:lstStyle/>
            <a:p>
              <a:r>
                <a:rPr lang="en-US" sz="1600" dirty="0" err="1" smtClean="0"/>
                <a:t>j</a:t>
              </a:r>
              <a:r>
                <a:rPr lang="en-US" sz="1600" baseline="-25000" dirty="0" err="1" smtClean="0"/>
                <a:t>y</a:t>
              </a:r>
              <a:endParaRPr lang="en-US" sz="1600" baseline="-25000" dirty="0"/>
            </a:p>
          </p:txBody>
        </p:sp>
        <p:cxnSp>
          <p:nvCxnSpPr>
            <p:cNvPr id="95" name="Straight Arrow Connector 94"/>
            <p:cNvCxnSpPr>
              <a:endCxn id="90" idx="2"/>
            </p:cNvCxnSpPr>
            <p:nvPr/>
          </p:nvCxnSpPr>
          <p:spPr bwMode="auto">
            <a:xfrm>
              <a:off x="8353115" y="1182889"/>
              <a:ext cx="224828" cy="10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96" name="Group 95"/>
          <p:cNvGrpSpPr/>
          <p:nvPr/>
        </p:nvGrpSpPr>
        <p:grpSpPr>
          <a:xfrm>
            <a:off x="3478099" y="3490646"/>
            <a:ext cx="1716815" cy="386919"/>
            <a:chOff x="7350985" y="990600"/>
            <a:chExt cx="1716815" cy="386919"/>
          </a:xfrm>
        </p:grpSpPr>
        <p:sp>
          <p:nvSpPr>
            <p:cNvPr id="97" name="Oval 96"/>
            <p:cNvSpPr/>
            <p:nvPr/>
          </p:nvSpPr>
          <p:spPr bwMode="auto">
            <a:xfrm>
              <a:off x="7350985" y="1019431"/>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98" name="Oval 97"/>
            <p:cNvSpPr/>
            <p:nvPr/>
          </p:nvSpPr>
          <p:spPr bwMode="auto">
            <a:xfrm>
              <a:off x="7968343" y="1014605"/>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99" name="Oval 98"/>
            <p:cNvSpPr/>
            <p:nvPr/>
          </p:nvSpPr>
          <p:spPr bwMode="auto">
            <a:xfrm>
              <a:off x="8577943" y="1014605"/>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100" name="Straight Arrow Connector 99"/>
            <p:cNvCxnSpPr>
              <a:stCxn id="97" idx="6"/>
              <a:endCxn id="98" idx="2"/>
            </p:cNvCxnSpPr>
            <p:nvPr/>
          </p:nvCxnSpPr>
          <p:spPr bwMode="auto">
            <a:xfrm flipV="1">
              <a:off x="7735757" y="1193649"/>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1" name="TextBox 100"/>
            <p:cNvSpPr txBox="1"/>
            <p:nvPr/>
          </p:nvSpPr>
          <p:spPr>
            <a:xfrm>
              <a:off x="7390276" y="1013612"/>
              <a:ext cx="457200" cy="338554"/>
            </a:xfrm>
            <a:prstGeom prst="rect">
              <a:avLst/>
            </a:prstGeom>
            <a:noFill/>
          </p:spPr>
          <p:txBody>
            <a:bodyPr wrap="square" rtlCol="0">
              <a:spAutoFit/>
            </a:bodyPr>
            <a:lstStyle/>
            <a:p>
              <a:r>
                <a:rPr lang="en-US" sz="1600" dirty="0"/>
                <a:t>i</a:t>
              </a:r>
              <a:r>
                <a:rPr lang="en-US" sz="1600" baseline="-25000" dirty="0" smtClean="0"/>
                <a:t>x</a:t>
              </a:r>
              <a:endParaRPr lang="en-US" sz="1600" baseline="-25000" dirty="0"/>
            </a:p>
          </p:txBody>
        </p:sp>
        <p:sp>
          <p:nvSpPr>
            <p:cNvPr id="102" name="TextBox 101"/>
            <p:cNvSpPr txBox="1"/>
            <p:nvPr/>
          </p:nvSpPr>
          <p:spPr>
            <a:xfrm>
              <a:off x="7993295" y="990600"/>
              <a:ext cx="457200" cy="338554"/>
            </a:xfrm>
            <a:prstGeom prst="rect">
              <a:avLst/>
            </a:prstGeom>
            <a:noFill/>
          </p:spPr>
          <p:txBody>
            <a:bodyPr wrap="square" rtlCol="0">
              <a:spAutoFit/>
            </a:bodyPr>
            <a:lstStyle/>
            <a:p>
              <a:r>
                <a:rPr lang="en-US" sz="1600" dirty="0" err="1" smtClean="0"/>
                <a:t>k</a:t>
              </a:r>
              <a:r>
                <a:rPr lang="en-US" sz="1600" baseline="-25000" dirty="0" err="1" smtClean="0"/>
                <a:t>z</a:t>
              </a:r>
              <a:endParaRPr lang="en-US" sz="1600" baseline="-25000" dirty="0"/>
            </a:p>
          </p:txBody>
        </p:sp>
        <p:sp>
          <p:nvSpPr>
            <p:cNvPr id="103" name="TextBox 102"/>
            <p:cNvSpPr txBox="1"/>
            <p:nvPr/>
          </p:nvSpPr>
          <p:spPr>
            <a:xfrm>
              <a:off x="8610600" y="997728"/>
              <a:ext cx="457200" cy="338554"/>
            </a:xfrm>
            <a:prstGeom prst="rect">
              <a:avLst/>
            </a:prstGeom>
            <a:noFill/>
          </p:spPr>
          <p:txBody>
            <a:bodyPr wrap="square" rtlCol="0">
              <a:spAutoFit/>
            </a:bodyPr>
            <a:lstStyle/>
            <a:p>
              <a:r>
                <a:rPr lang="en-US" sz="1600" dirty="0" err="1" smtClean="0"/>
                <a:t>k</a:t>
              </a:r>
              <a:r>
                <a:rPr lang="en-US" sz="1600" baseline="-25000" dirty="0" err="1" smtClean="0"/>
                <a:t>y</a:t>
              </a:r>
              <a:endParaRPr lang="en-US" sz="1600" baseline="-25000" dirty="0"/>
            </a:p>
          </p:txBody>
        </p:sp>
        <p:cxnSp>
          <p:nvCxnSpPr>
            <p:cNvPr id="104" name="Straight Arrow Connector 103"/>
            <p:cNvCxnSpPr>
              <a:endCxn id="99" idx="2"/>
            </p:cNvCxnSpPr>
            <p:nvPr/>
          </p:nvCxnSpPr>
          <p:spPr bwMode="auto">
            <a:xfrm>
              <a:off x="8353115" y="1182889"/>
              <a:ext cx="224828" cy="10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126" name="Group 125"/>
          <p:cNvGrpSpPr/>
          <p:nvPr/>
        </p:nvGrpSpPr>
        <p:grpSpPr>
          <a:xfrm>
            <a:off x="3810000" y="3343032"/>
            <a:ext cx="2748163" cy="1457568"/>
            <a:chOff x="5477347" y="1596301"/>
            <a:chExt cx="2505545" cy="1339287"/>
          </a:xfrm>
        </p:grpSpPr>
        <p:sp>
          <p:nvSpPr>
            <p:cNvPr id="127" name="Rounded Rectangle 126"/>
            <p:cNvSpPr/>
            <p:nvPr/>
          </p:nvSpPr>
          <p:spPr bwMode="auto">
            <a:xfrm>
              <a:off x="5477347" y="2097388"/>
              <a:ext cx="838200" cy="838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128" name="Rounded Rectangular Callout 127"/>
            <p:cNvSpPr/>
            <p:nvPr/>
          </p:nvSpPr>
          <p:spPr bwMode="auto">
            <a:xfrm>
              <a:off x="6346856" y="1596301"/>
              <a:ext cx="1636036" cy="685800"/>
            </a:xfrm>
            <a:prstGeom prst="wedgeRoundRectCallout">
              <a:avLst>
                <a:gd name="adj1" fmla="val -46251"/>
                <a:gd name="adj2" fmla="val 66461"/>
                <a:gd name="adj3" fmla="val 1666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grpSp>
      <p:grpSp>
        <p:nvGrpSpPr>
          <p:cNvPr id="129" name="Group 128"/>
          <p:cNvGrpSpPr/>
          <p:nvPr/>
        </p:nvGrpSpPr>
        <p:grpSpPr>
          <a:xfrm>
            <a:off x="5089434" y="3306354"/>
            <a:ext cx="1143000" cy="579846"/>
            <a:chOff x="3733800" y="914400"/>
            <a:chExt cx="1143000" cy="579846"/>
          </a:xfrm>
        </p:grpSpPr>
        <p:grpSp>
          <p:nvGrpSpPr>
            <p:cNvPr id="130" name="Group 129"/>
            <p:cNvGrpSpPr/>
            <p:nvPr/>
          </p:nvGrpSpPr>
          <p:grpSpPr>
            <a:xfrm>
              <a:off x="3733800" y="914400"/>
              <a:ext cx="1037915" cy="579846"/>
              <a:chOff x="2908909" y="2596584"/>
              <a:chExt cx="1037915" cy="579846"/>
            </a:xfrm>
          </p:grpSpPr>
          <p:sp>
            <p:nvSpPr>
              <p:cNvPr id="133" name="Oval 132"/>
              <p:cNvSpPr/>
              <p:nvPr/>
            </p:nvSpPr>
            <p:spPr bwMode="auto">
              <a:xfrm>
                <a:off x="2908909" y="281834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134" name="Oval 133"/>
              <p:cNvSpPr/>
              <p:nvPr/>
            </p:nvSpPr>
            <p:spPr bwMode="auto">
              <a:xfrm>
                <a:off x="3562052" y="2813516"/>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135" name="Rectangle 134"/>
              <p:cNvSpPr/>
              <p:nvPr/>
            </p:nvSpPr>
            <p:spPr>
              <a:xfrm>
                <a:off x="3068597" y="2596584"/>
                <a:ext cx="184731"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sp>
            <p:nvSpPr>
              <p:cNvPr id="136" name="Rectangle 135"/>
              <p:cNvSpPr/>
              <p:nvPr/>
            </p:nvSpPr>
            <p:spPr>
              <a:xfrm>
                <a:off x="3701027" y="2596584"/>
                <a:ext cx="184730" cy="276999"/>
              </a:xfrm>
              <a:prstGeom prst="rect">
                <a:avLst/>
              </a:prstGeom>
            </p:spPr>
            <p:txBody>
              <a:bodyPr wrap="none">
                <a:spAutoFit/>
              </a:bodyPr>
              <a:lstStyle/>
              <a:p>
                <a:pPr algn="ctr"/>
                <a:endParaRPr lang="en-US" sz="1800" baseline="-25000" dirty="0">
                  <a:solidFill>
                    <a:sysClr val="windowText" lastClr="000000"/>
                  </a:solidFill>
                  <a:latin typeface="+mj-lt"/>
                </a:endParaRPr>
              </a:p>
            </p:txBody>
          </p:sp>
          <p:cxnSp>
            <p:nvCxnSpPr>
              <p:cNvPr id="137" name="Straight Arrow Connector 136"/>
              <p:cNvCxnSpPr>
                <a:stCxn id="133" idx="6"/>
                <a:endCxn id="134" idx="2"/>
              </p:cNvCxnSpPr>
              <p:nvPr/>
            </p:nvCxnSpPr>
            <p:spPr bwMode="auto">
              <a:xfrm flipV="1">
                <a:off x="3293681" y="2992560"/>
                <a:ext cx="268371"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31" name="TextBox 130"/>
            <p:cNvSpPr txBox="1"/>
            <p:nvPr/>
          </p:nvSpPr>
          <p:spPr>
            <a:xfrm>
              <a:off x="3773091" y="1130339"/>
              <a:ext cx="457200" cy="338554"/>
            </a:xfrm>
            <a:prstGeom prst="rect">
              <a:avLst/>
            </a:prstGeom>
            <a:noFill/>
          </p:spPr>
          <p:txBody>
            <a:bodyPr wrap="square" rtlCol="0">
              <a:spAutoFit/>
            </a:bodyPr>
            <a:lstStyle/>
            <a:p>
              <a:r>
                <a:rPr lang="en-US" sz="1600" dirty="0"/>
                <a:t>i</a:t>
              </a:r>
              <a:r>
                <a:rPr lang="en-US" sz="1600" baseline="-25000" dirty="0" smtClean="0"/>
                <a:t>x</a:t>
              </a:r>
              <a:endParaRPr lang="en-US" sz="1600" baseline="-25000" dirty="0"/>
            </a:p>
          </p:txBody>
        </p:sp>
        <p:sp>
          <p:nvSpPr>
            <p:cNvPr id="132" name="TextBox 131"/>
            <p:cNvSpPr txBox="1"/>
            <p:nvPr/>
          </p:nvSpPr>
          <p:spPr>
            <a:xfrm>
              <a:off x="4419600" y="1114455"/>
              <a:ext cx="457200" cy="338554"/>
            </a:xfrm>
            <a:prstGeom prst="rect">
              <a:avLst/>
            </a:prstGeom>
            <a:noFill/>
          </p:spPr>
          <p:txBody>
            <a:bodyPr wrap="square" rtlCol="0">
              <a:spAutoFit/>
            </a:bodyPr>
            <a:lstStyle/>
            <a:p>
              <a:r>
                <a:rPr lang="en-US" sz="1600" dirty="0" err="1" smtClean="0"/>
                <a:t>j</a:t>
              </a:r>
              <a:r>
                <a:rPr lang="en-US" sz="1600" baseline="-25000" dirty="0" err="1" smtClean="0"/>
                <a:t>y</a:t>
              </a:r>
              <a:endParaRPr lang="en-US" sz="1600" baseline="-25000" dirty="0"/>
            </a:p>
          </p:txBody>
        </p:sp>
      </p:grpSp>
      <p:grpSp>
        <p:nvGrpSpPr>
          <p:cNvPr id="138" name="Group 137"/>
          <p:cNvGrpSpPr/>
          <p:nvPr/>
        </p:nvGrpSpPr>
        <p:grpSpPr>
          <a:xfrm>
            <a:off x="4854663" y="3504983"/>
            <a:ext cx="1716815" cy="386919"/>
            <a:chOff x="7350985" y="990600"/>
            <a:chExt cx="1716815" cy="386919"/>
          </a:xfrm>
        </p:grpSpPr>
        <p:sp>
          <p:nvSpPr>
            <p:cNvPr id="139" name="Oval 138"/>
            <p:cNvSpPr/>
            <p:nvPr/>
          </p:nvSpPr>
          <p:spPr bwMode="auto">
            <a:xfrm>
              <a:off x="7350985" y="1019431"/>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25000" dirty="0">
                <a:ln>
                  <a:noFill/>
                </a:ln>
                <a:solidFill>
                  <a:schemeClr val="tx1"/>
                </a:solidFill>
                <a:effectLst/>
                <a:latin typeface="+mj-lt"/>
                <a:ea typeface="ＭＳ Ｐゴシック" pitchFamily="-65" charset="-128"/>
                <a:cs typeface="ＭＳ Ｐゴシック" pitchFamily="-65" charset="-128"/>
              </a:endParaRPr>
            </a:p>
          </p:txBody>
        </p:sp>
        <p:sp>
          <p:nvSpPr>
            <p:cNvPr id="140" name="Oval 139"/>
            <p:cNvSpPr/>
            <p:nvPr/>
          </p:nvSpPr>
          <p:spPr bwMode="auto">
            <a:xfrm>
              <a:off x="7968343" y="1014605"/>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141" name="Oval 140"/>
            <p:cNvSpPr/>
            <p:nvPr/>
          </p:nvSpPr>
          <p:spPr bwMode="auto">
            <a:xfrm>
              <a:off x="8577943" y="1014605"/>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142" name="Straight Arrow Connector 141"/>
            <p:cNvCxnSpPr>
              <a:stCxn id="139" idx="6"/>
              <a:endCxn id="140" idx="2"/>
            </p:cNvCxnSpPr>
            <p:nvPr/>
          </p:nvCxnSpPr>
          <p:spPr bwMode="auto">
            <a:xfrm flipV="1">
              <a:off x="7735757" y="1193649"/>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3" name="TextBox 142"/>
            <p:cNvSpPr txBox="1"/>
            <p:nvPr/>
          </p:nvSpPr>
          <p:spPr>
            <a:xfrm>
              <a:off x="7390276" y="1013612"/>
              <a:ext cx="457200" cy="338554"/>
            </a:xfrm>
            <a:prstGeom prst="rect">
              <a:avLst/>
            </a:prstGeom>
            <a:noFill/>
          </p:spPr>
          <p:txBody>
            <a:bodyPr wrap="square" rtlCol="0">
              <a:spAutoFit/>
            </a:bodyPr>
            <a:lstStyle/>
            <a:p>
              <a:r>
                <a:rPr lang="en-US" sz="1600" dirty="0"/>
                <a:t>i</a:t>
              </a:r>
              <a:r>
                <a:rPr lang="en-US" sz="1600" baseline="-25000" dirty="0" smtClean="0"/>
                <a:t>x</a:t>
              </a:r>
              <a:endParaRPr lang="en-US" sz="1600" baseline="-25000" dirty="0"/>
            </a:p>
          </p:txBody>
        </p:sp>
        <p:sp>
          <p:nvSpPr>
            <p:cNvPr id="144" name="TextBox 143"/>
            <p:cNvSpPr txBox="1"/>
            <p:nvPr/>
          </p:nvSpPr>
          <p:spPr>
            <a:xfrm>
              <a:off x="7993295" y="990600"/>
              <a:ext cx="457200" cy="338554"/>
            </a:xfrm>
            <a:prstGeom prst="rect">
              <a:avLst/>
            </a:prstGeom>
            <a:noFill/>
          </p:spPr>
          <p:txBody>
            <a:bodyPr wrap="square" rtlCol="0">
              <a:spAutoFit/>
            </a:bodyPr>
            <a:lstStyle/>
            <a:p>
              <a:r>
                <a:rPr lang="en-US" sz="1600" dirty="0" err="1" smtClean="0"/>
                <a:t>k</a:t>
              </a:r>
              <a:r>
                <a:rPr lang="en-US" sz="1600" baseline="-25000" dirty="0" err="1" smtClean="0"/>
                <a:t>z</a:t>
              </a:r>
              <a:endParaRPr lang="en-US" sz="1600" baseline="-25000" dirty="0"/>
            </a:p>
          </p:txBody>
        </p:sp>
        <p:sp>
          <p:nvSpPr>
            <p:cNvPr id="145" name="TextBox 144"/>
            <p:cNvSpPr txBox="1"/>
            <p:nvPr/>
          </p:nvSpPr>
          <p:spPr>
            <a:xfrm>
              <a:off x="8610600" y="997728"/>
              <a:ext cx="457200" cy="338554"/>
            </a:xfrm>
            <a:prstGeom prst="rect">
              <a:avLst/>
            </a:prstGeom>
            <a:noFill/>
          </p:spPr>
          <p:txBody>
            <a:bodyPr wrap="square" rtlCol="0">
              <a:spAutoFit/>
            </a:bodyPr>
            <a:lstStyle/>
            <a:p>
              <a:r>
                <a:rPr lang="en-US" sz="1600" dirty="0" err="1" smtClean="0"/>
                <a:t>j</a:t>
              </a:r>
              <a:r>
                <a:rPr lang="en-US" sz="1600" baseline="-25000" dirty="0" err="1" smtClean="0"/>
                <a:t>y</a:t>
              </a:r>
              <a:endParaRPr lang="en-US" sz="1600" baseline="-25000" dirty="0"/>
            </a:p>
          </p:txBody>
        </p:sp>
        <p:cxnSp>
          <p:nvCxnSpPr>
            <p:cNvPr id="146" name="Straight Arrow Connector 145"/>
            <p:cNvCxnSpPr>
              <a:endCxn id="141" idx="2"/>
            </p:cNvCxnSpPr>
            <p:nvPr/>
          </p:nvCxnSpPr>
          <p:spPr bwMode="auto">
            <a:xfrm>
              <a:off x="8353115" y="1182889"/>
              <a:ext cx="224828" cy="10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47" name="Down Arrow 146"/>
          <p:cNvSpPr/>
          <p:nvPr/>
        </p:nvSpPr>
        <p:spPr bwMode="auto">
          <a:xfrm rot="19056804">
            <a:off x="3148251" y="1795107"/>
            <a:ext cx="209305" cy="101405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mc:AlternateContent xmlns:mc="http://schemas.openxmlformats.org/markup-compatibility/2006" xmlns:a14="http://schemas.microsoft.com/office/drawing/2010/main">
        <mc:Choice Requires="a14">
          <p:sp>
            <p:nvSpPr>
              <p:cNvPr id="148" name="TextBox 147"/>
              <p:cNvSpPr txBox="1"/>
              <p:nvPr/>
            </p:nvSpPr>
            <p:spPr>
              <a:xfrm>
                <a:off x="7467601" y="1676400"/>
                <a:ext cx="1295399" cy="830997"/>
              </a:xfrm>
              <a:prstGeom prst="rect">
                <a:avLst/>
              </a:prstGeom>
              <a:noFill/>
            </p:spPr>
            <p:txBody>
              <a:bodyPr wrap="square" rtlCol="0">
                <a:spAutoFit/>
              </a:bodyPr>
              <a:lstStyle/>
              <a:p>
                <a:endParaRPr lang="en-US" dirty="0"/>
              </a:p>
            </p:txBody>
          </p:sp>
        </mc:Choice>
        <mc:Fallback xmlns="">
          <p:sp>
            <p:nvSpPr>
              <p:cNvPr id="148" name="TextBox 147"/>
              <p:cNvSpPr txBox="1">
                <a:spLocks noRot="1" noChangeAspect="1" noMove="1" noResize="1" noEditPoints="1" noAdjustHandles="1" noChangeArrowheads="1" noChangeShapeType="1" noTextEdit="1"/>
              </p:cNvSpPr>
              <p:nvPr/>
            </p:nvSpPr>
            <p:spPr>
              <a:xfrm>
                <a:off x="7467601" y="1676400"/>
                <a:ext cx="1295399" cy="830997"/>
              </a:xfrm>
              <a:prstGeom prst="rect">
                <a:avLst/>
              </a:prstGeom>
              <a:blipFill rotWithShape="1">
                <a:blip r:embed="rId4"/>
                <a:stretch>
                  <a:fillRect/>
                </a:stretch>
              </a:blipFill>
            </p:spPr>
            <p:txBody>
              <a:bodyPr/>
              <a:lstStyle/>
              <a:p>
                <a:r>
                  <a:rPr lang="en-US">
                    <a:noFill/>
                  </a:rPr>
                  <a:t> </a:t>
                </a:r>
              </a:p>
            </p:txBody>
          </p:sp>
        </mc:Fallback>
      </mc:AlternateContent>
      <p:grpSp>
        <p:nvGrpSpPr>
          <p:cNvPr id="151" name="Group 150"/>
          <p:cNvGrpSpPr/>
          <p:nvPr/>
        </p:nvGrpSpPr>
        <p:grpSpPr>
          <a:xfrm>
            <a:off x="2895600" y="976507"/>
            <a:ext cx="1704590" cy="264406"/>
            <a:chOff x="2895600" y="976507"/>
            <a:chExt cx="1704590" cy="264406"/>
          </a:xfrm>
        </p:grpSpPr>
        <p:sp>
          <p:nvSpPr>
            <p:cNvPr id="149" name="Curved Up Arrow 148"/>
            <p:cNvSpPr/>
            <p:nvPr/>
          </p:nvSpPr>
          <p:spPr bwMode="auto">
            <a:xfrm rot="10800000">
              <a:off x="2911244" y="976507"/>
              <a:ext cx="1073187" cy="261713"/>
            </a:xfrm>
            <a:prstGeom prst="curvedUp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0" name="Curved Up Arrow 149"/>
            <p:cNvSpPr/>
            <p:nvPr/>
          </p:nvSpPr>
          <p:spPr bwMode="auto">
            <a:xfrm rot="10800000">
              <a:off x="2895600" y="979200"/>
              <a:ext cx="1704590" cy="261713"/>
            </a:xfrm>
            <a:prstGeom prst="curvedUp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52" name="Group 151"/>
          <p:cNvGrpSpPr/>
          <p:nvPr/>
        </p:nvGrpSpPr>
        <p:grpSpPr>
          <a:xfrm>
            <a:off x="2906387" y="954793"/>
            <a:ext cx="3113413" cy="264407"/>
            <a:chOff x="1486777" y="976506"/>
            <a:chExt cx="3113413" cy="264407"/>
          </a:xfrm>
        </p:grpSpPr>
        <p:sp>
          <p:nvSpPr>
            <p:cNvPr id="153" name="Curved Up Arrow 152"/>
            <p:cNvSpPr/>
            <p:nvPr/>
          </p:nvSpPr>
          <p:spPr bwMode="auto">
            <a:xfrm rot="10800000">
              <a:off x="1486777" y="976506"/>
              <a:ext cx="2497654" cy="261713"/>
            </a:xfrm>
            <a:prstGeom prst="curvedUp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4" name="Curved Up Arrow 153"/>
            <p:cNvSpPr/>
            <p:nvPr/>
          </p:nvSpPr>
          <p:spPr bwMode="auto">
            <a:xfrm rot="10800000">
              <a:off x="2895600" y="979200"/>
              <a:ext cx="1704590" cy="261713"/>
            </a:xfrm>
            <a:prstGeom prst="curvedUpArrow">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55" name="Group 154"/>
          <p:cNvGrpSpPr/>
          <p:nvPr/>
        </p:nvGrpSpPr>
        <p:grpSpPr>
          <a:xfrm>
            <a:off x="2797194" y="1836640"/>
            <a:ext cx="1436555" cy="1952006"/>
            <a:chOff x="1540771" y="-539655"/>
            <a:chExt cx="1436555" cy="1952006"/>
          </a:xfrm>
        </p:grpSpPr>
        <p:sp>
          <p:nvSpPr>
            <p:cNvPr id="156" name="Curved Up Arrow 155"/>
            <p:cNvSpPr/>
            <p:nvPr/>
          </p:nvSpPr>
          <p:spPr bwMode="auto">
            <a:xfrm rot="10800000">
              <a:off x="1540771" y="1019591"/>
              <a:ext cx="1177395" cy="261713"/>
            </a:xfrm>
            <a:prstGeom prst="curvedUpArrow">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7" name="Curved Up Arrow 156"/>
            <p:cNvSpPr/>
            <p:nvPr/>
          </p:nvSpPr>
          <p:spPr bwMode="auto">
            <a:xfrm rot="13797833">
              <a:off x="1870467" y="305491"/>
              <a:ext cx="1952006" cy="261713"/>
            </a:xfrm>
            <a:prstGeom prst="curvedUp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58" name="Group 157"/>
          <p:cNvGrpSpPr/>
          <p:nvPr/>
        </p:nvGrpSpPr>
        <p:grpSpPr>
          <a:xfrm>
            <a:off x="2797191" y="1827890"/>
            <a:ext cx="2830033" cy="1953035"/>
            <a:chOff x="146962" y="-540565"/>
            <a:chExt cx="2830033" cy="1953035"/>
          </a:xfrm>
        </p:grpSpPr>
        <p:sp>
          <p:nvSpPr>
            <p:cNvPr id="159" name="Curved Up Arrow 158"/>
            <p:cNvSpPr/>
            <p:nvPr/>
          </p:nvSpPr>
          <p:spPr bwMode="auto">
            <a:xfrm rot="10800000">
              <a:off x="146962" y="1019590"/>
              <a:ext cx="2571203" cy="261713"/>
            </a:xfrm>
            <a:prstGeom prst="curvedUpArrow">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0" name="Curved Up Arrow 159"/>
            <p:cNvSpPr/>
            <p:nvPr/>
          </p:nvSpPr>
          <p:spPr bwMode="auto">
            <a:xfrm rot="13797833">
              <a:off x="1869621" y="305096"/>
              <a:ext cx="1953035" cy="261713"/>
            </a:xfrm>
            <a:prstGeom prst="curvedUpArrow">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Tree>
    <p:extLst>
      <p:ext uri="{BB962C8B-B14F-4D97-AF65-F5344CB8AC3E}">
        <p14:creationId xmlns:p14="http://schemas.microsoft.com/office/powerpoint/2010/main" val="42358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2"/>
                                        </p:tgtEl>
                                      </p:cBhvr>
                                    </p:animEffect>
                                    <p:set>
                                      <p:cBhvr>
                                        <p:cTn id="20" dur="1" fill="hold">
                                          <p:stCondLst>
                                            <p:cond delay="499"/>
                                          </p:stCondLst>
                                        </p:cTn>
                                        <p:tgtEl>
                                          <p:spTgt spid="5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51"/>
                                        </p:tgtEl>
                                        <p:attrNameLst>
                                          <p:attrName>style.visibility</p:attrName>
                                        </p:attrNameLst>
                                      </p:cBhvr>
                                      <p:to>
                                        <p:strVal val="visible"/>
                                      </p:to>
                                    </p:set>
                                    <p:animEffect transition="in" filter="wipe(right)">
                                      <p:cBhvr>
                                        <p:cTn id="28" dur="500"/>
                                        <p:tgtEl>
                                          <p:spTgt spid="1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4"/>
                                        </p:tgtEl>
                                      </p:cBhvr>
                                    </p:animEffect>
                                    <p:set>
                                      <p:cBhvr>
                                        <p:cTn id="36" dur="1" fill="hold">
                                          <p:stCondLst>
                                            <p:cond delay="499"/>
                                          </p:stCondLst>
                                        </p:cTn>
                                        <p:tgtEl>
                                          <p:spTgt spid="5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51"/>
                                        </p:tgtEl>
                                      </p:cBhvr>
                                    </p:animEffect>
                                    <p:set>
                                      <p:cBhvr>
                                        <p:cTn id="39" dur="1" fill="hold">
                                          <p:stCondLst>
                                            <p:cond delay="499"/>
                                          </p:stCondLst>
                                        </p:cTn>
                                        <p:tgtEl>
                                          <p:spTgt spid="15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10" presetClass="entr" presetSubtype="0"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10"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9"/>
                                        </p:tgtEl>
                                      </p:cBhvr>
                                    </p:animEffect>
                                    <p:set>
                                      <p:cBhvr>
                                        <p:cTn id="58" dur="1" fill="hold">
                                          <p:stCondLst>
                                            <p:cond delay="499"/>
                                          </p:stCondLst>
                                        </p:cTn>
                                        <p:tgtEl>
                                          <p:spTgt spid="6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8"/>
                                        </p:tgtEl>
                                      </p:cBhvr>
                                    </p:animEffect>
                                    <p:set>
                                      <p:cBhvr>
                                        <p:cTn id="61" dur="1" fill="hold">
                                          <p:stCondLst>
                                            <p:cond delay="499"/>
                                          </p:stCondLst>
                                        </p:cTn>
                                        <p:tgtEl>
                                          <p:spTgt spid="78"/>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right)">
                                      <p:cBhvr>
                                        <p:cTn id="72" dur="500"/>
                                        <p:tgtEl>
                                          <p:spTgt spid="155"/>
                                        </p:tgtEl>
                                      </p:cBhvr>
                                    </p:animEffect>
                                  </p:childTnLst>
                                </p:cTn>
                              </p:par>
                              <p:par>
                                <p:cTn id="73" presetID="22" presetClass="entr" presetSubtype="2" fill="hold" nodeType="with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wipe(right)">
                                      <p:cBhvr>
                                        <p:cTn id="75" dur="500"/>
                                        <p:tgtEl>
                                          <p:spTgt spid="15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66"/>
                                        </p:tgtEl>
                                      </p:cBhvr>
                                    </p:animEffect>
                                    <p:set>
                                      <p:cBhvr>
                                        <p:cTn id="83" dur="1" fill="hold">
                                          <p:stCondLst>
                                            <p:cond delay="499"/>
                                          </p:stCondLst>
                                        </p:cTn>
                                        <p:tgtEl>
                                          <p:spTgt spid="6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7"/>
                                        </p:tgtEl>
                                      </p:cBhvr>
                                    </p:animEffect>
                                    <p:set>
                                      <p:cBhvr>
                                        <p:cTn id="86" dur="1" fill="hold">
                                          <p:stCondLst>
                                            <p:cond delay="499"/>
                                          </p:stCondLst>
                                        </p:cTn>
                                        <p:tgtEl>
                                          <p:spTgt spid="8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96"/>
                                        </p:tgtEl>
                                      </p:cBhvr>
                                    </p:animEffect>
                                    <p:set>
                                      <p:cBhvr>
                                        <p:cTn id="89" dur="1" fill="hold">
                                          <p:stCondLst>
                                            <p:cond delay="499"/>
                                          </p:stCondLst>
                                        </p:cTn>
                                        <p:tgtEl>
                                          <p:spTgt spid="9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52"/>
                                        </p:tgtEl>
                                      </p:cBhvr>
                                    </p:animEffect>
                                    <p:set>
                                      <p:cBhvr>
                                        <p:cTn id="92" dur="1" fill="hold">
                                          <p:stCondLst>
                                            <p:cond delay="499"/>
                                          </p:stCondLst>
                                        </p:cTn>
                                        <p:tgtEl>
                                          <p:spTgt spid="15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55"/>
                                        </p:tgtEl>
                                      </p:cBhvr>
                                    </p:animEffect>
                                    <p:set>
                                      <p:cBhvr>
                                        <p:cTn id="95" dur="1" fill="hold">
                                          <p:stCondLst>
                                            <p:cond delay="499"/>
                                          </p:stCondLst>
                                        </p:cTn>
                                        <p:tgtEl>
                                          <p:spTgt spid="15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fade">
                                      <p:cBhvr>
                                        <p:cTn id="100" dur="500"/>
                                        <p:tgtEl>
                                          <p:spTgt spid="126"/>
                                        </p:tgtEl>
                                      </p:cBhvr>
                                    </p:animEffect>
                                  </p:childTnLst>
                                </p:cTn>
                              </p:par>
                              <p:par>
                                <p:cTn id="101" presetID="10" presetClass="entr" presetSubtype="0" fill="hold"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fade">
                                      <p:cBhvr>
                                        <p:cTn id="103" dur="500"/>
                                        <p:tgtEl>
                                          <p:spTgt spid="1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129"/>
                                        </p:tgtEl>
                                      </p:cBhvr>
                                    </p:animEffect>
                                    <p:set>
                                      <p:cBhvr>
                                        <p:cTn id="108" dur="1" fill="hold">
                                          <p:stCondLst>
                                            <p:cond delay="499"/>
                                          </p:stCondLst>
                                        </p:cTn>
                                        <p:tgtEl>
                                          <p:spTgt spid="129"/>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138"/>
                                        </p:tgtEl>
                                        <p:attrNameLst>
                                          <p:attrName>style.visibility</p:attrName>
                                        </p:attrNameLst>
                                      </p:cBhvr>
                                      <p:to>
                                        <p:strVal val="visible"/>
                                      </p:to>
                                    </p:set>
                                    <p:animEffect transition="in" filter="fade">
                                      <p:cBhvr>
                                        <p:cTn id="111" dur="500"/>
                                        <p:tgtEl>
                                          <p:spTgt spid="13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158"/>
                                        </p:tgtEl>
                                        <p:attrNameLst>
                                          <p:attrName>style.visibility</p:attrName>
                                        </p:attrNameLst>
                                      </p:cBhvr>
                                      <p:to>
                                        <p:strVal val="visible"/>
                                      </p:to>
                                    </p:set>
                                    <p:animEffect transition="in" filter="wipe(right)">
                                      <p:cBhvr>
                                        <p:cTn id="116" dur="500"/>
                                        <p:tgtEl>
                                          <p:spTgt spid="15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126"/>
                                        </p:tgtEl>
                                      </p:cBhvr>
                                    </p:animEffect>
                                    <p:set>
                                      <p:cBhvr>
                                        <p:cTn id="121" dur="1" fill="hold">
                                          <p:stCondLst>
                                            <p:cond delay="499"/>
                                          </p:stCondLst>
                                        </p:cTn>
                                        <p:tgtEl>
                                          <p:spTgt spid="126"/>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38"/>
                                        </p:tgtEl>
                                      </p:cBhvr>
                                    </p:animEffect>
                                    <p:set>
                                      <p:cBhvr>
                                        <p:cTn id="124" dur="1" fill="hold">
                                          <p:stCondLst>
                                            <p:cond delay="499"/>
                                          </p:stCondLst>
                                        </p:cTn>
                                        <p:tgtEl>
                                          <p:spTgt spid="13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158"/>
                                        </p:tgtEl>
                                      </p:cBhvr>
                                    </p:animEffect>
                                    <p:set>
                                      <p:cBhvr>
                                        <p:cTn id="127" dur="1" fill="hold">
                                          <p:stCondLst>
                                            <p:cond delay="499"/>
                                          </p:stCondLst>
                                        </p:cTn>
                                        <p:tgtEl>
                                          <p:spTgt spid="15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47"/>
                                        </p:tgtEl>
                                        <p:attrNameLst>
                                          <p:attrName>style.visibility</p:attrName>
                                        </p:attrNameLst>
                                      </p:cBhvr>
                                      <p:to>
                                        <p:strVal val="visible"/>
                                      </p:to>
                                    </p:set>
                                    <p:animEffect transition="in" filter="wipe(left)">
                                      <p:cBhvr>
                                        <p:cTn id="13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3867" y="787400"/>
            <a:ext cx="8466733" cy="4165600"/>
          </a:xfrm>
          <a:prstGeom prst="rect">
            <a:avLst/>
          </a:prstGeom>
        </p:spPr>
      </p:pic>
      <p:sp>
        <p:nvSpPr>
          <p:cNvPr id="2" name="Title 1"/>
          <p:cNvSpPr>
            <a:spLocks noGrp="1"/>
          </p:cNvSpPr>
          <p:nvPr>
            <p:ph type="title"/>
          </p:nvPr>
        </p:nvSpPr>
        <p:spPr/>
        <p:txBody>
          <a:bodyPr/>
          <a:lstStyle/>
          <a:p>
            <a:pPr algn="ctr"/>
            <a:r>
              <a:rPr lang="en-US" dirty="0" err="1" smtClean="0"/>
              <a:t>Vectorization</a:t>
            </a:r>
            <a:r>
              <a:rPr lang="en-US" dirty="0" smtClean="0"/>
              <a:t>: Data-Level Parallelism</a:t>
            </a: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11</a:t>
            </a:fld>
            <a:endParaRPr lang="en-US"/>
          </a:p>
        </p:txBody>
      </p:sp>
      <p:sp>
        <p:nvSpPr>
          <p:cNvPr id="9" name="Content Placeholder 8"/>
          <p:cNvSpPr>
            <a:spLocks noGrp="1"/>
          </p:cNvSpPr>
          <p:nvPr>
            <p:ph idx="1"/>
          </p:nvPr>
        </p:nvSpPr>
        <p:spPr>
          <a:xfrm>
            <a:off x="685800" y="4953000"/>
            <a:ext cx="7772400" cy="1219200"/>
          </a:xfrm>
        </p:spPr>
        <p:txBody>
          <a:bodyPr/>
          <a:lstStyle/>
          <a:p>
            <a:r>
              <a:rPr lang="en-US" sz="2000" dirty="0" smtClean="0"/>
              <a:t>Pragmas to guide the compiler to </a:t>
            </a:r>
            <a:r>
              <a:rPr lang="en-US" sz="2000" dirty="0" err="1" smtClean="0"/>
              <a:t>vectorize</a:t>
            </a:r>
            <a:r>
              <a:rPr lang="en-US" sz="2000" dirty="0" smtClean="0"/>
              <a:t> the loop:</a:t>
            </a:r>
          </a:p>
          <a:p>
            <a:pPr lvl="1"/>
            <a:r>
              <a:rPr lang="en-US" sz="1800" i="1" dirty="0" smtClean="0"/>
              <a:t>#pragma </a:t>
            </a:r>
            <a:r>
              <a:rPr lang="en-US" sz="1800" i="1" dirty="0"/>
              <a:t>vector always</a:t>
            </a:r>
            <a:r>
              <a:rPr lang="en-US" sz="1800" dirty="0"/>
              <a:t>: </a:t>
            </a:r>
            <a:r>
              <a:rPr lang="en-US" sz="1800" dirty="0" err="1"/>
              <a:t>vectorize</a:t>
            </a:r>
            <a:r>
              <a:rPr lang="en-US" sz="1800" dirty="0"/>
              <a:t> the loop regardless </a:t>
            </a:r>
            <a:r>
              <a:rPr lang="en-US" sz="1800" dirty="0" smtClean="0"/>
              <a:t>of the efﬁciency</a:t>
            </a:r>
          </a:p>
          <a:p>
            <a:pPr lvl="1"/>
            <a:r>
              <a:rPr lang="en-US" sz="1800" i="1" dirty="0" smtClean="0"/>
              <a:t>#pragma </a:t>
            </a:r>
            <a:r>
              <a:rPr lang="en-US" sz="1800" i="1" dirty="0" err="1"/>
              <a:t>ivdep</a:t>
            </a:r>
            <a:r>
              <a:rPr lang="en-US" sz="1800" dirty="0"/>
              <a:t>: </a:t>
            </a:r>
            <a:r>
              <a:rPr lang="en-US" sz="1800" dirty="0" smtClean="0"/>
              <a:t>ignore vector dependencies</a:t>
            </a:r>
            <a:endParaRPr lang="en-US" sz="1800" dirty="0"/>
          </a:p>
        </p:txBody>
      </p:sp>
      <p:sp>
        <p:nvSpPr>
          <p:cNvPr id="12" name="Rectangle 11"/>
          <p:cNvSpPr/>
          <p:nvPr/>
        </p:nvSpPr>
        <p:spPr bwMode="auto">
          <a:xfrm>
            <a:off x="4326967" y="2570142"/>
            <a:ext cx="1411886" cy="228600"/>
          </a:xfrm>
          <a:prstGeom prst="rect">
            <a:avLst/>
          </a:prstGeom>
          <a:solidFill>
            <a:srgbClr val="EBF1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7" name="Group 16"/>
          <p:cNvGrpSpPr/>
          <p:nvPr/>
        </p:nvGrpSpPr>
        <p:grpSpPr>
          <a:xfrm>
            <a:off x="5334000" y="2057400"/>
            <a:ext cx="2523136" cy="952820"/>
            <a:chOff x="5525656" y="2085108"/>
            <a:chExt cx="2085108" cy="743528"/>
          </a:xfrm>
        </p:grpSpPr>
        <p:sp>
          <p:nvSpPr>
            <p:cNvPr id="13" name="Rounded Rectangle 12"/>
            <p:cNvSpPr/>
            <p:nvPr/>
          </p:nvSpPr>
          <p:spPr bwMode="auto">
            <a:xfrm>
              <a:off x="5638800" y="2286000"/>
              <a:ext cx="1828800" cy="1524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ounded Rectangle 13"/>
            <p:cNvSpPr/>
            <p:nvPr/>
          </p:nvSpPr>
          <p:spPr bwMode="auto">
            <a:xfrm>
              <a:off x="5525656" y="2085108"/>
              <a:ext cx="1828800" cy="1524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ounded Rectangle 14"/>
            <p:cNvSpPr/>
            <p:nvPr/>
          </p:nvSpPr>
          <p:spPr bwMode="auto">
            <a:xfrm>
              <a:off x="5781964" y="2676236"/>
              <a:ext cx="1828800" cy="1524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6" name="Rectangular Callout 15"/>
          <p:cNvSpPr/>
          <p:nvPr/>
        </p:nvSpPr>
        <p:spPr bwMode="auto">
          <a:xfrm>
            <a:off x="4724400" y="3086420"/>
            <a:ext cx="1981200" cy="569377"/>
          </a:xfrm>
          <a:prstGeom prst="wedgeRectCallout">
            <a:avLst>
              <a:gd name="adj1" fmla="val -50803"/>
              <a:gd name="adj2" fmla="val -1036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pitchFamily="-65" charset="-128"/>
                <a:cs typeface="ＭＳ Ｐゴシック" pitchFamily="-65" charset="-128"/>
              </a:rPr>
              <a:t>Top test could not be found.</a:t>
            </a:r>
            <a:endParaRPr kumimoji="0" lang="en-US" sz="16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411828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6715" y="635000"/>
            <a:ext cx="8390570" cy="4318000"/>
          </a:xfrm>
          <a:prstGeom prst="rect">
            <a:avLst/>
          </a:prstGeom>
        </p:spPr>
      </p:pic>
      <p:sp>
        <p:nvSpPr>
          <p:cNvPr id="3" name="Content Placeholder 2"/>
          <p:cNvSpPr>
            <a:spLocks noGrp="1"/>
          </p:cNvSpPr>
          <p:nvPr>
            <p:ph idx="1"/>
          </p:nvPr>
        </p:nvSpPr>
        <p:spPr>
          <a:xfrm>
            <a:off x="685800" y="4890262"/>
            <a:ext cx="7772400" cy="1358138"/>
          </a:xfrm>
        </p:spPr>
        <p:txBody>
          <a:bodyPr/>
          <a:lstStyle/>
          <a:p>
            <a:r>
              <a:rPr lang="en-US" sz="2000" dirty="0" smtClean="0"/>
              <a:t>Modify the boundary check conditions (u-loop &amp; v-loop)</a:t>
            </a:r>
          </a:p>
          <a:p>
            <a:pPr lvl="1"/>
            <a:r>
              <a:rPr lang="en-US" sz="1800" dirty="0" smtClean="0"/>
              <a:t>Extra computations but regular loop forms</a:t>
            </a:r>
          </a:p>
          <a:p>
            <a:r>
              <a:rPr lang="en-US" sz="2000" dirty="0" smtClean="0"/>
              <a:t>Keep boundary </a:t>
            </a:r>
            <a:r>
              <a:rPr lang="en-US" sz="2000" dirty="0"/>
              <a:t>check </a:t>
            </a:r>
            <a:r>
              <a:rPr lang="en-US" sz="2000" dirty="0" smtClean="0"/>
              <a:t>condition (k-loop) </a:t>
            </a:r>
          </a:p>
          <a:p>
            <a:pPr lvl="1"/>
            <a:r>
              <a:rPr lang="en-US" sz="1600" dirty="0"/>
              <a:t>W</a:t>
            </a:r>
            <a:r>
              <a:rPr lang="en-US" sz="1600" dirty="0" smtClean="0"/>
              <a:t>here to fetch data</a:t>
            </a:r>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12</a:t>
            </a:fld>
            <a:endParaRPr lang="en-US"/>
          </a:p>
        </p:txBody>
      </p:sp>
      <p:sp>
        <p:nvSpPr>
          <p:cNvPr id="6" name="Title 1"/>
          <p:cNvSpPr>
            <a:spLocks noGrp="1"/>
          </p:cNvSpPr>
          <p:nvPr>
            <p:ph type="title"/>
          </p:nvPr>
        </p:nvSpPr>
        <p:spPr/>
        <p:txBody>
          <a:bodyPr/>
          <a:lstStyle/>
          <a:p>
            <a:pPr algn="ctr"/>
            <a:r>
              <a:rPr lang="en-US" dirty="0" err="1" smtClean="0"/>
              <a:t>Vectorization</a:t>
            </a:r>
            <a:r>
              <a:rPr lang="en-US" dirty="0" smtClean="0"/>
              <a:t>: Data-Level Parallelism </a:t>
            </a:r>
            <a:r>
              <a:rPr lang="en-US" sz="2000" dirty="0" smtClean="0"/>
              <a:t>(Cont’d)</a:t>
            </a:r>
            <a:endParaRPr lang="en-US" sz="2000" dirty="0"/>
          </a:p>
        </p:txBody>
      </p:sp>
      <p:sp>
        <p:nvSpPr>
          <p:cNvPr id="9" name="TextBox 8"/>
          <p:cNvSpPr txBox="1"/>
          <p:nvPr/>
        </p:nvSpPr>
        <p:spPr>
          <a:xfrm>
            <a:off x="1371600" y="3733800"/>
            <a:ext cx="1676400" cy="584775"/>
          </a:xfrm>
          <a:prstGeom prst="rect">
            <a:avLst/>
          </a:prstGeom>
          <a:noFill/>
        </p:spPr>
        <p:txBody>
          <a:bodyPr wrap="square" rtlCol="0">
            <a:spAutoFit/>
          </a:bodyPr>
          <a:lstStyle/>
          <a:p>
            <a:pPr algn="ctr"/>
            <a:r>
              <a:rPr lang="en-US" sz="1600" dirty="0" smtClean="0">
                <a:solidFill>
                  <a:schemeClr val="bg1"/>
                </a:solidFill>
                <a:latin typeface="+mj-lt"/>
              </a:rPr>
              <a:t>Extra computations</a:t>
            </a:r>
            <a:endParaRPr lang="en-US" sz="1600" dirty="0">
              <a:solidFill>
                <a:schemeClr val="bg1"/>
              </a:solidFill>
              <a:latin typeface="+mj-lt"/>
            </a:endParaRPr>
          </a:p>
        </p:txBody>
      </p:sp>
      <p:sp>
        <p:nvSpPr>
          <p:cNvPr id="10" name="TextBox 9"/>
          <p:cNvSpPr txBox="1"/>
          <p:nvPr/>
        </p:nvSpPr>
        <p:spPr>
          <a:xfrm rot="16200000">
            <a:off x="2578388" y="2298413"/>
            <a:ext cx="1676400" cy="584775"/>
          </a:xfrm>
          <a:prstGeom prst="rect">
            <a:avLst/>
          </a:prstGeom>
          <a:noFill/>
        </p:spPr>
        <p:txBody>
          <a:bodyPr wrap="square" rtlCol="0">
            <a:spAutoFit/>
          </a:bodyPr>
          <a:lstStyle/>
          <a:p>
            <a:pPr algn="ctr"/>
            <a:r>
              <a:rPr lang="en-US" sz="1600" dirty="0" smtClean="0">
                <a:solidFill>
                  <a:schemeClr val="bg1"/>
                </a:solidFill>
                <a:latin typeface="+mj-lt"/>
              </a:rPr>
              <a:t>Extra computations</a:t>
            </a:r>
            <a:endParaRPr lang="en-US" sz="1600" dirty="0">
              <a:solidFill>
                <a:schemeClr val="bg1"/>
              </a:solidFill>
              <a:latin typeface="+mj-lt"/>
            </a:endParaRPr>
          </a:p>
        </p:txBody>
      </p:sp>
      <p:sp>
        <p:nvSpPr>
          <p:cNvPr id="11" name="Rounded Rectangle 10"/>
          <p:cNvSpPr/>
          <p:nvPr/>
        </p:nvSpPr>
        <p:spPr bwMode="auto">
          <a:xfrm>
            <a:off x="5538747" y="1939244"/>
            <a:ext cx="1981200" cy="20781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ounded Rectangle 11"/>
          <p:cNvSpPr/>
          <p:nvPr/>
        </p:nvSpPr>
        <p:spPr bwMode="auto">
          <a:xfrm>
            <a:off x="6553200" y="3144982"/>
            <a:ext cx="855067" cy="20781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ounded Rectangle 12"/>
          <p:cNvSpPr/>
          <p:nvPr/>
        </p:nvSpPr>
        <p:spPr bwMode="auto">
          <a:xfrm>
            <a:off x="7543800" y="3148053"/>
            <a:ext cx="855067" cy="20781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6056455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Many Cores: Thread-Level Parallelism (TLP)</a:t>
            </a:r>
            <a:endParaRPr lang="en-US" dirty="0"/>
          </a:p>
        </p:txBody>
      </p:sp>
      <p:sp>
        <p:nvSpPr>
          <p:cNvPr id="3" name="Content Placeholder 2"/>
          <p:cNvSpPr>
            <a:spLocks noGrp="1"/>
          </p:cNvSpPr>
          <p:nvPr>
            <p:ph idx="1"/>
          </p:nvPr>
        </p:nvSpPr>
        <p:spPr/>
        <p:txBody>
          <a:bodyPr/>
          <a:lstStyle/>
          <a:p>
            <a:r>
              <a:rPr lang="en-US" dirty="0" smtClean="0"/>
              <a:t>OpenMP pragmas</a:t>
            </a:r>
          </a:p>
          <a:p>
            <a:pPr lvl="1"/>
            <a:r>
              <a:rPr lang="en-US" dirty="0" smtClean="0"/>
              <a:t>A portable way to parallelize serial programs</a:t>
            </a:r>
          </a:p>
          <a:p>
            <a:pPr lvl="1"/>
            <a:r>
              <a:rPr lang="en-US" dirty="0" smtClean="0"/>
              <a:t>Run-time specifications: thread number, thread affinity, etc.</a:t>
            </a:r>
          </a:p>
          <a:p>
            <a:r>
              <a:rPr lang="en-US" dirty="0" smtClean="0"/>
              <a:t>Utilize </a:t>
            </a:r>
            <a:r>
              <a:rPr lang="en-US" dirty="0"/>
              <a:t>t</a:t>
            </a:r>
            <a:r>
              <a:rPr lang="en-US" dirty="0" smtClean="0"/>
              <a:t>hread-level parallelism (TLP) in Xeon Phi</a:t>
            </a:r>
          </a:p>
          <a:p>
            <a:pPr lvl="1"/>
            <a:r>
              <a:rPr lang="en-US" dirty="0" smtClean="0"/>
              <a:t>Apply OpenMP pragmas on loops of step 2 and step 3: most parallelism opportunities.</a:t>
            </a: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13</a:t>
            </a:fld>
            <a:endParaRPr lang="en-US"/>
          </a:p>
        </p:txBody>
      </p:sp>
    </p:spTree>
    <p:extLst>
      <p:ext uri="{BB962C8B-B14F-4D97-AF65-F5344CB8AC3E}">
        <p14:creationId xmlns:p14="http://schemas.microsoft.com/office/powerpoint/2010/main" val="10394578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a:r>
              <a:rPr lang="en-US" dirty="0" smtClean="0"/>
              <a:t>Optimization </a:t>
            </a:r>
            <a:r>
              <a:rPr lang="en-US" i="1" dirty="0" smtClean="0"/>
              <a:t>Challenges</a:t>
            </a:r>
            <a:r>
              <a:rPr lang="en-US" dirty="0" smtClean="0"/>
              <a:t> in Thread-Level Parallelism</a:t>
            </a: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14</a:t>
            </a:fld>
            <a:endParaRPr lang="en-US"/>
          </a:p>
        </p:txBody>
      </p:sp>
      <p:sp>
        <p:nvSpPr>
          <p:cNvPr id="7" name="Content Placeholder 2"/>
          <p:cNvSpPr txBox="1">
            <a:spLocks/>
          </p:cNvSpPr>
          <p:nvPr/>
        </p:nvSpPr>
        <p:spPr bwMode="auto">
          <a:xfrm>
            <a:off x="685800" y="1219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a:solidFill>
                  <a:srgbClr val="930035"/>
                </a:solidFill>
                <a:latin typeface="+mn-lt"/>
                <a:ea typeface="+mn-ea"/>
              </a:defRPr>
            </a:lvl4pPr>
            <a:lvl5pPr marL="2057400" indent="-228600" algn="l" rtl="0" eaLnBrk="0" fontAlgn="base" hangingPunct="0">
              <a:spcBef>
                <a:spcPct val="20000"/>
              </a:spcBef>
              <a:spcAft>
                <a:spcPct val="0"/>
              </a:spcAft>
              <a:buChar char="»"/>
              <a:defRPr>
                <a:solidFill>
                  <a:srgbClr val="F26B17"/>
                </a:solidFill>
                <a:latin typeface="+mn-lt"/>
                <a:ea typeface="+mn-ea"/>
              </a:defRPr>
            </a:lvl5pPr>
            <a:lvl6pPr marL="2514600" indent="-228600" algn="l" rtl="0" fontAlgn="base">
              <a:spcBef>
                <a:spcPct val="20000"/>
              </a:spcBef>
              <a:spcAft>
                <a:spcPct val="0"/>
              </a:spcAft>
              <a:buChar char="»"/>
              <a:defRPr>
                <a:solidFill>
                  <a:srgbClr val="F26B17"/>
                </a:solidFill>
                <a:latin typeface="+mn-lt"/>
                <a:ea typeface="+mn-ea"/>
              </a:defRPr>
            </a:lvl6pPr>
            <a:lvl7pPr marL="2971800" indent="-228600" algn="l" rtl="0" fontAlgn="base">
              <a:spcBef>
                <a:spcPct val="20000"/>
              </a:spcBef>
              <a:spcAft>
                <a:spcPct val="0"/>
              </a:spcAft>
              <a:buChar char="»"/>
              <a:defRPr>
                <a:solidFill>
                  <a:srgbClr val="F26B17"/>
                </a:solidFill>
                <a:latin typeface="+mn-lt"/>
                <a:ea typeface="+mn-ea"/>
              </a:defRPr>
            </a:lvl7pPr>
            <a:lvl8pPr marL="3429000" indent="-228600" algn="l" rtl="0" fontAlgn="base">
              <a:spcBef>
                <a:spcPct val="20000"/>
              </a:spcBef>
              <a:spcAft>
                <a:spcPct val="0"/>
              </a:spcAft>
              <a:buChar char="»"/>
              <a:defRPr>
                <a:solidFill>
                  <a:srgbClr val="F26B17"/>
                </a:solidFill>
                <a:latin typeface="+mn-lt"/>
                <a:ea typeface="+mn-ea"/>
              </a:defRPr>
            </a:lvl8pPr>
            <a:lvl9pPr marL="3886200" indent="-228600" algn="l" rtl="0" fontAlgn="base">
              <a:spcBef>
                <a:spcPct val="20000"/>
              </a:spcBef>
              <a:spcAft>
                <a:spcPct val="0"/>
              </a:spcAft>
              <a:buChar char="»"/>
              <a:defRPr>
                <a:solidFill>
                  <a:srgbClr val="F26B17"/>
                </a:solidFill>
                <a:latin typeface="+mn-lt"/>
                <a:ea typeface="+mn-ea"/>
              </a:defRPr>
            </a:lvl9pPr>
          </a:lstStyle>
          <a:p>
            <a:r>
              <a:rPr lang="en-US" kern="0" dirty="0"/>
              <a:t>M</a:t>
            </a:r>
            <a:r>
              <a:rPr lang="en-US" kern="0" dirty="0" smtClean="0"/>
              <a:t>any configurable parameters </a:t>
            </a:r>
            <a:endParaRPr lang="en-US" kern="0" dirty="0"/>
          </a:p>
          <a:p>
            <a:pPr lvl="1"/>
            <a:r>
              <a:rPr lang="en-US" kern="0" dirty="0" smtClean="0"/>
              <a:t>Ex: block size, thread number, runtime scheduling policy, etc.</a:t>
            </a:r>
          </a:p>
          <a:p>
            <a:r>
              <a:rPr lang="en-US" kern="0" dirty="0" smtClean="0"/>
              <a:t>Difficulty in finding an appropriate </a:t>
            </a:r>
            <a:r>
              <a:rPr lang="en-US" i="1" kern="0" dirty="0" smtClean="0"/>
              <a:t>combination</a:t>
            </a:r>
            <a:r>
              <a:rPr lang="en-US" kern="0" dirty="0" smtClean="0"/>
              <a:t> of parameters</a:t>
            </a:r>
          </a:p>
          <a:p>
            <a:pPr lvl="1"/>
            <a:r>
              <a:rPr lang="en-US" kern="0" dirty="0" smtClean="0"/>
              <a:t>Inter-dependency between parameters</a:t>
            </a:r>
          </a:p>
          <a:p>
            <a:pPr lvl="1"/>
            <a:r>
              <a:rPr lang="en-US" kern="0" dirty="0" smtClean="0"/>
              <a:t>Huge search space</a:t>
            </a:r>
          </a:p>
        </p:txBody>
      </p:sp>
    </p:spTree>
    <p:extLst>
      <p:ext uri="{BB962C8B-B14F-4D97-AF65-F5344CB8AC3E}">
        <p14:creationId xmlns:p14="http://schemas.microsoft.com/office/powerpoint/2010/main" val="37974923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762000"/>
          </a:xfrm>
        </p:spPr>
        <p:txBody>
          <a:bodyPr/>
          <a:lstStyle/>
          <a:p>
            <a:pPr algn="ctr"/>
            <a:r>
              <a:rPr lang="en-US" dirty="0" smtClean="0"/>
              <a:t>Optimization </a:t>
            </a:r>
            <a:r>
              <a:rPr lang="en-US" i="1" dirty="0" smtClean="0"/>
              <a:t>Approach</a:t>
            </a:r>
            <a:r>
              <a:rPr lang="en-US" dirty="0" smtClean="0"/>
              <a:t> to Thread-Level Parallelism</a:t>
            </a:r>
            <a:endParaRPr lang="en-US" dirty="0"/>
          </a:p>
        </p:txBody>
      </p:sp>
      <p:sp>
        <p:nvSpPr>
          <p:cNvPr id="3" name="Content Placeholder 2"/>
          <p:cNvSpPr>
            <a:spLocks noGrp="1"/>
          </p:cNvSpPr>
          <p:nvPr>
            <p:ph idx="1"/>
          </p:nvPr>
        </p:nvSpPr>
        <p:spPr>
          <a:xfrm>
            <a:off x="685800" y="1219200"/>
            <a:ext cx="7772400" cy="4419600"/>
          </a:xfrm>
        </p:spPr>
        <p:txBody>
          <a:bodyPr/>
          <a:lstStyle/>
          <a:p>
            <a:pPr>
              <a:tabLst>
                <a:tab pos="7548563" algn="r"/>
              </a:tabLst>
            </a:pPr>
            <a:r>
              <a:rPr lang="en-US" dirty="0" err="1" smtClean="0"/>
              <a:t>Starchart</a:t>
            </a:r>
            <a:r>
              <a:rPr lang="en-US" dirty="0" smtClean="0"/>
              <a:t>: </a:t>
            </a:r>
            <a:r>
              <a:rPr lang="en-US" dirty="0"/>
              <a:t> </a:t>
            </a:r>
            <a:r>
              <a:rPr lang="en-US" dirty="0" smtClean="0"/>
              <a:t>Tree-based partitioning 	</a:t>
            </a:r>
            <a:r>
              <a:rPr lang="en-US" dirty="0" smtClean="0">
                <a:solidFill>
                  <a:srgbClr val="A6A6A6"/>
                </a:solidFill>
              </a:rPr>
              <a:t>[Jia13]</a:t>
            </a:r>
            <a:endParaRPr lang="en-US" dirty="0">
              <a:solidFill>
                <a:srgbClr val="A6A6A6"/>
              </a:solidFill>
            </a:endParaRPr>
          </a:p>
          <a:p>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15</a:t>
            </a:fld>
            <a:endParaRPr lang="en-US"/>
          </a:p>
        </p:txBody>
      </p:sp>
      <p:pic>
        <p:nvPicPr>
          <p:cNvPr id="6" name="Picture 5"/>
          <p:cNvPicPr>
            <a:picLocks noChangeAspect="1"/>
          </p:cNvPicPr>
          <p:nvPr/>
        </p:nvPicPr>
        <p:blipFill>
          <a:blip r:embed="rId3"/>
          <a:stretch>
            <a:fillRect/>
          </a:stretch>
        </p:blipFill>
        <p:spPr>
          <a:xfrm>
            <a:off x="228600" y="3047999"/>
            <a:ext cx="2932257" cy="1562100"/>
          </a:xfrm>
          <a:prstGeom prst="rect">
            <a:avLst/>
          </a:prstGeom>
        </p:spPr>
      </p:pic>
      <p:sp>
        <p:nvSpPr>
          <p:cNvPr id="10" name="Curved Down Arrow 9"/>
          <p:cNvSpPr/>
          <p:nvPr/>
        </p:nvSpPr>
        <p:spPr bwMode="auto">
          <a:xfrm rot="10800000">
            <a:off x="1143001" y="4648199"/>
            <a:ext cx="6629400" cy="1447800"/>
          </a:xfrm>
          <a:prstGeom prst="curvedDownArrow">
            <a:avLst>
              <a:gd name="adj1" fmla="val 14188"/>
              <a:gd name="adj2" fmla="val 29621"/>
              <a:gd name="adj3" fmla="val 15114"/>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Curved Up Arrow 10"/>
          <p:cNvSpPr/>
          <p:nvPr/>
        </p:nvSpPr>
        <p:spPr bwMode="auto">
          <a:xfrm rot="10800000">
            <a:off x="1214906" y="1862344"/>
            <a:ext cx="6405094" cy="1219200"/>
          </a:xfrm>
          <a:prstGeom prst="curvedUpArrow">
            <a:avLst>
              <a:gd name="adj1" fmla="val 13444"/>
              <a:gd name="adj2" fmla="val 34940"/>
              <a:gd name="adj3" fmla="val 1782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6" name="Group 15"/>
          <p:cNvGrpSpPr/>
          <p:nvPr/>
        </p:nvGrpSpPr>
        <p:grpSpPr>
          <a:xfrm>
            <a:off x="2617888" y="2198535"/>
            <a:ext cx="3039465" cy="1371600"/>
            <a:chOff x="2617888" y="2122336"/>
            <a:chExt cx="3039465" cy="1371600"/>
          </a:xfrm>
        </p:grpSpPr>
        <p:pic>
          <p:nvPicPr>
            <p:cNvPr id="7" name="Picture 6"/>
            <p:cNvPicPr>
              <a:picLocks noChangeAspect="1"/>
            </p:cNvPicPr>
            <p:nvPr/>
          </p:nvPicPr>
          <p:blipFill>
            <a:blip r:embed="rId4"/>
            <a:stretch>
              <a:fillRect/>
            </a:stretch>
          </p:blipFill>
          <p:spPr>
            <a:xfrm>
              <a:off x="3639046" y="2122336"/>
              <a:ext cx="2018307" cy="1371600"/>
            </a:xfrm>
            <a:prstGeom prst="rect">
              <a:avLst/>
            </a:prstGeom>
          </p:spPr>
        </p:pic>
        <p:sp>
          <p:nvSpPr>
            <p:cNvPr id="12" name="Left Arrow 11"/>
            <p:cNvSpPr/>
            <p:nvPr/>
          </p:nvSpPr>
          <p:spPr bwMode="auto">
            <a:xfrm rot="9562823">
              <a:off x="2617888" y="2860662"/>
              <a:ext cx="1048246" cy="217472"/>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7" name="Group 16"/>
          <p:cNvGrpSpPr/>
          <p:nvPr/>
        </p:nvGrpSpPr>
        <p:grpSpPr>
          <a:xfrm>
            <a:off x="2566249" y="4140475"/>
            <a:ext cx="3135602" cy="1714500"/>
            <a:chOff x="2566249" y="4064276"/>
            <a:chExt cx="3135602" cy="1714500"/>
          </a:xfrm>
        </p:grpSpPr>
        <p:pic>
          <p:nvPicPr>
            <p:cNvPr id="8" name="Picture 7"/>
            <p:cNvPicPr>
              <a:picLocks noChangeAspect="1"/>
            </p:cNvPicPr>
            <p:nvPr/>
          </p:nvPicPr>
          <p:blipFill>
            <a:blip r:embed="rId5"/>
            <a:stretch>
              <a:fillRect/>
            </a:stretch>
          </p:blipFill>
          <p:spPr>
            <a:xfrm>
              <a:off x="3670851" y="4064276"/>
              <a:ext cx="2031000" cy="1714500"/>
            </a:xfrm>
            <a:prstGeom prst="rect">
              <a:avLst/>
            </a:prstGeom>
          </p:spPr>
        </p:pic>
        <p:sp>
          <p:nvSpPr>
            <p:cNvPr id="13" name="Left Arrow 12"/>
            <p:cNvSpPr/>
            <p:nvPr/>
          </p:nvSpPr>
          <p:spPr bwMode="auto">
            <a:xfrm rot="12083177">
              <a:off x="2566249" y="4577565"/>
              <a:ext cx="1048246" cy="217472"/>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8" name="Group 17"/>
          <p:cNvGrpSpPr/>
          <p:nvPr/>
        </p:nvGrpSpPr>
        <p:grpSpPr>
          <a:xfrm>
            <a:off x="5438304" y="3048165"/>
            <a:ext cx="3144065" cy="1587664"/>
            <a:chOff x="5438304" y="2971966"/>
            <a:chExt cx="3144065" cy="1587664"/>
          </a:xfrm>
        </p:grpSpPr>
        <p:pic>
          <p:nvPicPr>
            <p:cNvPr id="9" name="Picture 8"/>
            <p:cNvPicPr>
              <a:picLocks noChangeAspect="1"/>
            </p:cNvPicPr>
            <p:nvPr/>
          </p:nvPicPr>
          <p:blipFill>
            <a:blip r:embed="rId6"/>
            <a:stretch>
              <a:fillRect/>
            </a:stretch>
          </p:blipFill>
          <p:spPr>
            <a:xfrm>
              <a:off x="6183250" y="2971966"/>
              <a:ext cx="2399119" cy="1562100"/>
            </a:xfrm>
            <a:prstGeom prst="rect">
              <a:avLst/>
            </a:prstGeom>
          </p:spPr>
        </p:pic>
        <p:sp>
          <p:nvSpPr>
            <p:cNvPr id="14" name="Left Arrow 13"/>
            <p:cNvSpPr/>
            <p:nvPr/>
          </p:nvSpPr>
          <p:spPr bwMode="auto">
            <a:xfrm rot="12354245">
              <a:off x="5438304" y="3279613"/>
              <a:ext cx="1048246" cy="217472"/>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Left Arrow 14"/>
            <p:cNvSpPr/>
            <p:nvPr/>
          </p:nvSpPr>
          <p:spPr bwMode="auto">
            <a:xfrm rot="8874031">
              <a:off x="5488052" y="4342158"/>
              <a:ext cx="1048246" cy="217472"/>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Tree>
    <p:extLst>
      <p:ext uri="{BB962C8B-B14F-4D97-AF65-F5344CB8AC3E}">
        <p14:creationId xmlns:p14="http://schemas.microsoft.com/office/powerpoint/2010/main" val="628453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2939" y="304800"/>
            <a:ext cx="5181600" cy="5954195"/>
          </a:xfrm>
          <a:prstGeom prst="rect">
            <a:avLst/>
          </a:prstGeom>
        </p:spPr>
      </p:pic>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16</a:t>
            </a:fld>
            <a:endParaRPr lang="en-US"/>
          </a:p>
        </p:txBody>
      </p:sp>
      <p:sp>
        <p:nvSpPr>
          <p:cNvPr id="7" name="Title 1"/>
          <p:cNvSpPr>
            <a:spLocks noGrp="1"/>
          </p:cNvSpPr>
          <p:nvPr>
            <p:ph type="title"/>
          </p:nvPr>
        </p:nvSpPr>
        <p:spPr>
          <a:xfrm>
            <a:off x="228600" y="152400"/>
            <a:ext cx="8305800" cy="762000"/>
          </a:xfrm>
        </p:spPr>
        <p:txBody>
          <a:bodyPr/>
          <a:lstStyle/>
          <a:p>
            <a:r>
              <a:rPr lang="en-US" dirty="0" smtClean="0"/>
              <a:t>Applying </a:t>
            </a:r>
            <a:r>
              <a:rPr lang="en-US" dirty="0" err="1" smtClean="0"/>
              <a:t>Starchart</a:t>
            </a:r>
            <a:endParaRPr lang="en-US" sz="2000" dirty="0"/>
          </a:p>
        </p:txBody>
      </p:sp>
      <p:grpSp>
        <p:nvGrpSpPr>
          <p:cNvPr id="16" name="Group 15"/>
          <p:cNvGrpSpPr/>
          <p:nvPr/>
        </p:nvGrpSpPr>
        <p:grpSpPr>
          <a:xfrm>
            <a:off x="2865420" y="1241408"/>
            <a:ext cx="3741722" cy="661086"/>
            <a:chOff x="284430" y="1698608"/>
            <a:chExt cx="3741722" cy="661086"/>
          </a:xfrm>
        </p:grpSpPr>
        <p:sp>
          <p:nvSpPr>
            <p:cNvPr id="10" name="TextBox 9"/>
            <p:cNvSpPr txBox="1"/>
            <p:nvPr/>
          </p:nvSpPr>
          <p:spPr>
            <a:xfrm>
              <a:off x="284430" y="1713363"/>
              <a:ext cx="1137719" cy="64633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800" dirty="0" smtClean="0">
                  <a:solidFill>
                    <a:schemeClr val="bg1"/>
                  </a:solidFill>
                </a:rPr>
                <a:t>Small data size</a:t>
              </a:r>
              <a:endParaRPr lang="en-US" sz="1800" dirty="0">
                <a:solidFill>
                  <a:schemeClr val="bg1"/>
                </a:solidFill>
              </a:endParaRPr>
            </a:p>
          </p:txBody>
        </p:sp>
        <p:sp>
          <p:nvSpPr>
            <p:cNvPr id="11" name="TextBox 10"/>
            <p:cNvSpPr txBox="1"/>
            <p:nvPr/>
          </p:nvSpPr>
          <p:spPr>
            <a:xfrm>
              <a:off x="2819401" y="1698608"/>
              <a:ext cx="1206751" cy="64633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800" dirty="0" smtClean="0">
                  <a:solidFill>
                    <a:schemeClr val="bg1"/>
                  </a:solidFill>
                </a:rPr>
                <a:t>Large data size</a:t>
              </a:r>
              <a:endParaRPr lang="en-US" sz="1800" dirty="0">
                <a:solidFill>
                  <a:schemeClr val="bg1"/>
                </a:solidFill>
              </a:endParaRPr>
            </a:p>
          </p:txBody>
        </p:sp>
      </p:grpSp>
      <p:grpSp>
        <p:nvGrpSpPr>
          <p:cNvPr id="17" name="Group 16"/>
          <p:cNvGrpSpPr/>
          <p:nvPr/>
        </p:nvGrpSpPr>
        <p:grpSpPr>
          <a:xfrm>
            <a:off x="2707739" y="2438400"/>
            <a:ext cx="4267200" cy="2667000"/>
            <a:chOff x="457200" y="2935067"/>
            <a:chExt cx="4267200" cy="2667000"/>
          </a:xfrm>
        </p:grpSpPr>
        <p:sp>
          <p:nvSpPr>
            <p:cNvPr id="12" name="Rounded Rectangle 11"/>
            <p:cNvSpPr/>
            <p:nvPr/>
          </p:nvSpPr>
          <p:spPr bwMode="auto">
            <a:xfrm>
              <a:off x="457200" y="2935067"/>
              <a:ext cx="1066800" cy="990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ounded Rectangle 12"/>
            <p:cNvSpPr/>
            <p:nvPr/>
          </p:nvSpPr>
          <p:spPr bwMode="auto">
            <a:xfrm>
              <a:off x="1181100" y="4763867"/>
              <a:ext cx="1089056" cy="838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ounded Rectangle 13"/>
            <p:cNvSpPr/>
            <p:nvPr/>
          </p:nvSpPr>
          <p:spPr bwMode="auto">
            <a:xfrm>
              <a:off x="3229542" y="2974534"/>
              <a:ext cx="1047372" cy="95113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ounded Rectangle 14"/>
            <p:cNvSpPr/>
            <p:nvPr/>
          </p:nvSpPr>
          <p:spPr bwMode="auto">
            <a:xfrm>
              <a:off x="3581400" y="3991272"/>
              <a:ext cx="1143000" cy="84879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8" name="Group 7"/>
          <p:cNvGrpSpPr/>
          <p:nvPr/>
        </p:nvGrpSpPr>
        <p:grpSpPr>
          <a:xfrm>
            <a:off x="3469739" y="914400"/>
            <a:ext cx="2438400" cy="4724401"/>
            <a:chOff x="990600" y="1143000"/>
            <a:chExt cx="2438400" cy="4724401"/>
          </a:xfrm>
        </p:grpSpPr>
        <p:sp>
          <p:nvSpPr>
            <p:cNvPr id="6" name="Rounded Rectangle 5"/>
            <p:cNvSpPr/>
            <p:nvPr/>
          </p:nvSpPr>
          <p:spPr bwMode="auto">
            <a:xfrm>
              <a:off x="990600" y="1143000"/>
              <a:ext cx="685045" cy="22860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Rounded Rectangle 17"/>
            <p:cNvSpPr/>
            <p:nvPr/>
          </p:nvSpPr>
          <p:spPr bwMode="auto">
            <a:xfrm>
              <a:off x="2315897" y="2090202"/>
              <a:ext cx="685045" cy="22860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ounded Rectangle 18"/>
            <p:cNvSpPr/>
            <p:nvPr/>
          </p:nvSpPr>
          <p:spPr bwMode="auto">
            <a:xfrm>
              <a:off x="1524000" y="2714777"/>
              <a:ext cx="685045" cy="22860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ounded Rectangle 19"/>
            <p:cNvSpPr/>
            <p:nvPr/>
          </p:nvSpPr>
          <p:spPr bwMode="auto">
            <a:xfrm>
              <a:off x="2743955" y="5638800"/>
              <a:ext cx="685045" cy="22860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9" name="Rectangular Callout 8"/>
          <p:cNvSpPr/>
          <p:nvPr/>
        </p:nvSpPr>
        <p:spPr bwMode="auto">
          <a:xfrm>
            <a:off x="6822539" y="1371600"/>
            <a:ext cx="1905000" cy="990600"/>
          </a:xfrm>
          <a:prstGeom prst="wedgeRectCallout">
            <a:avLst>
              <a:gd name="adj1" fmla="val -51720"/>
              <a:gd name="adj2" fmla="val 9300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5 parameters: 480 possible combinations </a:t>
            </a:r>
            <a:endParaRPr kumimoji="0" lang="en-US" sz="18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Rectangular Callout 20"/>
          <p:cNvSpPr/>
          <p:nvPr/>
        </p:nvSpPr>
        <p:spPr bwMode="auto">
          <a:xfrm>
            <a:off x="497938" y="1447800"/>
            <a:ext cx="2367481" cy="879282"/>
          </a:xfrm>
          <a:prstGeom prst="wedgeRectCallout">
            <a:avLst>
              <a:gd name="adj1" fmla="val 39811"/>
              <a:gd name="adj2" fmla="val 10328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Choosing</a:t>
            </a:r>
            <a:r>
              <a:rPr kumimoji="0" lang="en-US" sz="1600" b="0" i="0" u="none" strike="noStrike" cap="none" normalizeH="0" dirty="0" smtClean="0">
                <a:ln>
                  <a:noFill/>
                </a:ln>
                <a:solidFill>
                  <a:schemeClr val="tx1"/>
                </a:solidFill>
                <a:effectLst/>
                <a:latin typeface="Arial" pitchFamily="-65" charset="0"/>
                <a:ea typeface="ＭＳ Ｐゴシック" pitchFamily="-65" charset="-128"/>
                <a:cs typeface="ＭＳ Ｐゴシック" pitchFamily="-65" charset="-128"/>
              </a:rPr>
              <a:t> appropriate block size and threa</a:t>
            </a:r>
            <a:r>
              <a:rPr lang="en-US" sz="1600" dirty="0" smtClean="0">
                <a:latin typeface="Arial" pitchFamily="-65" charset="0"/>
                <a:ea typeface="ＭＳ Ｐゴシック" pitchFamily="-65" charset="-128"/>
                <a:cs typeface="ＭＳ Ｐゴシック" pitchFamily="-65" charset="-128"/>
              </a:rPr>
              <a:t>d </a:t>
            </a:r>
            <a:r>
              <a:rPr lang="en-US" sz="1600" dirty="0" err="1" smtClean="0">
                <a:latin typeface="Arial" pitchFamily="-65" charset="0"/>
                <a:ea typeface="ＭＳ Ｐゴシック" pitchFamily="-65" charset="-128"/>
                <a:cs typeface="ＭＳ Ｐゴシック" pitchFamily="-65" charset="-128"/>
              </a:rPr>
              <a:t>num</a:t>
            </a:r>
            <a:r>
              <a:rPr lang="en-US" sz="1600" dirty="0" smtClean="0">
                <a:latin typeface="Arial" pitchFamily="-65" charset="0"/>
                <a:ea typeface="ＭＳ Ｐゴシック" pitchFamily="-65" charset="-128"/>
                <a:cs typeface="ＭＳ Ｐゴシック" pitchFamily="-65" charset="-128"/>
              </a:rPr>
              <a:t> is most important!</a:t>
            </a:r>
            <a:endParaRPr kumimoji="0" lang="en-US" sz="16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23" name="Group 22"/>
          <p:cNvGrpSpPr/>
          <p:nvPr/>
        </p:nvGrpSpPr>
        <p:grpSpPr>
          <a:xfrm>
            <a:off x="381000" y="3697192"/>
            <a:ext cx="8686800" cy="1408208"/>
            <a:chOff x="111661" y="4001992"/>
            <a:chExt cx="8686800" cy="1408208"/>
          </a:xfrm>
        </p:grpSpPr>
        <p:sp>
          <p:nvSpPr>
            <p:cNvPr id="3" name="Rounded Rectangle 2"/>
            <p:cNvSpPr/>
            <p:nvPr/>
          </p:nvSpPr>
          <p:spPr bwMode="auto">
            <a:xfrm>
              <a:off x="111661" y="4117782"/>
              <a:ext cx="2174340" cy="129241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Parameters (small):</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65" charset="0"/>
                  <a:ea typeface="ＭＳ Ｐゴシック" pitchFamily="-65" charset="-128"/>
                  <a:cs typeface="ＭＳ Ｐゴシック" pitchFamily="-65" charset="-128"/>
                </a:rPr>
                <a:t>32 /</a:t>
              </a:r>
              <a:r>
                <a:rPr lang="en-US" sz="1400" dirty="0" err="1" smtClean="0">
                  <a:latin typeface="Arial" pitchFamily="-65" charset="0"/>
                  <a:ea typeface="ＭＳ Ｐゴシック" pitchFamily="-65" charset="-128"/>
                  <a:cs typeface="ＭＳ Ｐゴシック" pitchFamily="-65" charset="-128"/>
                </a:rPr>
                <a:t>blockSize</a:t>
              </a:r>
              <a:r>
                <a:rPr lang="en-US" sz="1400" dirty="0" smtClean="0">
                  <a:latin typeface="Arial" pitchFamily="-65" charset="0"/>
                  <a:ea typeface="ＭＳ Ｐゴシック" pitchFamily="-65" charset="-128"/>
                  <a:cs typeface="ＭＳ Ｐゴシック" pitchFamily="-65" charset="-128"/>
                </a:rPr>
                <a:t>, 244/</a:t>
              </a:r>
              <a:r>
                <a:rPr lang="en-US" sz="1400" dirty="0" err="1" smtClean="0">
                  <a:latin typeface="Arial" pitchFamily="-65" charset="0"/>
                  <a:ea typeface="ＭＳ Ｐゴシック" pitchFamily="-65" charset="-128"/>
                  <a:cs typeface="ＭＳ Ｐゴシック" pitchFamily="-65" charset="-128"/>
                </a:rPr>
                <a:t>threadNum</a:t>
              </a:r>
              <a:r>
                <a:rPr lang="en-US" sz="1400" dirty="0" smtClean="0">
                  <a:latin typeface="Arial" pitchFamily="-65" charset="0"/>
                  <a:ea typeface="ＭＳ Ｐゴシック" pitchFamily="-65" charset="-128"/>
                  <a:cs typeface="ＭＳ Ｐゴシック" pitchFamily="-65" charset="-128"/>
                </a:rPr>
                <a:t>, block/</a:t>
              </a:r>
              <a:r>
                <a:rPr lang="en-US" sz="1400" dirty="0" err="1" smtClean="0">
                  <a:latin typeface="Arial" pitchFamily="-65" charset="0"/>
                  <a:ea typeface="ＭＳ Ｐゴシック" pitchFamily="-65" charset="-128"/>
                  <a:cs typeface="ＭＳ Ｐゴシック" pitchFamily="-65" charset="-128"/>
                </a:rPr>
                <a:t>taskAlloc</a:t>
              </a:r>
              <a:r>
                <a:rPr lang="en-US" sz="1400" dirty="0" smtClean="0">
                  <a:latin typeface="Arial" pitchFamily="-65" charset="0"/>
                  <a:ea typeface="ＭＳ Ｐゴシック" pitchFamily="-65" charset="-128"/>
                  <a:cs typeface="ＭＳ Ｐゴシック" pitchFamily="-65" charset="-128"/>
                </a:rPr>
                <a:t>, balanced/</a:t>
              </a:r>
              <a:r>
                <a:rPr lang="en-US" sz="1400" dirty="0" err="1" smtClean="0">
                  <a:latin typeface="Arial" pitchFamily="-65" charset="0"/>
                  <a:ea typeface="ＭＳ Ｐゴシック" pitchFamily="-65" charset="-128"/>
                  <a:cs typeface="ＭＳ Ｐゴシック" pitchFamily="-65" charset="-128"/>
                </a:rPr>
                <a:t>threadAffinity</a:t>
              </a:r>
              <a:endParaRPr kumimoji="0" lang="en-US" sz="1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 name="Rounded Rectangle 21"/>
            <p:cNvSpPr/>
            <p:nvPr/>
          </p:nvSpPr>
          <p:spPr bwMode="auto">
            <a:xfrm>
              <a:off x="6705600" y="4001992"/>
              <a:ext cx="2092861" cy="129241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Parameters (large):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65" charset="0"/>
                  <a:ea typeface="ＭＳ Ｐゴシック" pitchFamily="-65" charset="-128"/>
                  <a:cs typeface="ＭＳ Ｐゴシック" pitchFamily="-65" charset="-128"/>
                </a:rPr>
                <a:t>32/</a:t>
              </a:r>
              <a:r>
                <a:rPr lang="en-US" sz="1400" dirty="0" err="1" smtClean="0">
                  <a:latin typeface="Arial" pitchFamily="-65" charset="0"/>
                  <a:ea typeface="ＭＳ Ｐゴシック" pitchFamily="-65" charset="-128"/>
                  <a:cs typeface="ＭＳ Ｐゴシック" pitchFamily="-65" charset="-128"/>
                </a:rPr>
                <a:t>blockSize</a:t>
              </a:r>
              <a:r>
                <a:rPr lang="en-US" sz="1400" dirty="0" smtClean="0">
                  <a:latin typeface="Arial" pitchFamily="-65" charset="0"/>
                  <a:ea typeface="ＭＳ Ｐゴシック" pitchFamily="-65" charset="-128"/>
                  <a:cs typeface="ＭＳ Ｐゴシック" pitchFamily="-65" charset="-128"/>
                </a:rPr>
                <a:t>, 244/</a:t>
              </a:r>
              <a:r>
                <a:rPr lang="en-US" sz="1400" dirty="0" err="1" smtClean="0">
                  <a:latin typeface="Arial" pitchFamily="-65" charset="0"/>
                  <a:ea typeface="ＭＳ Ｐゴシック" pitchFamily="-65" charset="-128"/>
                  <a:cs typeface="ＭＳ Ｐゴシック" pitchFamily="-65" charset="-128"/>
                </a:rPr>
                <a:t>threadNum</a:t>
              </a:r>
              <a:r>
                <a:rPr lang="en-US" sz="1400" dirty="0" smtClean="0">
                  <a:latin typeface="Arial" pitchFamily="-65" charset="0"/>
                  <a:ea typeface="ＭＳ Ｐゴシック" pitchFamily="-65" charset="-128"/>
                  <a:cs typeface="ＭＳ Ｐゴシック" pitchFamily="-65" charset="-128"/>
                </a:rPr>
                <a:t>, </a:t>
              </a:r>
              <a:r>
                <a:rPr lang="en-US" sz="1400" dirty="0" err="1" smtClean="0">
                  <a:latin typeface="Arial" pitchFamily="-65" charset="0"/>
                  <a:ea typeface="ＭＳ Ｐゴシック" pitchFamily="-65" charset="-128"/>
                  <a:cs typeface="ＭＳ Ｐゴシック" pitchFamily="-65" charset="-128"/>
                </a:rPr>
                <a:t>cyc</a:t>
              </a:r>
              <a:r>
                <a:rPr lang="en-US" sz="1400" dirty="0" smtClean="0">
                  <a:latin typeface="Arial" pitchFamily="-65" charset="0"/>
                  <a:ea typeface="ＭＳ Ｐゴシック" pitchFamily="-65" charset="-128"/>
                  <a:cs typeface="ＭＳ Ｐゴシック" pitchFamily="-65" charset="-128"/>
                </a:rPr>
                <a:t>/</a:t>
              </a:r>
              <a:r>
                <a:rPr lang="en-US" sz="1400" dirty="0" err="1" smtClean="0">
                  <a:latin typeface="Arial" pitchFamily="-65" charset="0"/>
                  <a:ea typeface="ＭＳ Ｐゴシック" pitchFamily="-65" charset="-128"/>
                  <a:cs typeface="ＭＳ Ｐゴシック" pitchFamily="-65" charset="-128"/>
                </a:rPr>
                <a:t>taskAlloc</a:t>
              </a:r>
              <a:r>
                <a:rPr lang="en-US" sz="1400" dirty="0" smtClean="0">
                  <a:latin typeface="Arial" pitchFamily="-65" charset="0"/>
                  <a:ea typeface="ＭＳ Ｐゴシック" pitchFamily="-65" charset="-128"/>
                  <a:cs typeface="ＭＳ Ｐゴシック" pitchFamily="-65" charset="-128"/>
                </a:rPr>
                <a:t>, balanced/</a:t>
              </a:r>
              <a:r>
                <a:rPr lang="en-US" sz="1400" dirty="0" err="1" smtClean="0">
                  <a:latin typeface="Arial" pitchFamily="-65" charset="0"/>
                  <a:ea typeface="ＭＳ Ｐゴシック" pitchFamily="-65" charset="-128"/>
                  <a:cs typeface="ＭＳ Ｐゴシック" pitchFamily="-65" charset="-128"/>
                </a:rPr>
                <a:t>threadAffinity</a:t>
              </a:r>
              <a:endParaRPr kumimoji="0" lang="en-US" sz="1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grpSp>
    </p:spTree>
    <p:extLst>
      <p:ext uri="{BB962C8B-B14F-4D97-AF65-F5344CB8AC3E}">
        <p14:creationId xmlns:p14="http://schemas.microsoft.com/office/powerpoint/2010/main" val="33863599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Introduction</a:t>
            </a:r>
          </a:p>
          <a:p>
            <a:pPr lvl="1"/>
            <a:r>
              <a:rPr lang="en-US" dirty="0">
                <a:solidFill>
                  <a:schemeClr val="bg1">
                    <a:lumMod val="65000"/>
                  </a:schemeClr>
                </a:solidFill>
              </a:rPr>
              <a:t>Intel Xeon Phi</a:t>
            </a:r>
          </a:p>
          <a:p>
            <a:pPr lvl="1"/>
            <a:r>
              <a:rPr lang="en-US" dirty="0">
                <a:solidFill>
                  <a:schemeClr val="bg1">
                    <a:lumMod val="65000"/>
                  </a:schemeClr>
                </a:solidFill>
              </a:rPr>
              <a:t>Architecture-Specific Solutions</a:t>
            </a:r>
          </a:p>
          <a:p>
            <a:r>
              <a:rPr lang="en-US" dirty="0">
                <a:effectLst>
                  <a:outerShdw blurRad="38100" dist="38100" dir="2700000" algn="tl">
                    <a:srgbClr val="000000">
                      <a:alpha val="43137"/>
                    </a:srgbClr>
                  </a:outerShdw>
                </a:effectLst>
              </a:rPr>
              <a:t>Case Study : Floyd-</a:t>
            </a:r>
            <a:r>
              <a:rPr lang="en-US" dirty="0" err="1">
                <a:effectLst>
                  <a:outerShdw blurRad="38100" dist="38100" dir="2700000" algn="tl">
                    <a:srgbClr val="000000">
                      <a:alpha val="43137"/>
                    </a:srgbClr>
                  </a:outerShdw>
                </a:effectLst>
              </a:rPr>
              <a:t>Warshall</a:t>
            </a:r>
            <a:r>
              <a:rPr lang="en-US" dirty="0">
                <a:effectLst>
                  <a:outerShdw blurRad="38100" dist="38100" dir="2700000" algn="tl">
                    <a:srgbClr val="000000">
                      <a:alpha val="43137"/>
                    </a:srgbClr>
                  </a:outerShdw>
                </a:effectLst>
              </a:rPr>
              <a:t> Algorithm</a:t>
            </a:r>
          </a:p>
          <a:p>
            <a:pPr lvl="1"/>
            <a:r>
              <a:rPr lang="en-US" dirty="0">
                <a:solidFill>
                  <a:schemeClr val="bg1">
                    <a:lumMod val="65000"/>
                  </a:schemeClr>
                </a:solidFill>
              </a:rPr>
              <a:t>Algorithmic Overview</a:t>
            </a:r>
          </a:p>
          <a:p>
            <a:pPr lvl="1"/>
            <a:r>
              <a:rPr lang="en-US" dirty="0" smtClean="0">
                <a:solidFill>
                  <a:schemeClr val="bg1">
                    <a:lumMod val="65000"/>
                  </a:schemeClr>
                </a:solidFill>
              </a:rPr>
              <a:t>Optimizations for Xeon Phi</a:t>
            </a:r>
            <a:endParaRPr lang="en-US" dirty="0">
              <a:solidFill>
                <a:schemeClr val="bg1">
                  <a:lumMod val="65000"/>
                </a:schemeClr>
              </a:solidFill>
            </a:endParaRPr>
          </a:p>
          <a:p>
            <a:pPr lvl="2"/>
            <a:r>
              <a:rPr lang="en-US" dirty="0">
                <a:solidFill>
                  <a:schemeClr val="bg1">
                    <a:lumMod val="65000"/>
                  </a:schemeClr>
                </a:solidFill>
              </a:rPr>
              <a:t>Cache Blocking</a:t>
            </a:r>
          </a:p>
          <a:p>
            <a:pPr lvl="2"/>
            <a:r>
              <a:rPr lang="en-US" dirty="0" err="1">
                <a:solidFill>
                  <a:schemeClr val="bg1">
                    <a:lumMod val="65000"/>
                  </a:schemeClr>
                </a:solidFill>
              </a:rPr>
              <a:t>Vectorization</a:t>
            </a:r>
            <a:r>
              <a:rPr lang="en-US" dirty="0">
                <a:solidFill>
                  <a:schemeClr val="bg1">
                    <a:lumMod val="65000"/>
                  </a:schemeClr>
                </a:solidFill>
              </a:rPr>
              <a:t> via Data-Level Parallelism</a:t>
            </a:r>
          </a:p>
          <a:p>
            <a:pPr lvl="2"/>
            <a:r>
              <a:rPr lang="en-US" dirty="0">
                <a:solidFill>
                  <a:schemeClr val="bg1">
                    <a:lumMod val="65000"/>
                  </a:schemeClr>
                </a:solidFill>
              </a:rPr>
              <a:t>Many Cores via Thread-Level Parallelism</a:t>
            </a:r>
          </a:p>
          <a:p>
            <a:pPr lvl="1"/>
            <a:r>
              <a:rPr lang="en-US" dirty="0" smtClean="0">
                <a:solidFill>
                  <a:srgbClr val="000000"/>
                </a:solidFill>
              </a:rPr>
              <a:t>Performance Evaluation for Xeon Phi</a:t>
            </a:r>
            <a:endParaRPr lang="en-US" dirty="0">
              <a:solidFill>
                <a:srgbClr val="000000"/>
              </a:solidFill>
            </a:endParaRPr>
          </a:p>
          <a:p>
            <a:r>
              <a:rPr lang="en-US" dirty="0">
                <a:solidFill>
                  <a:schemeClr val="bg1">
                    <a:lumMod val="65000"/>
                  </a:schemeClr>
                </a:solidFill>
              </a:rPr>
              <a:t>Conclusion</a:t>
            </a:r>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17</a:t>
            </a:fld>
            <a:endParaRPr lang="en-US" dirty="0"/>
          </a:p>
        </p:txBody>
      </p:sp>
    </p:spTree>
    <p:extLst>
      <p:ext uri="{BB962C8B-B14F-4D97-AF65-F5344CB8AC3E}">
        <p14:creationId xmlns:p14="http://schemas.microsoft.com/office/powerpoint/2010/main" val="3964193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extLst>
              <p:ext uri="{D42A27DB-BD31-4B8C-83A1-F6EECF244321}">
                <p14:modId xmlns:p14="http://schemas.microsoft.com/office/powerpoint/2010/main" val="3744654994"/>
              </p:ext>
            </p:extLst>
          </p:nvPr>
        </p:nvGraphicFramePr>
        <p:xfrm>
          <a:off x="304800" y="1447800"/>
          <a:ext cx="5160264"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ctr"/>
            <a:r>
              <a:rPr lang="en-US" dirty="0" smtClean="0"/>
              <a:t>Performance Evaluation :  Step-by-Step</a:t>
            </a: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18</a:t>
            </a:fld>
            <a:endParaRPr lang="en-US"/>
          </a:p>
        </p:txBody>
      </p:sp>
      <p:sp>
        <p:nvSpPr>
          <p:cNvPr id="6" name="Rounded Rectangle 5"/>
          <p:cNvSpPr/>
          <p:nvPr/>
        </p:nvSpPr>
        <p:spPr bwMode="auto">
          <a:xfrm>
            <a:off x="2133599" y="1447800"/>
            <a:ext cx="403859" cy="3657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5" name="Group 14"/>
          <p:cNvGrpSpPr/>
          <p:nvPr/>
        </p:nvGrpSpPr>
        <p:grpSpPr>
          <a:xfrm>
            <a:off x="1600200" y="1583323"/>
            <a:ext cx="2438400" cy="957322"/>
            <a:chOff x="5599888" y="1600200"/>
            <a:chExt cx="2020112" cy="619125"/>
          </a:xfrm>
        </p:grpSpPr>
        <p:grpSp>
          <p:nvGrpSpPr>
            <p:cNvPr id="13" name="Group 12"/>
            <p:cNvGrpSpPr/>
            <p:nvPr/>
          </p:nvGrpSpPr>
          <p:grpSpPr>
            <a:xfrm>
              <a:off x="5599888" y="1600200"/>
              <a:ext cx="1410512" cy="619125"/>
              <a:chOff x="5599888" y="1600200"/>
              <a:chExt cx="1410512" cy="619125"/>
            </a:xfrm>
          </p:grpSpPr>
          <p:cxnSp>
            <p:nvCxnSpPr>
              <p:cNvPr id="9" name="Straight Connector 8"/>
              <p:cNvCxnSpPr/>
              <p:nvPr/>
            </p:nvCxnSpPr>
            <p:spPr bwMode="auto">
              <a:xfrm>
                <a:off x="5599888" y="1600200"/>
                <a:ext cx="141051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5599888" y="2210844"/>
                <a:ext cx="1410512" cy="8481"/>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2" name="Straight Arrow Connector 11"/>
              <p:cNvCxnSpPr/>
              <p:nvPr/>
            </p:nvCxnSpPr>
            <p:spPr bwMode="auto">
              <a:xfrm>
                <a:off x="6858000" y="1600200"/>
                <a:ext cx="0" cy="609600"/>
              </a:xfrm>
              <a:prstGeom prst="straightConnector1">
                <a:avLst/>
              </a:prstGeom>
              <a:solidFill>
                <a:schemeClr val="accent1"/>
              </a:solidFill>
              <a:ln w="19050" cap="flat" cmpd="sng" algn="ctr">
                <a:solidFill>
                  <a:srgbClr val="FF0000"/>
                </a:solidFill>
                <a:prstDash val="solid"/>
                <a:round/>
                <a:headEnd type="triangle"/>
                <a:tailEnd type="triangle"/>
              </a:ln>
              <a:effectLst/>
            </p:spPr>
          </p:cxnSp>
        </p:grpSp>
        <p:sp>
          <p:nvSpPr>
            <p:cNvPr id="14" name="TextBox 13"/>
            <p:cNvSpPr txBox="1"/>
            <p:nvPr/>
          </p:nvSpPr>
          <p:spPr>
            <a:xfrm>
              <a:off x="6934200" y="1752897"/>
              <a:ext cx="685800" cy="307777"/>
            </a:xfrm>
            <a:prstGeom prst="rect">
              <a:avLst/>
            </a:prstGeom>
            <a:noFill/>
          </p:spPr>
          <p:txBody>
            <a:bodyPr wrap="square" rtlCol="0">
              <a:spAutoFit/>
            </a:bodyPr>
            <a:lstStyle/>
            <a:p>
              <a:r>
                <a:rPr lang="en-US" sz="1400" b="1" dirty="0" smtClean="0">
                  <a:solidFill>
                    <a:srgbClr val="FF0000"/>
                  </a:solidFill>
                </a:rPr>
                <a:t>1.76x</a:t>
              </a:r>
              <a:endParaRPr lang="en-US" sz="1400" b="1" dirty="0">
                <a:solidFill>
                  <a:srgbClr val="FF0000"/>
                </a:solidFill>
              </a:endParaRPr>
            </a:p>
          </p:txBody>
        </p:sp>
      </p:grpSp>
      <p:grpSp>
        <p:nvGrpSpPr>
          <p:cNvPr id="16" name="Group 15"/>
          <p:cNvGrpSpPr/>
          <p:nvPr/>
        </p:nvGrpSpPr>
        <p:grpSpPr>
          <a:xfrm>
            <a:off x="3897891" y="2540645"/>
            <a:ext cx="914400" cy="1421755"/>
            <a:chOff x="6705600" y="1600200"/>
            <a:chExt cx="914400" cy="619125"/>
          </a:xfrm>
        </p:grpSpPr>
        <p:grpSp>
          <p:nvGrpSpPr>
            <p:cNvPr id="17" name="Group 16"/>
            <p:cNvGrpSpPr/>
            <p:nvPr/>
          </p:nvGrpSpPr>
          <p:grpSpPr>
            <a:xfrm>
              <a:off x="6705600" y="1600200"/>
              <a:ext cx="304800" cy="619125"/>
              <a:chOff x="6705600" y="1600200"/>
              <a:chExt cx="304800" cy="619125"/>
            </a:xfrm>
          </p:grpSpPr>
          <p:cxnSp>
            <p:nvCxnSpPr>
              <p:cNvPr id="19" name="Straight Connector 18"/>
              <p:cNvCxnSpPr/>
              <p:nvPr/>
            </p:nvCxnSpPr>
            <p:spPr bwMode="auto">
              <a:xfrm>
                <a:off x="6705600" y="1600200"/>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6705600" y="2219325"/>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1" name="Straight Arrow Connector 20"/>
              <p:cNvCxnSpPr/>
              <p:nvPr/>
            </p:nvCxnSpPr>
            <p:spPr bwMode="auto">
              <a:xfrm>
                <a:off x="6858000" y="1600200"/>
                <a:ext cx="0" cy="609600"/>
              </a:xfrm>
              <a:prstGeom prst="straightConnector1">
                <a:avLst/>
              </a:prstGeom>
              <a:solidFill>
                <a:schemeClr val="accent1"/>
              </a:solidFill>
              <a:ln w="19050" cap="flat" cmpd="sng" algn="ctr">
                <a:solidFill>
                  <a:srgbClr val="FF0000"/>
                </a:solidFill>
                <a:prstDash val="solid"/>
                <a:round/>
                <a:headEnd type="triangle"/>
                <a:tailEnd type="triangle"/>
              </a:ln>
              <a:effectLst/>
            </p:spPr>
          </p:cxnSp>
        </p:grpSp>
        <p:sp>
          <p:nvSpPr>
            <p:cNvPr id="18" name="TextBox 17"/>
            <p:cNvSpPr txBox="1"/>
            <p:nvPr/>
          </p:nvSpPr>
          <p:spPr>
            <a:xfrm>
              <a:off x="6934200" y="1830510"/>
              <a:ext cx="685800" cy="173643"/>
            </a:xfrm>
            <a:prstGeom prst="rect">
              <a:avLst/>
            </a:prstGeom>
            <a:noFill/>
          </p:spPr>
          <p:txBody>
            <a:bodyPr wrap="square" rtlCol="0">
              <a:spAutoFit/>
            </a:bodyPr>
            <a:lstStyle/>
            <a:p>
              <a:r>
                <a:rPr lang="en-US" sz="1400" b="1" dirty="0" smtClean="0">
                  <a:solidFill>
                    <a:srgbClr val="FF0000"/>
                  </a:solidFill>
                </a:rPr>
                <a:t>4.09x</a:t>
              </a:r>
              <a:endParaRPr lang="en-US" sz="1400" b="1" dirty="0">
                <a:solidFill>
                  <a:srgbClr val="FF0000"/>
                </a:solidFill>
              </a:endParaRPr>
            </a:p>
          </p:txBody>
        </p:sp>
      </p:grpSp>
      <p:grpSp>
        <p:nvGrpSpPr>
          <p:cNvPr id="22" name="Group 21"/>
          <p:cNvGrpSpPr/>
          <p:nvPr/>
        </p:nvGrpSpPr>
        <p:grpSpPr>
          <a:xfrm>
            <a:off x="4754880" y="3984303"/>
            <a:ext cx="960120" cy="440826"/>
            <a:chOff x="6705600" y="1559987"/>
            <a:chExt cx="960120" cy="619125"/>
          </a:xfrm>
        </p:grpSpPr>
        <p:grpSp>
          <p:nvGrpSpPr>
            <p:cNvPr id="23" name="Group 22"/>
            <p:cNvGrpSpPr/>
            <p:nvPr/>
          </p:nvGrpSpPr>
          <p:grpSpPr>
            <a:xfrm>
              <a:off x="6705600" y="1559987"/>
              <a:ext cx="304800" cy="619125"/>
              <a:chOff x="6705600" y="1559987"/>
              <a:chExt cx="304800" cy="619125"/>
            </a:xfrm>
          </p:grpSpPr>
          <p:cxnSp>
            <p:nvCxnSpPr>
              <p:cNvPr id="25" name="Straight Connector 24"/>
              <p:cNvCxnSpPr/>
              <p:nvPr/>
            </p:nvCxnSpPr>
            <p:spPr bwMode="auto">
              <a:xfrm>
                <a:off x="6705600" y="1559987"/>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6705600" y="2179112"/>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7" name="Straight Arrow Connector 26"/>
              <p:cNvCxnSpPr/>
              <p:nvPr/>
            </p:nvCxnSpPr>
            <p:spPr bwMode="auto">
              <a:xfrm>
                <a:off x="6858000" y="1559987"/>
                <a:ext cx="0" cy="609600"/>
              </a:xfrm>
              <a:prstGeom prst="straightConnector1">
                <a:avLst/>
              </a:prstGeom>
              <a:solidFill>
                <a:schemeClr val="accent1"/>
              </a:solidFill>
              <a:ln w="19050" cap="flat" cmpd="sng" algn="ctr">
                <a:solidFill>
                  <a:srgbClr val="FF0000"/>
                </a:solidFill>
                <a:prstDash val="solid"/>
                <a:round/>
                <a:headEnd type="triangle"/>
                <a:tailEnd type="triangle"/>
              </a:ln>
              <a:effectLst/>
            </p:spPr>
          </p:cxnSp>
        </p:grpSp>
        <p:sp>
          <p:nvSpPr>
            <p:cNvPr id="24" name="TextBox 23"/>
            <p:cNvSpPr txBox="1"/>
            <p:nvPr/>
          </p:nvSpPr>
          <p:spPr>
            <a:xfrm>
              <a:off x="6934200" y="1581661"/>
              <a:ext cx="731520" cy="532623"/>
            </a:xfrm>
            <a:prstGeom prst="rect">
              <a:avLst/>
            </a:prstGeom>
            <a:noFill/>
          </p:spPr>
          <p:txBody>
            <a:bodyPr wrap="square" rtlCol="0">
              <a:spAutoFit/>
            </a:bodyPr>
            <a:lstStyle/>
            <a:p>
              <a:r>
                <a:rPr lang="en-US" sz="1400" b="1" dirty="0" smtClean="0">
                  <a:solidFill>
                    <a:srgbClr val="FF0000"/>
                  </a:solidFill>
                </a:rPr>
                <a:t>38.98x</a:t>
              </a:r>
              <a:endParaRPr lang="en-US" sz="1400" b="1" dirty="0">
                <a:solidFill>
                  <a:srgbClr val="FF0000"/>
                </a:solidFill>
              </a:endParaRPr>
            </a:p>
          </p:txBody>
        </p:sp>
      </p:grpSp>
      <p:sp>
        <p:nvSpPr>
          <p:cNvPr id="8" name="Rectangle 7"/>
          <p:cNvSpPr/>
          <p:nvPr/>
        </p:nvSpPr>
        <p:spPr>
          <a:xfrm>
            <a:off x="2012138" y="5621923"/>
            <a:ext cx="1537500" cy="338554"/>
          </a:xfrm>
          <a:prstGeom prst="rect">
            <a:avLst/>
          </a:prstGeom>
        </p:spPr>
        <p:txBody>
          <a:bodyPr wrap="none">
            <a:spAutoFit/>
          </a:bodyPr>
          <a:lstStyle/>
          <a:p>
            <a:r>
              <a:rPr lang="en-US" sz="1600" dirty="0" smtClean="0">
                <a:solidFill>
                  <a:schemeClr val="bg1">
                    <a:lumMod val="50000"/>
                  </a:schemeClr>
                </a:solidFill>
                <a:latin typeface="+mn-lt"/>
              </a:rPr>
              <a:t>(2,000 vertices)</a:t>
            </a:r>
            <a:endParaRPr lang="en-US" sz="1600" dirty="0">
              <a:solidFill>
                <a:schemeClr val="bg1">
                  <a:lumMod val="50000"/>
                </a:schemeClr>
              </a:solidFill>
              <a:latin typeface="+mn-lt"/>
            </a:endParaRPr>
          </a:p>
        </p:txBody>
      </p:sp>
      <p:sp>
        <p:nvSpPr>
          <p:cNvPr id="28" name="Content Placeholder 2"/>
          <p:cNvSpPr>
            <a:spLocks noGrp="1"/>
          </p:cNvSpPr>
          <p:nvPr>
            <p:ph idx="1"/>
          </p:nvPr>
        </p:nvSpPr>
        <p:spPr>
          <a:xfrm>
            <a:off x="5334000" y="1219200"/>
            <a:ext cx="3733800" cy="4572000"/>
          </a:xfrm>
        </p:spPr>
        <p:txBody>
          <a:bodyPr/>
          <a:lstStyle/>
          <a:p>
            <a:r>
              <a:rPr lang="en-US" sz="2000" b="1" i="1" dirty="0" smtClean="0"/>
              <a:t>Cache blocking </a:t>
            </a:r>
            <a:r>
              <a:rPr lang="en-US" sz="2000" i="1" dirty="0" smtClean="0"/>
              <a:t>: </a:t>
            </a:r>
            <a:r>
              <a:rPr lang="en-US" sz="2000" dirty="0" smtClean="0"/>
              <a:t>	           14% performance loss</a:t>
            </a:r>
          </a:p>
          <a:p>
            <a:pPr lvl="1"/>
            <a:r>
              <a:rPr lang="en-US" sz="1600" dirty="0"/>
              <a:t>Redundant </a:t>
            </a:r>
            <a:r>
              <a:rPr lang="en-US" sz="1600" dirty="0" smtClean="0"/>
              <a:t>computations induced </a:t>
            </a:r>
            <a:r>
              <a:rPr lang="en-US" sz="1600" dirty="0"/>
              <a:t>in step 2 and step </a:t>
            </a:r>
            <a:r>
              <a:rPr lang="en-US" sz="1600" dirty="0" smtClean="0"/>
              <a:t>3</a:t>
            </a:r>
            <a:r>
              <a:rPr lang="en-US" sz="1600" dirty="0"/>
              <a:t>.</a:t>
            </a:r>
            <a:endParaRPr lang="en-US" sz="1600" dirty="0" smtClean="0"/>
          </a:p>
          <a:p>
            <a:pPr lvl="1"/>
            <a:r>
              <a:rPr lang="en-US" sz="1600" dirty="0"/>
              <a:t>Boundary check conditions in the loop </a:t>
            </a:r>
            <a:r>
              <a:rPr lang="en-US" sz="1600" dirty="0" smtClean="0"/>
              <a:t>structures</a:t>
            </a:r>
          </a:p>
          <a:p>
            <a:r>
              <a:rPr lang="en-US" sz="2000" b="1" i="1" dirty="0" smtClean="0"/>
              <a:t>Cache blocking with changes to loop structure </a:t>
            </a:r>
            <a:r>
              <a:rPr lang="en-US" sz="2000" i="1" dirty="0" smtClean="0"/>
              <a:t>:  </a:t>
            </a:r>
            <a:r>
              <a:rPr lang="en-US" sz="2000" dirty="0" smtClean="0"/>
              <a:t>1.76x</a:t>
            </a:r>
          </a:p>
          <a:p>
            <a:r>
              <a:rPr lang="en-US" sz="2000" b="1" i="1" dirty="0" err="1" smtClean="0"/>
              <a:t>Vectorization</a:t>
            </a:r>
            <a:r>
              <a:rPr lang="en-US" sz="2000" b="1" i="1" dirty="0" smtClean="0"/>
              <a:t> via SIMD pragmas </a:t>
            </a:r>
            <a:r>
              <a:rPr lang="en-US" sz="2000" i="1" dirty="0" smtClean="0"/>
              <a:t>:  </a:t>
            </a:r>
            <a:r>
              <a:rPr lang="en-US" sz="2000" dirty="0" smtClean="0"/>
              <a:t>4.09x</a:t>
            </a:r>
          </a:p>
          <a:p>
            <a:r>
              <a:rPr lang="en-US" sz="2000" b="1" i="1" dirty="0" smtClean="0"/>
              <a:t>Thread-level </a:t>
            </a:r>
            <a:r>
              <a:rPr lang="en-US" sz="2000" b="1" i="1" dirty="0"/>
              <a:t>p</a:t>
            </a:r>
            <a:r>
              <a:rPr lang="en-US" sz="2000" b="1" i="1" dirty="0" smtClean="0"/>
              <a:t>arallelism via </a:t>
            </a:r>
            <a:r>
              <a:rPr lang="en-US" sz="2000" b="1" i="1" dirty="0" err="1" smtClean="0"/>
              <a:t>OpenMP</a:t>
            </a:r>
            <a:r>
              <a:rPr lang="en-US" sz="2000" b="1" i="1" dirty="0" smtClean="0"/>
              <a:t> pragmas </a:t>
            </a:r>
            <a:r>
              <a:rPr lang="en-US" sz="2000" i="1" dirty="0" smtClean="0"/>
              <a:t>:  </a:t>
            </a:r>
            <a:r>
              <a:rPr lang="en-US" sz="2000" dirty="0" smtClean="0"/>
              <a:t>38.98x</a:t>
            </a:r>
          </a:p>
          <a:p>
            <a:endParaRPr lang="en-US" sz="2000" dirty="0"/>
          </a:p>
          <a:p>
            <a:r>
              <a:rPr lang="en-US" sz="2000" dirty="0" smtClean="0"/>
              <a:t>Overall:  281.67x</a:t>
            </a:r>
            <a:endParaRPr lang="en-US" sz="2000" dirty="0"/>
          </a:p>
        </p:txBody>
      </p:sp>
    </p:spTree>
    <p:extLst>
      <p:ext uri="{BB962C8B-B14F-4D97-AF65-F5344CB8AC3E}">
        <p14:creationId xmlns:p14="http://schemas.microsoft.com/office/powerpoint/2010/main" val="35223022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fade">
                                      <p:cBhvr>
                                        <p:cTn id="15" dur="500"/>
                                        <p:tgtEl>
                                          <p:spTgt spid="2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fade">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xEl>
                                              <p:pRg st="3" end="3"/>
                                            </p:txEl>
                                          </p:spTgt>
                                        </p:tgtEl>
                                        <p:attrNameLst>
                                          <p:attrName>style.visibility</p:attrName>
                                        </p:attrNameLst>
                                      </p:cBhvr>
                                      <p:to>
                                        <p:strVal val="visible"/>
                                      </p:to>
                                    </p:set>
                                    <p:animEffect transition="in" filter="fade">
                                      <p:cBhvr>
                                        <p:cTn id="31" dur="500"/>
                                        <p:tgtEl>
                                          <p:spTgt spid="2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xEl>
                                              <p:pRg st="4" end="4"/>
                                            </p:txEl>
                                          </p:spTgt>
                                        </p:tgtEl>
                                        <p:attrNameLst>
                                          <p:attrName>style.visibility</p:attrName>
                                        </p:attrNameLst>
                                      </p:cBhvr>
                                      <p:to>
                                        <p:strVal val="visible"/>
                                      </p:to>
                                    </p:set>
                                    <p:animEffect transition="in" filter="fade">
                                      <p:cBhvr>
                                        <p:cTn id="44" dur="500"/>
                                        <p:tgtEl>
                                          <p:spTgt spid="2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xEl>
                                              <p:pRg st="5" end="5"/>
                                            </p:txEl>
                                          </p:spTgt>
                                        </p:tgtEl>
                                        <p:attrNameLst>
                                          <p:attrName>style.visibility</p:attrName>
                                        </p:attrNameLst>
                                      </p:cBhvr>
                                      <p:to>
                                        <p:strVal val="visible"/>
                                      </p:to>
                                    </p:set>
                                    <p:animEffect transition="in" filter="fade">
                                      <p:cBhvr>
                                        <p:cTn id="57" dur="500"/>
                                        <p:tgtEl>
                                          <p:spTgt spid="2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xEl>
                                              <p:pRg st="7" end="7"/>
                                            </p:txEl>
                                          </p:spTgt>
                                        </p:tgtEl>
                                        <p:attrNameLst>
                                          <p:attrName>style.visibility</p:attrName>
                                        </p:attrNameLst>
                                      </p:cBhvr>
                                      <p:to>
                                        <p:strVal val="visible"/>
                                      </p:to>
                                    </p:set>
                                    <p:animEffect transition="in" filter="fade">
                                      <p:cBhvr>
                                        <p:cTn id="62" dur="500"/>
                                        <p:tgtEl>
                                          <p:spTgt spid="28">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Performance Evaluation :  Scalability</a:t>
            </a:r>
            <a:endParaRPr lang="en-US" dirty="0"/>
          </a:p>
        </p:txBody>
      </p:sp>
      <p:sp>
        <p:nvSpPr>
          <p:cNvPr id="3" name="Content Placeholder 2"/>
          <p:cNvSpPr>
            <a:spLocks noGrp="1"/>
          </p:cNvSpPr>
          <p:nvPr>
            <p:ph idx="1"/>
          </p:nvPr>
        </p:nvSpPr>
        <p:spPr>
          <a:xfrm>
            <a:off x="4952999" y="1219200"/>
            <a:ext cx="3810000" cy="4572000"/>
          </a:xfrm>
        </p:spPr>
        <p:txBody>
          <a:bodyPr/>
          <a:lstStyle/>
          <a:p>
            <a:r>
              <a:rPr lang="en-US" sz="2000" dirty="0" smtClean="0"/>
              <a:t>Baseline: OpenMP version of default algorithm</a:t>
            </a:r>
          </a:p>
          <a:p>
            <a:r>
              <a:rPr lang="en-US" sz="2000" dirty="0" smtClean="0"/>
              <a:t>Optimized (MIC) vs. Baseline: up to 6.39x</a:t>
            </a:r>
          </a:p>
          <a:p>
            <a:r>
              <a:rPr lang="en-US" sz="2000" dirty="0" smtClean="0"/>
              <a:t>Optimized </a:t>
            </a:r>
            <a:r>
              <a:rPr lang="en-US" sz="2000" dirty="0"/>
              <a:t>(MIC) vs. </a:t>
            </a:r>
            <a:r>
              <a:rPr lang="en-US" sz="2000" dirty="0" smtClean="0"/>
              <a:t>Optimized (CPU): </a:t>
            </a:r>
            <a:r>
              <a:rPr lang="en-US" sz="2000" dirty="0"/>
              <a:t>up to </a:t>
            </a:r>
            <a:r>
              <a:rPr lang="en-US" sz="2000" dirty="0" smtClean="0"/>
              <a:t>3.2x</a:t>
            </a:r>
          </a:p>
          <a:p>
            <a:pPr lvl="1"/>
            <a:r>
              <a:rPr lang="en-US" sz="1600" dirty="0" smtClean="0"/>
              <a:t>Peak performance ratio of MIC and CPU: 3.23x (2148 </a:t>
            </a:r>
            <a:r>
              <a:rPr lang="en-US" sz="1600" dirty="0" err="1" smtClean="0"/>
              <a:t>Gflops</a:t>
            </a:r>
            <a:r>
              <a:rPr lang="en-US" sz="1600" dirty="0" smtClean="0"/>
              <a:t> and 665.6 </a:t>
            </a:r>
            <a:r>
              <a:rPr lang="en-US" sz="1600" dirty="0" err="1" smtClean="0"/>
              <a:t>Gflops</a:t>
            </a:r>
            <a:r>
              <a:rPr lang="en-US" sz="1600" dirty="0" smtClean="0"/>
              <a:t>)</a:t>
            </a:r>
            <a:endParaRPr lang="en-US" sz="1600" dirty="0"/>
          </a:p>
          <a:p>
            <a:endParaRPr lang="en-US" sz="2000"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19</a:t>
            </a:fld>
            <a:endParaRPr lang="en-US"/>
          </a:p>
        </p:txBody>
      </p:sp>
      <p:graphicFrame>
        <p:nvGraphicFramePr>
          <p:cNvPr id="9" name="Chart 8"/>
          <p:cNvGraphicFramePr>
            <a:graphicFrameLocks/>
          </p:cNvGraphicFramePr>
          <p:nvPr>
            <p:extLst>
              <p:ext uri="{D42A27DB-BD31-4B8C-83A1-F6EECF244321}">
                <p14:modId xmlns:p14="http://schemas.microsoft.com/office/powerpoint/2010/main" val="638489662"/>
              </p:ext>
            </p:extLst>
          </p:nvPr>
        </p:nvGraphicFramePr>
        <p:xfrm>
          <a:off x="53340" y="1219200"/>
          <a:ext cx="4648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bwMode="auto">
          <a:xfrm>
            <a:off x="739140" y="1356875"/>
            <a:ext cx="2514600" cy="434637"/>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ounded Rectangle 7"/>
          <p:cNvSpPr/>
          <p:nvPr/>
        </p:nvSpPr>
        <p:spPr bwMode="auto">
          <a:xfrm>
            <a:off x="739140" y="1856359"/>
            <a:ext cx="2514600" cy="381001"/>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7" name="Group 6"/>
          <p:cNvGrpSpPr/>
          <p:nvPr/>
        </p:nvGrpSpPr>
        <p:grpSpPr>
          <a:xfrm>
            <a:off x="1272540" y="1676400"/>
            <a:ext cx="3604260" cy="2937333"/>
            <a:chOff x="5562600" y="1676400"/>
            <a:chExt cx="3604260" cy="2937333"/>
          </a:xfrm>
        </p:grpSpPr>
        <p:grpSp>
          <p:nvGrpSpPr>
            <p:cNvPr id="10" name="Group 9"/>
            <p:cNvGrpSpPr/>
            <p:nvPr/>
          </p:nvGrpSpPr>
          <p:grpSpPr>
            <a:xfrm>
              <a:off x="8382000" y="1676400"/>
              <a:ext cx="784860" cy="717550"/>
              <a:chOff x="6835140" y="1699260"/>
              <a:chExt cx="784860" cy="717550"/>
            </a:xfrm>
          </p:grpSpPr>
          <p:grpSp>
            <p:nvGrpSpPr>
              <p:cNvPr id="11" name="Group 10"/>
              <p:cNvGrpSpPr/>
              <p:nvPr/>
            </p:nvGrpSpPr>
            <p:grpSpPr>
              <a:xfrm>
                <a:off x="6835140" y="1699260"/>
                <a:ext cx="311150" cy="717550"/>
                <a:chOff x="6835140" y="1699260"/>
                <a:chExt cx="311150" cy="717550"/>
              </a:xfrm>
            </p:grpSpPr>
            <p:cxnSp>
              <p:nvCxnSpPr>
                <p:cNvPr id="13" name="Straight Connector 12"/>
                <p:cNvCxnSpPr/>
                <p:nvPr/>
              </p:nvCxnSpPr>
              <p:spPr bwMode="auto">
                <a:xfrm>
                  <a:off x="6835140" y="1699260"/>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6841490" y="2416810"/>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5" name="Straight Arrow Connector 14"/>
                <p:cNvCxnSpPr/>
                <p:nvPr/>
              </p:nvCxnSpPr>
              <p:spPr bwMode="auto">
                <a:xfrm>
                  <a:off x="6987540" y="1725930"/>
                  <a:ext cx="0" cy="670560"/>
                </a:xfrm>
                <a:prstGeom prst="straightConnector1">
                  <a:avLst/>
                </a:prstGeom>
                <a:solidFill>
                  <a:schemeClr val="accent1"/>
                </a:solidFill>
                <a:ln w="19050" cap="flat" cmpd="sng" algn="ctr">
                  <a:solidFill>
                    <a:srgbClr val="FF0000"/>
                  </a:solidFill>
                  <a:prstDash val="solid"/>
                  <a:round/>
                  <a:headEnd type="triangle"/>
                  <a:tailEnd type="triangle"/>
                </a:ln>
                <a:effectLst/>
              </p:spPr>
            </p:cxnSp>
          </p:grpSp>
          <p:sp>
            <p:nvSpPr>
              <p:cNvPr id="12" name="TextBox 11"/>
              <p:cNvSpPr txBox="1"/>
              <p:nvPr/>
            </p:nvSpPr>
            <p:spPr>
              <a:xfrm>
                <a:off x="6934200" y="1752897"/>
                <a:ext cx="685800" cy="307777"/>
              </a:xfrm>
              <a:prstGeom prst="rect">
                <a:avLst/>
              </a:prstGeom>
              <a:noFill/>
            </p:spPr>
            <p:txBody>
              <a:bodyPr wrap="square" rtlCol="0">
                <a:spAutoFit/>
              </a:bodyPr>
              <a:lstStyle/>
              <a:p>
                <a:r>
                  <a:rPr lang="en-US" sz="1400" b="1" dirty="0" smtClean="0">
                    <a:solidFill>
                      <a:srgbClr val="FF0000"/>
                    </a:solidFill>
                  </a:rPr>
                  <a:t>6.39x</a:t>
                </a:r>
                <a:endParaRPr lang="en-US" sz="1400" b="1" dirty="0">
                  <a:solidFill>
                    <a:srgbClr val="FF0000"/>
                  </a:solidFill>
                </a:endParaRPr>
              </a:p>
            </p:txBody>
          </p:sp>
        </p:grpSp>
        <p:grpSp>
          <p:nvGrpSpPr>
            <p:cNvPr id="16" name="Group 15"/>
            <p:cNvGrpSpPr/>
            <p:nvPr/>
          </p:nvGrpSpPr>
          <p:grpSpPr>
            <a:xfrm>
              <a:off x="5562600" y="4305957"/>
              <a:ext cx="914400" cy="307776"/>
              <a:chOff x="6896100" y="3191070"/>
              <a:chExt cx="914400" cy="833562"/>
            </a:xfrm>
          </p:grpSpPr>
          <p:grpSp>
            <p:nvGrpSpPr>
              <p:cNvPr id="17" name="Group 16"/>
              <p:cNvGrpSpPr/>
              <p:nvPr/>
            </p:nvGrpSpPr>
            <p:grpSpPr>
              <a:xfrm>
                <a:off x="6896100" y="3430061"/>
                <a:ext cx="304800" cy="481535"/>
                <a:chOff x="6896100" y="3430061"/>
                <a:chExt cx="304800" cy="481535"/>
              </a:xfrm>
            </p:grpSpPr>
            <p:cxnSp>
              <p:nvCxnSpPr>
                <p:cNvPr id="19" name="Straight Connector 18"/>
                <p:cNvCxnSpPr/>
                <p:nvPr/>
              </p:nvCxnSpPr>
              <p:spPr bwMode="auto">
                <a:xfrm>
                  <a:off x="6896100" y="3430061"/>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6896100" y="3911596"/>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1" name="Straight Arrow Connector 20"/>
                <p:cNvCxnSpPr/>
                <p:nvPr/>
              </p:nvCxnSpPr>
              <p:spPr bwMode="auto">
                <a:xfrm>
                  <a:off x="7048500" y="3439120"/>
                  <a:ext cx="0" cy="455286"/>
                </a:xfrm>
                <a:prstGeom prst="straightConnector1">
                  <a:avLst/>
                </a:prstGeom>
                <a:solidFill>
                  <a:schemeClr val="accent1"/>
                </a:solidFill>
                <a:ln w="19050" cap="flat" cmpd="sng" algn="ctr">
                  <a:solidFill>
                    <a:srgbClr val="FF0000"/>
                  </a:solidFill>
                  <a:prstDash val="solid"/>
                  <a:round/>
                  <a:headEnd type="triangle"/>
                  <a:tailEnd type="triangle"/>
                </a:ln>
                <a:effectLst/>
              </p:spPr>
            </p:cxnSp>
          </p:grpSp>
          <p:sp>
            <p:nvSpPr>
              <p:cNvPr id="18" name="TextBox 17"/>
              <p:cNvSpPr txBox="1"/>
              <p:nvPr/>
            </p:nvSpPr>
            <p:spPr>
              <a:xfrm>
                <a:off x="7124700" y="3191070"/>
                <a:ext cx="685800" cy="833562"/>
              </a:xfrm>
              <a:prstGeom prst="rect">
                <a:avLst/>
              </a:prstGeom>
              <a:noFill/>
            </p:spPr>
            <p:txBody>
              <a:bodyPr wrap="square" rtlCol="0">
                <a:spAutoFit/>
              </a:bodyPr>
              <a:lstStyle/>
              <a:p>
                <a:r>
                  <a:rPr lang="en-US" sz="1400" b="1" dirty="0" smtClean="0">
                    <a:solidFill>
                      <a:srgbClr val="FF0000"/>
                    </a:solidFill>
                  </a:rPr>
                  <a:t>1.37x</a:t>
                </a:r>
                <a:endParaRPr lang="en-US" sz="1400" b="1" dirty="0">
                  <a:solidFill>
                    <a:srgbClr val="FF0000"/>
                  </a:solidFill>
                </a:endParaRPr>
              </a:p>
            </p:txBody>
          </p:sp>
        </p:grpSp>
      </p:grpSp>
      <p:grpSp>
        <p:nvGrpSpPr>
          <p:cNvPr id="22" name="Group 21"/>
          <p:cNvGrpSpPr/>
          <p:nvPr/>
        </p:nvGrpSpPr>
        <p:grpSpPr>
          <a:xfrm>
            <a:off x="4114800" y="1981200"/>
            <a:ext cx="914400" cy="405973"/>
            <a:chOff x="6705600" y="1600200"/>
            <a:chExt cx="914400" cy="631298"/>
          </a:xfrm>
        </p:grpSpPr>
        <p:grpSp>
          <p:nvGrpSpPr>
            <p:cNvPr id="23" name="Group 22"/>
            <p:cNvGrpSpPr/>
            <p:nvPr/>
          </p:nvGrpSpPr>
          <p:grpSpPr>
            <a:xfrm>
              <a:off x="6705600" y="1600200"/>
              <a:ext cx="304800" cy="619125"/>
              <a:chOff x="6705600" y="1600200"/>
              <a:chExt cx="304800" cy="619125"/>
            </a:xfrm>
          </p:grpSpPr>
          <p:cxnSp>
            <p:nvCxnSpPr>
              <p:cNvPr id="25" name="Straight Connector 24"/>
              <p:cNvCxnSpPr/>
              <p:nvPr/>
            </p:nvCxnSpPr>
            <p:spPr bwMode="auto">
              <a:xfrm>
                <a:off x="6705600" y="1600200"/>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6705600" y="2219325"/>
                <a:ext cx="304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7" name="Straight Arrow Connector 26"/>
              <p:cNvCxnSpPr/>
              <p:nvPr/>
            </p:nvCxnSpPr>
            <p:spPr bwMode="auto">
              <a:xfrm>
                <a:off x="6858000" y="1600200"/>
                <a:ext cx="0" cy="609600"/>
              </a:xfrm>
              <a:prstGeom prst="straightConnector1">
                <a:avLst/>
              </a:prstGeom>
              <a:solidFill>
                <a:schemeClr val="accent1"/>
              </a:solidFill>
              <a:ln w="19050" cap="flat" cmpd="sng" algn="ctr">
                <a:solidFill>
                  <a:srgbClr val="FF0000"/>
                </a:solidFill>
                <a:prstDash val="solid"/>
                <a:round/>
                <a:headEnd type="triangle"/>
                <a:tailEnd type="triangle"/>
              </a:ln>
              <a:effectLst/>
            </p:spPr>
          </p:cxnSp>
        </p:grpSp>
        <p:sp>
          <p:nvSpPr>
            <p:cNvPr id="24" name="TextBox 23"/>
            <p:cNvSpPr txBox="1"/>
            <p:nvPr/>
          </p:nvSpPr>
          <p:spPr>
            <a:xfrm>
              <a:off x="6934200" y="1752897"/>
              <a:ext cx="685800" cy="478601"/>
            </a:xfrm>
            <a:prstGeom prst="rect">
              <a:avLst/>
            </a:prstGeom>
            <a:noFill/>
          </p:spPr>
          <p:txBody>
            <a:bodyPr wrap="square" rtlCol="0">
              <a:spAutoFit/>
            </a:bodyPr>
            <a:lstStyle/>
            <a:p>
              <a:r>
                <a:rPr lang="en-US" sz="1400" b="1" dirty="0" smtClean="0">
                  <a:solidFill>
                    <a:srgbClr val="FF0000"/>
                  </a:solidFill>
                </a:rPr>
                <a:t>3.2x</a:t>
              </a:r>
              <a:endParaRPr lang="en-US" sz="1400" b="1" dirty="0">
                <a:solidFill>
                  <a:srgbClr val="FF0000"/>
                </a:solidFill>
              </a:endParaRPr>
            </a:p>
          </p:txBody>
        </p:sp>
      </p:grpSp>
      <p:sp>
        <p:nvSpPr>
          <p:cNvPr id="28" name="Rounded Rectangle 27"/>
          <p:cNvSpPr/>
          <p:nvPr/>
        </p:nvSpPr>
        <p:spPr bwMode="auto">
          <a:xfrm>
            <a:off x="739140" y="2286000"/>
            <a:ext cx="2514600" cy="426720"/>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TextBox 28"/>
          <p:cNvSpPr txBox="1"/>
          <p:nvPr/>
        </p:nvSpPr>
        <p:spPr>
          <a:xfrm>
            <a:off x="1737904" y="1476141"/>
            <a:ext cx="1211036" cy="369332"/>
          </a:xfrm>
          <a:prstGeom prst="rect">
            <a:avLst/>
          </a:prstGeom>
          <a:noFill/>
        </p:spPr>
        <p:txBody>
          <a:bodyPr wrap="square" rtlCol="0">
            <a:spAutoFit/>
          </a:bodyPr>
          <a:lstStyle/>
          <a:p>
            <a:r>
              <a:rPr lang="en-US" sz="1800" dirty="0" smtClean="0">
                <a:latin typeface="+mj-lt"/>
              </a:rPr>
              <a:t>“baseline”</a:t>
            </a:r>
            <a:endParaRPr lang="en-US" sz="1800" dirty="0">
              <a:latin typeface="+mj-lt"/>
            </a:endParaRPr>
          </a:p>
        </p:txBody>
      </p:sp>
    </p:spTree>
    <p:extLst>
      <p:ext uri="{BB962C8B-B14F-4D97-AF65-F5344CB8AC3E}">
        <p14:creationId xmlns:p14="http://schemas.microsoft.com/office/powerpoint/2010/main" val="2167527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500"/>
                                        <p:tgtEl>
                                          <p:spTgt spid="3">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extLst>
              <p:ext uri="{D42A27DB-BD31-4B8C-83A1-F6EECF244321}">
                <p14:modId xmlns:p14="http://schemas.microsoft.com/office/powerpoint/2010/main" val="1542646353"/>
              </p:ext>
            </p:extLst>
          </p:nvPr>
        </p:nvGraphicFramePr>
        <p:xfrm>
          <a:off x="3954980" y="4038600"/>
          <a:ext cx="5060632" cy="1594868"/>
        </p:xfrm>
        <a:graphic>
          <a:graphicData uri="http://schemas.openxmlformats.org/drawingml/2006/table">
            <a:tbl>
              <a:tblPr firstRow="1" bandRow="1">
                <a:tableStyleId>{5C22544A-7EE6-4342-B048-85BDC9FD1C3A}</a:tableStyleId>
              </a:tblPr>
              <a:tblGrid>
                <a:gridCol w="2369620"/>
                <a:gridCol w="1524000"/>
                <a:gridCol w="1167012"/>
              </a:tblGrid>
              <a:tr h="477394">
                <a:tc>
                  <a:txBody>
                    <a:bodyPr/>
                    <a:lstStyle/>
                    <a:p>
                      <a:pPr algn="ctr"/>
                      <a:r>
                        <a:rPr lang="en-US" dirty="0" smtClean="0">
                          <a:solidFill>
                            <a:schemeClr val="tx1"/>
                          </a:solidFill>
                        </a:rPr>
                        <a:t>Name</a:t>
                      </a:r>
                      <a:endParaRPr lang="en-US" dirty="0">
                        <a:solidFill>
                          <a:schemeClr val="tx1"/>
                        </a:solidFill>
                      </a:endParaRP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Rmax</a:t>
                      </a:r>
                      <a:r>
                        <a:rPr lang="en-US" dirty="0" smtClean="0">
                          <a:solidFill>
                            <a:schemeClr val="tx1"/>
                          </a:solidFill>
                        </a:rPr>
                        <a:t> (</a:t>
                      </a:r>
                      <a:r>
                        <a:rPr lang="en-US" dirty="0" err="1" smtClean="0">
                          <a:solidFill>
                            <a:schemeClr val="tx1"/>
                          </a:solidFill>
                        </a:rPr>
                        <a:t>petaflop</a:t>
                      </a:r>
                      <a:r>
                        <a:rPr lang="en-US" dirty="0" smtClean="0">
                          <a:solidFill>
                            <a:schemeClr val="tx1"/>
                          </a:solidFill>
                        </a:rPr>
                        <a:t>/s)</a:t>
                      </a:r>
                      <a:endParaRPr lang="en-US" dirty="0">
                        <a:solidFill>
                          <a:schemeClr val="tx1"/>
                        </a:solidFill>
                      </a:endParaRPr>
                    </a:p>
                  </a:txBody>
                  <a:tcPr anchor="ctr">
                    <a:solidFill>
                      <a:schemeClr val="bg1"/>
                    </a:solidFill>
                  </a:tcPr>
                </a:tc>
                <a:tc>
                  <a:txBody>
                    <a:bodyPr/>
                    <a:lstStyle/>
                    <a:p>
                      <a:pPr algn="ctr"/>
                      <a:r>
                        <a:rPr lang="en-US" dirty="0" smtClean="0">
                          <a:solidFill>
                            <a:schemeClr val="tx1"/>
                          </a:solidFill>
                        </a:rPr>
                        <a:t>Xeon Phi /Node</a:t>
                      </a:r>
                      <a:endParaRPr lang="en-US" dirty="0">
                        <a:solidFill>
                          <a:schemeClr val="tx1"/>
                        </a:solidFill>
                      </a:endParaRPr>
                    </a:p>
                  </a:txBody>
                  <a:tcPr anchor="ctr">
                    <a:solidFill>
                      <a:schemeClr val="bg1"/>
                    </a:solidFill>
                  </a:tcPr>
                </a:tc>
              </a:tr>
              <a:tr h="477394">
                <a:tc>
                  <a:txBody>
                    <a:bodyPr/>
                    <a:lstStyle/>
                    <a:p>
                      <a:endParaRPr lang="en-US" dirty="0"/>
                    </a:p>
                  </a:txBody>
                  <a:tcPr>
                    <a:solidFill>
                      <a:schemeClr val="bg1"/>
                    </a:solidFill>
                  </a:tcPr>
                </a:tc>
                <a:tc>
                  <a:txBody>
                    <a:bodyPr/>
                    <a:lstStyle/>
                    <a:p>
                      <a:pPr algn="ctr"/>
                      <a:r>
                        <a:rPr lang="en-US" dirty="0" smtClean="0"/>
                        <a:t>33.86</a:t>
                      </a:r>
                      <a:endParaRPr lang="en-US" dirty="0"/>
                    </a:p>
                  </a:txBody>
                  <a:tcPr anchor="ctr">
                    <a:solidFill>
                      <a:schemeClr val="bg1"/>
                    </a:solidFill>
                  </a:tcPr>
                </a:tc>
                <a:tc>
                  <a:txBody>
                    <a:bodyPr/>
                    <a:lstStyle/>
                    <a:p>
                      <a:pPr algn="ctr"/>
                      <a:r>
                        <a:rPr lang="en-US" dirty="0" smtClean="0"/>
                        <a:t>3</a:t>
                      </a:r>
                      <a:endParaRPr lang="en-US" dirty="0"/>
                    </a:p>
                  </a:txBody>
                  <a:tcPr anchor="ctr">
                    <a:solidFill>
                      <a:schemeClr val="bg1"/>
                    </a:solidFill>
                  </a:tcPr>
                </a:tc>
              </a:tr>
              <a:tr h="477394">
                <a:tc>
                  <a:txBody>
                    <a:bodyPr/>
                    <a:lstStyle/>
                    <a:p>
                      <a:endParaRPr lang="en-US" dirty="0"/>
                    </a:p>
                  </a:txBody>
                  <a:tcPr>
                    <a:solidFill>
                      <a:schemeClr val="bg1"/>
                    </a:solidFill>
                  </a:tcPr>
                </a:tc>
                <a:tc>
                  <a:txBody>
                    <a:bodyPr/>
                    <a:lstStyle/>
                    <a:p>
                      <a:pPr algn="ctr"/>
                      <a:r>
                        <a:rPr lang="en-US" dirty="0" smtClean="0"/>
                        <a:t>5.17</a:t>
                      </a:r>
                      <a:endParaRPr lang="en-US" dirty="0"/>
                    </a:p>
                  </a:txBody>
                  <a:tcPr anchor="ctr">
                    <a:solidFill>
                      <a:schemeClr val="bg1"/>
                    </a:solidFill>
                  </a:tcPr>
                </a:tc>
                <a:tc>
                  <a:txBody>
                    <a:bodyPr/>
                    <a:lstStyle/>
                    <a:p>
                      <a:pPr algn="ctr"/>
                      <a:r>
                        <a:rPr lang="en-US" dirty="0" smtClean="0"/>
                        <a:t>2</a:t>
                      </a:r>
                      <a:endParaRPr lang="en-US" dirty="0"/>
                    </a:p>
                  </a:txBody>
                  <a:tcPr anchor="ctr">
                    <a:solidFill>
                      <a:schemeClr val="bg1"/>
                    </a:solidFill>
                  </a:tcPr>
                </a:tc>
              </a:tr>
            </a:tbl>
          </a:graphicData>
        </a:graphic>
      </p:graphicFrame>
      <p:graphicFrame>
        <p:nvGraphicFramePr>
          <p:cNvPr id="13" name="Diagram 12"/>
          <p:cNvGraphicFramePr/>
          <p:nvPr>
            <p:extLst>
              <p:ext uri="{D42A27DB-BD31-4B8C-83A1-F6EECF244321}">
                <p14:modId xmlns:p14="http://schemas.microsoft.com/office/powerpoint/2010/main" val="809173697"/>
              </p:ext>
            </p:extLst>
          </p:nvPr>
        </p:nvGraphicFramePr>
        <p:xfrm>
          <a:off x="1219200" y="2514600"/>
          <a:ext cx="2133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685800" y="304800"/>
            <a:ext cx="7772400" cy="762000"/>
          </a:xfrm>
        </p:spPr>
        <p:txBody>
          <a:bodyPr/>
          <a:lstStyle/>
          <a:p>
            <a:pPr algn="ctr"/>
            <a:r>
              <a:rPr lang="en-US" dirty="0" smtClean="0">
                <a:effectLst>
                  <a:outerShdw blurRad="38100" dist="38100" dir="2700000" algn="tl">
                    <a:srgbClr val="000000">
                      <a:alpha val="43137"/>
                    </a:srgbClr>
                  </a:outerShdw>
                </a:effectLst>
              </a:rPr>
              <a:t>Intel Xeon Phi in HPC</a:t>
            </a:r>
            <a:endParaRPr lang="en-US" dirty="0">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685800" y="1219200"/>
            <a:ext cx="7772400" cy="4572000"/>
          </a:xfrm>
        </p:spPr>
        <p:txBody>
          <a:bodyPr/>
          <a:lstStyle/>
          <a:p>
            <a:r>
              <a:rPr lang="en-US" dirty="0" smtClean="0"/>
              <a:t>In the Top500 list* of supercomputers …</a:t>
            </a:r>
          </a:p>
          <a:p>
            <a:pPr lvl="1"/>
            <a:r>
              <a:rPr lang="en-US" dirty="0" smtClean="0"/>
              <a:t>27% of accelerator-based systems use Intel Xeon </a:t>
            </a:r>
            <a:r>
              <a:rPr lang="en-US" dirty="0"/>
              <a:t>Phi (17/</a:t>
            </a:r>
            <a:r>
              <a:rPr lang="en-US" dirty="0" smtClean="0"/>
              <a:t>62)</a:t>
            </a:r>
          </a:p>
          <a:p>
            <a:pPr lvl="1"/>
            <a:r>
              <a:rPr lang="en-US" dirty="0" smtClean="0"/>
              <a:t>Top 10:</a:t>
            </a:r>
          </a:p>
          <a:p>
            <a:pPr lvl="1"/>
            <a:endParaRPr lang="en-US" dirty="0" smtClean="0"/>
          </a:p>
        </p:txBody>
      </p:sp>
      <p:sp>
        <p:nvSpPr>
          <p:cNvPr id="8" name="Date Placeholder 3"/>
          <p:cNvSpPr>
            <a:spLocks noGrp="1"/>
          </p:cNvSpPr>
          <p:nvPr>
            <p:ph type="dt" sz="half" idx="10"/>
          </p:nvPr>
        </p:nvSpPr>
        <p:spPr>
          <a:xfrm>
            <a:off x="4038600" y="6553200"/>
            <a:ext cx="1295400" cy="228600"/>
          </a:xfrm>
        </p:spPr>
        <p:txBody>
          <a:bodyPr/>
          <a:lstStyle/>
          <a:p>
            <a:fld id="{722D04D4-2BF9-4DF9-BC10-7B995E2BB870}" type="datetime1">
              <a:rPr lang="en-US" sz="1200" smtClean="0"/>
              <a:t>9/12/2014</a:t>
            </a:fld>
            <a:endParaRPr lang="en-US" sz="1200" dirty="0"/>
          </a:p>
        </p:txBody>
      </p:sp>
      <p:sp>
        <p:nvSpPr>
          <p:cNvPr id="2" name="Slide Number Placeholder 1"/>
          <p:cNvSpPr>
            <a:spLocks noGrp="1"/>
          </p:cNvSpPr>
          <p:nvPr>
            <p:ph type="sldNum" sz="quarter" idx="12"/>
          </p:nvPr>
        </p:nvSpPr>
        <p:spPr/>
        <p:txBody>
          <a:bodyPr/>
          <a:lstStyle/>
          <a:p>
            <a:pPr>
              <a:defRPr/>
            </a:pPr>
            <a:fld id="{00F1B2E7-F8C6-904F-87A5-2B1A8A8E22EB}" type="slidenum">
              <a:rPr lang="en-US" smtClean="0"/>
              <a:pPr>
                <a:defRPr/>
              </a:pPr>
              <a:t>2</a:t>
            </a:fld>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4897" y="278860"/>
            <a:ext cx="1752600" cy="864550"/>
          </a:xfrm>
          <a:prstGeom prst="rect">
            <a:avLst/>
          </a:prstGeom>
        </p:spPr>
      </p:pic>
      <p:sp>
        <p:nvSpPr>
          <p:cNvPr id="5" name="TextBox 4"/>
          <p:cNvSpPr txBox="1"/>
          <p:nvPr/>
        </p:nvSpPr>
        <p:spPr>
          <a:xfrm>
            <a:off x="6496050" y="1066800"/>
            <a:ext cx="2343150" cy="338554"/>
          </a:xfrm>
          <a:prstGeom prst="rect">
            <a:avLst/>
          </a:prstGeom>
          <a:noFill/>
        </p:spPr>
        <p:txBody>
          <a:bodyPr wrap="square" rtlCol="0">
            <a:spAutoFit/>
          </a:bodyPr>
          <a:lstStyle/>
          <a:p>
            <a:pPr algn="r"/>
            <a:r>
              <a:rPr lang="en-US" sz="1600" dirty="0" smtClean="0">
                <a:latin typeface="+mj-lt"/>
              </a:rPr>
              <a:t>* Released in June 2014</a:t>
            </a:r>
            <a:endParaRPr lang="en-US" sz="1600" dirty="0">
              <a:latin typeface="+mj-lt"/>
            </a:endParaRPr>
          </a:p>
        </p:txBody>
      </p:sp>
      <p:graphicFrame>
        <p:nvGraphicFramePr>
          <p:cNvPr id="12" name="Diagram 11"/>
          <p:cNvGraphicFramePr/>
          <p:nvPr>
            <p:extLst>
              <p:ext uri="{D42A27DB-BD31-4B8C-83A1-F6EECF244321}">
                <p14:modId xmlns:p14="http://schemas.microsoft.com/office/powerpoint/2010/main" val="1200964895"/>
              </p:ext>
            </p:extLst>
          </p:nvPr>
        </p:nvGraphicFramePr>
        <p:xfrm>
          <a:off x="1143000" y="2514600"/>
          <a:ext cx="350921" cy="3581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6061" y="2584223"/>
            <a:ext cx="304800" cy="203200"/>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8442" y="2971850"/>
            <a:ext cx="345758" cy="182100"/>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6061" y="3311067"/>
            <a:ext cx="345758" cy="182100"/>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76061" y="3652095"/>
            <a:ext cx="336431" cy="22860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8442" y="4034958"/>
            <a:ext cx="345758" cy="182100"/>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42260" y="4373605"/>
            <a:ext cx="205278" cy="205278"/>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6061" y="4769616"/>
            <a:ext cx="345758" cy="182100"/>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79872" y="5108263"/>
            <a:ext cx="338136" cy="202882"/>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6061" y="5475139"/>
            <a:ext cx="345758" cy="182100"/>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7490" y="5828912"/>
            <a:ext cx="345758" cy="182100"/>
          </a:xfrm>
          <a:prstGeom prst="rect">
            <a:avLst/>
          </a:prstGeom>
        </p:spPr>
      </p:pic>
      <p:grpSp>
        <p:nvGrpSpPr>
          <p:cNvPr id="35" name="Group 34"/>
          <p:cNvGrpSpPr/>
          <p:nvPr/>
        </p:nvGrpSpPr>
        <p:grpSpPr>
          <a:xfrm>
            <a:off x="1143000" y="2508194"/>
            <a:ext cx="2309060" cy="342313"/>
            <a:chOff x="4244139" y="3954684"/>
            <a:chExt cx="2309060" cy="342313"/>
          </a:xfrm>
          <a:effectLst>
            <a:glow>
              <a:schemeClr val="accent1"/>
            </a:glow>
            <a:outerShdw blurRad="50800" dist="50800" dir="5400000" algn="ctr" rotWithShape="0">
              <a:srgbClr val="000000">
                <a:alpha val="0"/>
              </a:srgbClr>
            </a:outerShdw>
            <a:reflection stA="0" endPos="63000" dist="50800" dir="5400000" sy="-100000" algn="bl" rotWithShape="0"/>
          </a:effectLst>
        </p:grpSpPr>
        <p:grpSp>
          <p:nvGrpSpPr>
            <p:cNvPr id="31" name="Group 30"/>
            <p:cNvGrpSpPr/>
            <p:nvPr/>
          </p:nvGrpSpPr>
          <p:grpSpPr>
            <a:xfrm>
              <a:off x="4419599" y="3954684"/>
              <a:ext cx="2133600" cy="342313"/>
              <a:chOff x="0" y="2109"/>
              <a:chExt cx="2133600" cy="342313"/>
            </a:xfrm>
          </p:grpSpPr>
          <p:sp>
            <p:nvSpPr>
              <p:cNvPr id="32" name="Rectangle 31"/>
              <p:cNvSpPr/>
              <p:nvPr/>
            </p:nvSpPr>
            <p:spPr>
              <a:xfrm>
                <a:off x="0" y="2109"/>
                <a:ext cx="2034340" cy="342313"/>
              </a:xfrm>
              <a:prstGeom prst="rect">
                <a:avLst/>
              </a:prstGeom>
              <a:solidFill>
                <a:schemeClr val="bg1"/>
              </a:solidFill>
              <a:ln>
                <a:solidFill>
                  <a:srgbClr val="FFFFFF">
                    <a:alpha val="43922"/>
                  </a:srgb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0" y="2109"/>
                <a:ext cx="2133600" cy="342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Tianhe-2 </a:t>
                </a:r>
                <a:endParaRPr lang="en-US" sz="1700" kern="1200" dirty="0">
                  <a:solidFill>
                    <a:schemeClr val="tx1"/>
                  </a:solidFill>
                  <a:effectLst>
                    <a:outerShdw blurRad="50800" dist="38100" dir="2700000" algn="tl" rotWithShape="0">
                      <a:prstClr val="black">
                        <a:alpha val="40000"/>
                      </a:prstClr>
                    </a:outerShdw>
                  </a:effectLst>
                </a:endParaRPr>
              </a:p>
            </p:txBody>
          </p:sp>
        </p:grpSp>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87201" y="4030713"/>
              <a:ext cx="304800" cy="203200"/>
            </a:xfrm>
            <a:prstGeom prst="rect">
              <a:avLst/>
            </a:prstGeom>
          </p:spPr>
        </p:pic>
        <p:grpSp>
          <p:nvGrpSpPr>
            <p:cNvPr id="28" name="Group 27"/>
            <p:cNvGrpSpPr/>
            <p:nvPr/>
          </p:nvGrpSpPr>
          <p:grpSpPr>
            <a:xfrm>
              <a:off x="4244139" y="3955018"/>
              <a:ext cx="350921" cy="341979"/>
              <a:chOff x="0" y="3856"/>
              <a:chExt cx="350921" cy="341979"/>
            </a:xfrm>
          </p:grpSpPr>
          <p:sp>
            <p:nvSpPr>
              <p:cNvPr id="29" name="Oval 28"/>
              <p:cNvSpPr/>
              <p:nvPr/>
            </p:nvSpPr>
            <p:spPr>
              <a:xfrm>
                <a:off x="0" y="3856"/>
                <a:ext cx="350921" cy="341979"/>
              </a:xfrm>
              <a:prstGeom prst="ellipse">
                <a:avLst/>
              </a:prstGeom>
              <a:solidFill>
                <a:srgbClr val="E27D36"/>
              </a:solidFill>
              <a:ln w="381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Oval 4"/>
              <p:cNvSpPr/>
              <p:nvPr/>
            </p:nvSpPr>
            <p:spPr>
              <a:xfrm>
                <a:off x="51391" y="53938"/>
                <a:ext cx="248139" cy="241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Cambria" panose="02040503050406030204" pitchFamily="18" charset="0"/>
                  </a:rPr>
                  <a:t>1</a:t>
                </a:r>
                <a:endParaRPr lang="en-US" sz="1800" kern="1200" dirty="0">
                  <a:solidFill>
                    <a:schemeClr val="bg1"/>
                  </a:solidFill>
                  <a:latin typeface="Cambria" panose="02040503050406030204" pitchFamily="18" charset="0"/>
                </a:endParaRPr>
              </a:p>
            </p:txBody>
          </p:sp>
        </p:grpSp>
      </p:grpSp>
      <p:sp>
        <p:nvSpPr>
          <p:cNvPr id="26" name="Line Callout 2 25"/>
          <p:cNvSpPr/>
          <p:nvPr/>
        </p:nvSpPr>
        <p:spPr bwMode="auto">
          <a:xfrm>
            <a:off x="4419600" y="2971800"/>
            <a:ext cx="3352800" cy="248167"/>
          </a:xfrm>
          <a:prstGeom prst="borderCallout2">
            <a:avLst>
              <a:gd name="adj1" fmla="val 53298"/>
              <a:gd name="adj2" fmla="val -1287"/>
              <a:gd name="adj3" fmla="val -91071"/>
              <a:gd name="adj4" fmla="val -33882"/>
              <a:gd name="adj5" fmla="val -99479"/>
              <a:gd name="adj6" fmla="val -3848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36" name="Group 35"/>
          <p:cNvGrpSpPr/>
          <p:nvPr/>
        </p:nvGrpSpPr>
        <p:grpSpPr>
          <a:xfrm>
            <a:off x="1143000" y="4683953"/>
            <a:ext cx="2309060" cy="342313"/>
            <a:chOff x="4244139" y="3954684"/>
            <a:chExt cx="2309060" cy="342313"/>
          </a:xfrm>
          <a:effectLst>
            <a:outerShdw blurRad="50800" dist="50800" dir="5400000" algn="ctr" rotWithShape="0">
              <a:srgbClr val="000000">
                <a:alpha val="0"/>
              </a:srgbClr>
            </a:outerShdw>
            <a:reflection stA="0" endPos="65000" dist="50800" dir="5400000" sy="-100000" algn="bl" rotWithShape="0"/>
          </a:effectLst>
        </p:grpSpPr>
        <p:grpSp>
          <p:nvGrpSpPr>
            <p:cNvPr id="37" name="Group 36"/>
            <p:cNvGrpSpPr/>
            <p:nvPr/>
          </p:nvGrpSpPr>
          <p:grpSpPr>
            <a:xfrm>
              <a:off x="4419599" y="3954684"/>
              <a:ext cx="2133600" cy="342313"/>
              <a:chOff x="0" y="2109"/>
              <a:chExt cx="2133600" cy="342313"/>
            </a:xfrm>
          </p:grpSpPr>
          <p:sp>
            <p:nvSpPr>
              <p:cNvPr id="42" name="Rectangle 41"/>
              <p:cNvSpPr/>
              <p:nvPr/>
            </p:nvSpPr>
            <p:spPr>
              <a:xfrm>
                <a:off x="0" y="2109"/>
                <a:ext cx="2034340" cy="342313"/>
              </a:xfrm>
              <a:prstGeom prst="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ectangle 42"/>
              <p:cNvSpPr/>
              <p:nvPr/>
            </p:nvSpPr>
            <p:spPr>
              <a:xfrm>
                <a:off x="0" y="2109"/>
                <a:ext cx="2133600" cy="342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effectLst>
                      <a:outerShdw blurRad="50800" dist="38100" dir="2700000" algn="tl" rotWithShape="0">
                        <a:prstClr val="black">
                          <a:alpha val="40000"/>
                        </a:prstClr>
                      </a:outerShdw>
                    </a:effectLst>
                  </a:rPr>
                  <a:t>     Stampede </a:t>
                </a:r>
                <a:endParaRPr lang="en-US" sz="1700" kern="1200" dirty="0">
                  <a:solidFill>
                    <a:schemeClr val="tx1"/>
                  </a:solidFill>
                  <a:effectLst>
                    <a:outerShdw blurRad="50800" dist="38100" dir="2700000" algn="tl" rotWithShape="0">
                      <a:prstClr val="black">
                        <a:alpha val="40000"/>
                      </a:prstClr>
                    </a:outerShdw>
                  </a:effectLst>
                </a:endParaRPr>
              </a:p>
            </p:txBody>
          </p:sp>
        </p:grpSp>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7200" y="4052049"/>
              <a:ext cx="323543" cy="170398"/>
            </a:xfrm>
            <a:prstGeom prst="rect">
              <a:avLst/>
            </a:prstGeom>
          </p:spPr>
        </p:pic>
        <p:grpSp>
          <p:nvGrpSpPr>
            <p:cNvPr id="39" name="Group 38"/>
            <p:cNvGrpSpPr/>
            <p:nvPr/>
          </p:nvGrpSpPr>
          <p:grpSpPr>
            <a:xfrm>
              <a:off x="4244139" y="3955018"/>
              <a:ext cx="350921" cy="341979"/>
              <a:chOff x="0" y="3856"/>
              <a:chExt cx="350921" cy="341979"/>
            </a:xfrm>
          </p:grpSpPr>
          <p:sp>
            <p:nvSpPr>
              <p:cNvPr id="40" name="Oval 39"/>
              <p:cNvSpPr/>
              <p:nvPr/>
            </p:nvSpPr>
            <p:spPr>
              <a:xfrm>
                <a:off x="0" y="3856"/>
                <a:ext cx="350921" cy="341979"/>
              </a:xfrm>
              <a:prstGeom prst="ellipse">
                <a:avLst/>
              </a:prstGeom>
              <a:solidFill>
                <a:srgbClr val="E27D36"/>
              </a:solidFill>
              <a:ln w="381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Oval 4"/>
              <p:cNvSpPr/>
              <p:nvPr/>
            </p:nvSpPr>
            <p:spPr>
              <a:xfrm>
                <a:off x="51391" y="53938"/>
                <a:ext cx="248139" cy="241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dirty="0">
                    <a:solidFill>
                      <a:schemeClr val="bg1"/>
                    </a:solidFill>
                    <a:latin typeface="Cambria" panose="02040503050406030204" pitchFamily="18" charset="0"/>
                  </a:rPr>
                  <a:t>7</a:t>
                </a:r>
                <a:endParaRPr lang="en-US" sz="1800" kern="1200" dirty="0">
                  <a:solidFill>
                    <a:schemeClr val="bg1"/>
                  </a:solidFill>
                  <a:latin typeface="Cambria" panose="02040503050406030204" pitchFamily="18" charset="0"/>
                </a:endParaRPr>
              </a:p>
            </p:txBody>
          </p:sp>
        </p:grpSp>
      </p:grpSp>
      <p:grpSp>
        <p:nvGrpSpPr>
          <p:cNvPr id="50" name="Group 49"/>
          <p:cNvGrpSpPr/>
          <p:nvPr/>
        </p:nvGrpSpPr>
        <p:grpSpPr>
          <a:xfrm>
            <a:off x="4114800" y="4034958"/>
            <a:ext cx="4800600" cy="1622281"/>
            <a:chOff x="4114800" y="4034958"/>
            <a:chExt cx="4800600" cy="1622281"/>
          </a:xfrm>
        </p:grpSpPr>
        <p:cxnSp>
          <p:nvCxnSpPr>
            <p:cNvPr id="47" name="Straight Connector 46"/>
            <p:cNvCxnSpPr/>
            <p:nvPr/>
          </p:nvCxnSpPr>
          <p:spPr bwMode="auto">
            <a:xfrm>
              <a:off x="4114800" y="4034958"/>
              <a:ext cx="480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4114800" y="4724400"/>
              <a:ext cx="480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4114800" y="5657239"/>
              <a:ext cx="480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3" name="Group 52"/>
          <p:cNvGrpSpPr/>
          <p:nvPr/>
        </p:nvGrpSpPr>
        <p:grpSpPr>
          <a:xfrm>
            <a:off x="1089860" y="2895599"/>
            <a:ext cx="2262939" cy="3224321"/>
            <a:chOff x="1089860" y="2895599"/>
            <a:chExt cx="2262939" cy="3224321"/>
          </a:xfrm>
        </p:grpSpPr>
        <p:sp>
          <p:nvSpPr>
            <p:cNvPr id="51" name="Rectangle 50"/>
            <p:cNvSpPr/>
            <p:nvPr/>
          </p:nvSpPr>
          <p:spPr bwMode="auto">
            <a:xfrm>
              <a:off x="1089860" y="2895599"/>
              <a:ext cx="2262939" cy="1788354"/>
            </a:xfrm>
            <a:prstGeom prst="rect">
              <a:avLst/>
            </a:prstGeom>
            <a:solidFill>
              <a:srgbClr val="FFFFFF">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2" name="Rectangle 51"/>
            <p:cNvSpPr/>
            <p:nvPr/>
          </p:nvSpPr>
          <p:spPr bwMode="auto">
            <a:xfrm>
              <a:off x="1089860" y="5020315"/>
              <a:ext cx="2262939" cy="1099605"/>
            </a:xfrm>
            <a:prstGeom prst="rect">
              <a:avLst/>
            </a:prstGeom>
            <a:solidFill>
              <a:srgbClr val="FFFFFF">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27" name="Line Callout 2 26"/>
          <p:cNvSpPr/>
          <p:nvPr/>
        </p:nvSpPr>
        <p:spPr bwMode="auto">
          <a:xfrm>
            <a:off x="4391024" y="2895599"/>
            <a:ext cx="3686175" cy="506517"/>
          </a:xfrm>
          <a:prstGeom prst="borderCallout2">
            <a:avLst>
              <a:gd name="adj1" fmla="val 44086"/>
              <a:gd name="adj2" fmla="val -605"/>
              <a:gd name="adj3" fmla="val 344243"/>
              <a:gd name="adj4" fmla="val -27748"/>
              <a:gd name="adj5" fmla="val 387773"/>
              <a:gd name="adj6" fmla="val -33028"/>
            </a:avLst>
          </a:prstGeom>
          <a:solidFill>
            <a:srgbClr val="F59D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ＭＳ Ｐゴシック" pitchFamily="-65" charset="-128"/>
                <a:cs typeface="ＭＳ Ｐゴシック" pitchFamily="-65" charset="-128"/>
              </a:rPr>
              <a:t>Equipped with Xeon Phi</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72222E-6 -7.40741E-7 L 0.30711 0.33125 " pathEditMode="relative" rAng="0" ptsTypes="AA">
                                      <p:cBhvr>
                                        <p:cTn id="18" dur="2000" fill="hold"/>
                                        <p:tgtEl>
                                          <p:spTgt spid="35"/>
                                        </p:tgtEl>
                                        <p:attrNameLst>
                                          <p:attrName>ppt_x</p:attrName>
                                          <p:attrName>ppt_y</p:attrName>
                                        </p:attrNameLst>
                                      </p:cBhvr>
                                      <p:rCtr x="15347" y="16551"/>
                                    </p:animMotion>
                                  </p:childTnLst>
                                </p:cTn>
                              </p:par>
                              <p:par>
                                <p:cTn id="19" presetID="42" presetClass="path" presetSubtype="0" accel="50000" decel="50000" fill="hold" nodeType="withEffect">
                                  <p:stCondLst>
                                    <p:cond delay="0"/>
                                  </p:stCondLst>
                                  <p:childTnLst>
                                    <p:animMotion origin="layout" path="M -0.00122 -0.00417 L 0.30711 0.08102 " pathEditMode="relative" rAng="0" ptsTypes="AA">
                                      <p:cBhvr>
                                        <p:cTn id="20" dur="2000" fill="hold"/>
                                        <p:tgtEl>
                                          <p:spTgt spid="36"/>
                                        </p:tgtEl>
                                        <p:attrNameLst>
                                          <p:attrName>ppt_x</p:attrName>
                                          <p:attrName>ppt_y</p:attrName>
                                        </p:attrNameLst>
                                      </p:cBhvr>
                                      <p:rCtr x="15417" y="4259"/>
                                    </p:animMotion>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Performance Evaluation :  Strong Scaling</a:t>
            </a:r>
            <a:endParaRPr lang="en-US" dirty="0"/>
          </a:p>
        </p:txBody>
      </p:sp>
      <p:sp>
        <p:nvSpPr>
          <p:cNvPr id="3" name="Content Placeholder 2"/>
          <p:cNvSpPr>
            <a:spLocks noGrp="1"/>
          </p:cNvSpPr>
          <p:nvPr>
            <p:ph idx="1"/>
          </p:nvPr>
        </p:nvSpPr>
        <p:spPr>
          <a:xfrm>
            <a:off x="4800600" y="1227056"/>
            <a:ext cx="4114800" cy="4572000"/>
          </a:xfrm>
        </p:spPr>
        <p:txBody>
          <a:bodyPr/>
          <a:lstStyle/>
          <a:p>
            <a:r>
              <a:rPr lang="en-US" dirty="0" smtClean="0"/>
              <a:t>Balanced thread affinity: </a:t>
            </a:r>
          </a:p>
          <a:p>
            <a:pPr lvl="1"/>
            <a:r>
              <a:rPr lang="en-US" dirty="0" smtClean="0"/>
              <a:t>2x from 1 thread/core to </a:t>
            </a:r>
            <a:r>
              <a:rPr lang="en-US" dirty="0"/>
              <a:t>4</a:t>
            </a:r>
            <a:r>
              <a:rPr lang="en-US" dirty="0" smtClean="0"/>
              <a:t> threads/core</a:t>
            </a:r>
          </a:p>
          <a:p>
            <a:r>
              <a:rPr lang="en-US" dirty="0" smtClean="0"/>
              <a:t>Other affinities:</a:t>
            </a:r>
          </a:p>
          <a:p>
            <a:pPr lvl="1"/>
            <a:r>
              <a:rPr lang="en-US" dirty="0" smtClean="0"/>
              <a:t>Scatter: 2.6x</a:t>
            </a:r>
          </a:p>
          <a:p>
            <a:pPr lvl="1"/>
            <a:r>
              <a:rPr lang="en-US" dirty="0" smtClean="0"/>
              <a:t>Compact: 3.8x</a:t>
            </a: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20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900288605"/>
              </p:ext>
            </p:extLst>
          </p:nvPr>
        </p:nvGraphicFramePr>
        <p:xfrm>
          <a:off x="381000" y="1146928"/>
          <a:ext cx="3905535" cy="281154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905000" y="3733800"/>
            <a:ext cx="1627669" cy="338554"/>
          </a:xfrm>
          <a:prstGeom prst="rect">
            <a:avLst/>
          </a:prstGeom>
        </p:spPr>
        <p:txBody>
          <a:bodyPr wrap="none">
            <a:spAutoFit/>
          </a:bodyPr>
          <a:lstStyle/>
          <a:p>
            <a:r>
              <a:rPr lang="en-US" sz="1600" dirty="0" smtClean="0">
                <a:solidFill>
                  <a:schemeClr val="bg1">
                    <a:lumMod val="50000"/>
                  </a:schemeClr>
                </a:solidFill>
                <a:latin typeface="+mn-lt"/>
              </a:rPr>
              <a:t>(16,000 vertices)</a:t>
            </a:r>
            <a:endParaRPr lang="en-US" sz="1600" dirty="0">
              <a:solidFill>
                <a:schemeClr val="bg1">
                  <a:lumMod val="50000"/>
                </a:schemeClr>
              </a:solidFill>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4275255876"/>
              </p:ext>
            </p:extLst>
          </p:nvPr>
        </p:nvGraphicFramePr>
        <p:xfrm>
          <a:off x="5388028" y="4143841"/>
          <a:ext cx="3374972"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4162089716"/>
              </p:ext>
            </p:extLst>
          </p:nvPr>
        </p:nvGraphicFramePr>
        <p:xfrm>
          <a:off x="2286000" y="4191000"/>
          <a:ext cx="3181066" cy="2133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9655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533400" y="1219200"/>
            <a:ext cx="8077200" cy="4572000"/>
          </a:xfrm>
        </p:spPr>
        <p:txBody>
          <a:bodyPr/>
          <a:lstStyle/>
          <a:p>
            <a:r>
              <a:rPr lang="en-US" sz="2000" dirty="0" smtClean="0"/>
              <a:t>CPU programs can be recompiled and directly run on Intel Xeon Phi, but achieving optimized performance requires a considerable effort.</a:t>
            </a:r>
          </a:p>
          <a:p>
            <a:pPr lvl="1"/>
            <a:r>
              <a:rPr lang="en-US" sz="1600" dirty="0" smtClean="0"/>
              <a:t>Considerations:  Performance, programmability, and portability</a:t>
            </a:r>
          </a:p>
          <a:p>
            <a:r>
              <a:rPr lang="en-US" sz="2000" dirty="0" smtClean="0"/>
              <a:t>We use directive-based optimizations and certain algorithmic changes </a:t>
            </a:r>
            <a:r>
              <a:rPr lang="en-US" sz="2000" dirty="0"/>
              <a:t>to achieve </a:t>
            </a:r>
            <a:r>
              <a:rPr lang="en-US" sz="2000" dirty="0" smtClean="0"/>
              <a:t>signiﬁcant performance gains for the Floyd-Warshall algorithm as a case study.</a:t>
            </a:r>
          </a:p>
          <a:p>
            <a:pPr lvl="1"/>
            <a:r>
              <a:rPr lang="en-US" sz="1600" dirty="0" smtClean="0"/>
              <a:t>6.4x speedup over a default </a:t>
            </a:r>
            <a:r>
              <a:rPr lang="en-US" sz="1600" dirty="0" err="1" smtClean="0"/>
              <a:t>OpenMP</a:t>
            </a:r>
            <a:r>
              <a:rPr lang="en-US" sz="1600" dirty="0" smtClean="0"/>
              <a:t> version of Floyd-Warshall on Xeon Phi.</a:t>
            </a:r>
          </a:p>
          <a:p>
            <a:pPr lvl="1"/>
            <a:r>
              <a:rPr lang="en-US" sz="1600" dirty="0" smtClean="0"/>
              <a:t>3.2x speedup over a 12-core multicore CPU (Sandy Bridge).</a:t>
            </a:r>
            <a:endParaRPr lang="en-US" sz="2000"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21</a:t>
            </a:fld>
            <a:endParaRPr lang="en-US"/>
          </a:p>
        </p:txBody>
      </p:sp>
      <p:grpSp>
        <p:nvGrpSpPr>
          <p:cNvPr id="6" name="Group 5"/>
          <p:cNvGrpSpPr/>
          <p:nvPr/>
        </p:nvGrpSpPr>
        <p:grpSpPr>
          <a:xfrm>
            <a:off x="1524000" y="4495800"/>
            <a:ext cx="5715000" cy="838200"/>
            <a:chOff x="646419" y="4320073"/>
            <a:chExt cx="3124200" cy="1503646"/>
          </a:xfrm>
        </p:grpSpPr>
        <p:sp>
          <p:nvSpPr>
            <p:cNvPr id="7" name="Cloud Callout 6"/>
            <p:cNvSpPr/>
            <p:nvPr/>
          </p:nvSpPr>
          <p:spPr bwMode="auto">
            <a:xfrm>
              <a:off x="646419" y="4320073"/>
              <a:ext cx="3124200" cy="1503646"/>
            </a:xfrm>
            <a:prstGeom prst="cloudCallout">
              <a:avLst>
                <a:gd name="adj1" fmla="val 25167"/>
                <a:gd name="adj2" fmla="val 9756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TextBox 7"/>
            <p:cNvSpPr txBox="1"/>
            <p:nvPr/>
          </p:nvSpPr>
          <p:spPr>
            <a:xfrm>
              <a:off x="702128" y="4531057"/>
              <a:ext cx="3049281" cy="751819"/>
            </a:xfrm>
            <a:prstGeom prst="rect">
              <a:avLst/>
            </a:prstGeom>
            <a:noFill/>
          </p:spPr>
          <p:txBody>
            <a:bodyPr wrap="square" rtlCol="0">
              <a:spAutoFit/>
            </a:bodyPr>
            <a:lstStyle/>
            <a:p>
              <a:pPr algn="ctr"/>
              <a:r>
                <a:rPr lang="en-US" sz="2800" dirty="0" smtClean="0">
                  <a:latin typeface="+mj-lt"/>
                </a:rPr>
                <a:t>Thanks! Questions?</a:t>
              </a:r>
              <a:endParaRPr lang="en-US" sz="2800" dirty="0">
                <a:latin typeface="+mj-lt"/>
              </a:endParaRPr>
            </a:p>
          </p:txBody>
        </p:sp>
      </p:grpSp>
    </p:spTree>
    <p:extLst>
      <p:ext uri="{BB962C8B-B14F-4D97-AF65-F5344CB8AC3E}">
        <p14:creationId xmlns:p14="http://schemas.microsoft.com/office/powerpoint/2010/main" val="42878386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 Xeon vs. Intel Xeon Phi</a:t>
            </a:r>
            <a:endParaRPr lang="en-US" dirty="0"/>
          </a:p>
        </p:txBody>
      </p:sp>
      <p:sp>
        <p:nvSpPr>
          <p:cNvPr id="3" name="Content Placeholder 2"/>
          <p:cNvSpPr>
            <a:spLocks noGrp="1"/>
          </p:cNvSpPr>
          <p:nvPr>
            <p:ph idx="1"/>
          </p:nvPr>
        </p:nvSpPr>
        <p:spPr>
          <a:xfrm>
            <a:off x="533400" y="2169719"/>
            <a:ext cx="3929102" cy="1910753"/>
          </a:xfrm>
        </p:spPr>
        <p:txBody>
          <a:bodyPr/>
          <a:lstStyle/>
          <a:p>
            <a:pPr>
              <a:buClr>
                <a:srgbClr val="003399"/>
              </a:buClr>
              <a:buSzPct val="50000"/>
              <a:buFont typeface="Arial" panose="020B0604020202020204" pitchFamily="34" charset="0"/>
              <a:buChar char="►"/>
            </a:pPr>
            <a:r>
              <a:rPr lang="en-US" dirty="0" smtClean="0">
                <a:solidFill>
                  <a:srgbClr val="0176BA"/>
                </a:solidFill>
              </a:rPr>
              <a:t>Less than 12 cores/socket</a:t>
            </a:r>
          </a:p>
          <a:p>
            <a:pPr>
              <a:buClr>
                <a:srgbClr val="003399"/>
              </a:buClr>
              <a:buSzPct val="50000"/>
              <a:buFont typeface="Arial" panose="020B0604020202020204" pitchFamily="34" charset="0"/>
              <a:buChar char="►"/>
            </a:pPr>
            <a:r>
              <a:rPr lang="en-US" dirty="0" smtClean="0">
                <a:solidFill>
                  <a:srgbClr val="0176BA"/>
                </a:solidFill>
              </a:rPr>
              <a:t>Cores @ ~3GHz</a:t>
            </a:r>
          </a:p>
          <a:p>
            <a:pPr>
              <a:buClr>
                <a:srgbClr val="003399"/>
              </a:buClr>
              <a:buSzPct val="50000"/>
              <a:buFont typeface="Arial" panose="020B0604020202020204" pitchFamily="34" charset="0"/>
              <a:buChar char="►"/>
            </a:pPr>
            <a:r>
              <a:rPr lang="en-US" dirty="0" smtClean="0">
                <a:solidFill>
                  <a:srgbClr val="0176BA"/>
                </a:solidFill>
              </a:rPr>
              <a:t>256-bit vector units</a:t>
            </a:r>
          </a:p>
          <a:p>
            <a:pPr>
              <a:buClr>
                <a:srgbClr val="003399"/>
              </a:buClr>
              <a:buSzPct val="50000"/>
              <a:buFont typeface="Arial" panose="020B0604020202020204" pitchFamily="34" charset="0"/>
              <a:buChar char="►"/>
            </a:pPr>
            <a:r>
              <a:rPr lang="en-US" dirty="0" smtClean="0">
                <a:solidFill>
                  <a:srgbClr val="0176BA"/>
                </a:solidFill>
              </a:rPr>
              <a:t>DDR3  80~100GB/s BW</a:t>
            </a:r>
          </a:p>
          <a:p>
            <a:pPr>
              <a:buSzPct val="50000"/>
              <a:buFont typeface="Arial" panose="020B0604020202020204" pitchFamily="34" charset="0"/>
              <a:buChar char="►"/>
            </a:pPr>
            <a:endParaRPr lang="en-US" dirty="0" smtClean="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137247"/>
            <a:ext cx="1219200" cy="914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158184"/>
            <a:ext cx="1219200" cy="920151"/>
          </a:xfrm>
          <a:prstGeom prst="rect">
            <a:avLst/>
          </a:prstGeom>
        </p:spPr>
      </p:pic>
      <p:sp>
        <p:nvSpPr>
          <p:cNvPr id="13" name="Content Placeholder 2"/>
          <p:cNvSpPr txBox="1">
            <a:spLocks/>
          </p:cNvSpPr>
          <p:nvPr/>
        </p:nvSpPr>
        <p:spPr bwMode="auto">
          <a:xfrm>
            <a:off x="5086574" y="2169719"/>
            <a:ext cx="3495594" cy="1958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a:solidFill>
                  <a:srgbClr val="930035"/>
                </a:solidFill>
                <a:latin typeface="+mn-lt"/>
                <a:ea typeface="+mn-ea"/>
              </a:defRPr>
            </a:lvl4pPr>
            <a:lvl5pPr marL="2057400" indent="-228600" algn="l" rtl="0" eaLnBrk="0" fontAlgn="base" hangingPunct="0">
              <a:spcBef>
                <a:spcPct val="20000"/>
              </a:spcBef>
              <a:spcAft>
                <a:spcPct val="0"/>
              </a:spcAft>
              <a:buChar char="»"/>
              <a:defRPr>
                <a:solidFill>
                  <a:srgbClr val="F26B17"/>
                </a:solidFill>
                <a:latin typeface="+mn-lt"/>
                <a:ea typeface="+mn-ea"/>
              </a:defRPr>
            </a:lvl5pPr>
            <a:lvl6pPr marL="2514600" indent="-228600" algn="l" rtl="0" fontAlgn="base">
              <a:spcBef>
                <a:spcPct val="20000"/>
              </a:spcBef>
              <a:spcAft>
                <a:spcPct val="0"/>
              </a:spcAft>
              <a:buChar char="»"/>
              <a:defRPr>
                <a:solidFill>
                  <a:srgbClr val="F26B17"/>
                </a:solidFill>
                <a:latin typeface="+mn-lt"/>
                <a:ea typeface="+mn-ea"/>
              </a:defRPr>
            </a:lvl6pPr>
            <a:lvl7pPr marL="2971800" indent="-228600" algn="l" rtl="0" fontAlgn="base">
              <a:spcBef>
                <a:spcPct val="20000"/>
              </a:spcBef>
              <a:spcAft>
                <a:spcPct val="0"/>
              </a:spcAft>
              <a:buChar char="»"/>
              <a:defRPr>
                <a:solidFill>
                  <a:srgbClr val="F26B17"/>
                </a:solidFill>
                <a:latin typeface="+mn-lt"/>
                <a:ea typeface="+mn-ea"/>
              </a:defRPr>
            </a:lvl7pPr>
            <a:lvl8pPr marL="3429000" indent="-228600" algn="l" rtl="0" fontAlgn="base">
              <a:spcBef>
                <a:spcPct val="20000"/>
              </a:spcBef>
              <a:spcAft>
                <a:spcPct val="0"/>
              </a:spcAft>
              <a:buChar char="»"/>
              <a:defRPr>
                <a:solidFill>
                  <a:srgbClr val="F26B17"/>
                </a:solidFill>
                <a:latin typeface="+mn-lt"/>
                <a:ea typeface="+mn-ea"/>
              </a:defRPr>
            </a:lvl8pPr>
            <a:lvl9pPr marL="3886200" indent="-228600" algn="l" rtl="0" fontAlgn="base">
              <a:spcBef>
                <a:spcPct val="20000"/>
              </a:spcBef>
              <a:spcAft>
                <a:spcPct val="0"/>
              </a:spcAft>
              <a:buChar char="»"/>
              <a:defRPr>
                <a:solidFill>
                  <a:srgbClr val="F26B17"/>
                </a:solidFill>
                <a:latin typeface="+mn-lt"/>
                <a:ea typeface="+mn-ea"/>
              </a:defRPr>
            </a:lvl9pPr>
          </a:lstStyle>
          <a:p>
            <a:pPr>
              <a:buClr>
                <a:schemeClr val="bg1">
                  <a:lumMod val="50000"/>
                </a:schemeClr>
              </a:buClr>
              <a:buSzPct val="50000"/>
              <a:buFont typeface="Arial" panose="020B0604020202020204" pitchFamily="34" charset="0"/>
              <a:buChar char="►"/>
            </a:pPr>
            <a:r>
              <a:rPr lang="en-US" kern="0" dirty="0" smtClean="0">
                <a:solidFill>
                  <a:schemeClr val="bg1">
                    <a:lumMod val="50000"/>
                  </a:schemeClr>
                </a:solidFill>
              </a:rPr>
              <a:t>Up to 61 cores</a:t>
            </a:r>
          </a:p>
          <a:p>
            <a:pPr>
              <a:buClr>
                <a:schemeClr val="bg1">
                  <a:lumMod val="50000"/>
                </a:schemeClr>
              </a:buClr>
              <a:buSzPct val="50000"/>
              <a:buFont typeface="Arial" panose="020B0604020202020204" pitchFamily="34" charset="0"/>
              <a:buChar char="►"/>
            </a:pPr>
            <a:r>
              <a:rPr lang="en-US" kern="0" dirty="0" smtClean="0">
                <a:solidFill>
                  <a:schemeClr val="bg1">
                    <a:lumMod val="50000"/>
                  </a:schemeClr>
                </a:solidFill>
              </a:rPr>
              <a:t>Cores @ ~1 GHz</a:t>
            </a:r>
          </a:p>
          <a:p>
            <a:pPr>
              <a:buClr>
                <a:schemeClr val="bg1">
                  <a:lumMod val="50000"/>
                </a:schemeClr>
              </a:buClr>
              <a:buSzPct val="50000"/>
              <a:buFont typeface="Arial" panose="020B0604020202020204" pitchFamily="34" charset="0"/>
              <a:buChar char="►"/>
            </a:pPr>
            <a:r>
              <a:rPr lang="en-US" kern="0" dirty="0" smtClean="0">
                <a:solidFill>
                  <a:schemeClr val="bg1">
                    <a:lumMod val="50000"/>
                  </a:schemeClr>
                </a:solidFill>
              </a:rPr>
              <a:t>512-bit </a:t>
            </a:r>
            <a:r>
              <a:rPr lang="en-US" kern="0" dirty="0">
                <a:solidFill>
                  <a:schemeClr val="bg1">
                    <a:lumMod val="50000"/>
                  </a:schemeClr>
                </a:solidFill>
              </a:rPr>
              <a:t>v</a:t>
            </a:r>
            <a:r>
              <a:rPr lang="en-US" kern="0" dirty="0" smtClean="0">
                <a:solidFill>
                  <a:schemeClr val="bg1">
                    <a:lumMod val="50000"/>
                  </a:schemeClr>
                </a:solidFill>
              </a:rPr>
              <a:t>ector units</a:t>
            </a:r>
          </a:p>
          <a:p>
            <a:pPr>
              <a:buClr>
                <a:schemeClr val="bg1">
                  <a:lumMod val="50000"/>
                </a:schemeClr>
              </a:buClr>
              <a:buSzPct val="50000"/>
              <a:buFont typeface="Arial" panose="020B0604020202020204" pitchFamily="34" charset="0"/>
              <a:buChar char="►"/>
            </a:pPr>
            <a:r>
              <a:rPr lang="en-US" kern="0" dirty="0" smtClean="0">
                <a:solidFill>
                  <a:schemeClr val="bg1">
                    <a:lumMod val="50000"/>
                  </a:schemeClr>
                </a:solidFill>
              </a:rPr>
              <a:t>GDDR5 150GB/s BW</a:t>
            </a:r>
          </a:p>
        </p:txBody>
      </p:sp>
      <p:sp>
        <p:nvSpPr>
          <p:cNvPr id="14" name="TextBox 13"/>
          <p:cNvSpPr txBox="1"/>
          <p:nvPr/>
        </p:nvSpPr>
        <p:spPr>
          <a:xfrm>
            <a:off x="1616720" y="2755077"/>
            <a:ext cx="6977360" cy="769441"/>
          </a:xfrm>
          <a:prstGeom prst="rect">
            <a:avLst/>
          </a:prstGeom>
          <a:noFill/>
        </p:spPr>
        <p:txBody>
          <a:bodyPr wrap="square" rtlCol="0">
            <a:spAutoFit/>
          </a:bodyPr>
          <a:lstStyle/>
          <a:p>
            <a:pPr marL="342900" lvl="1" indent="-342900">
              <a:buSzPct val="120000"/>
              <a:buFont typeface="Candara" panose="020E0502030303020204" pitchFamily="34" charset="0"/>
              <a:buChar char="•"/>
            </a:pPr>
            <a:r>
              <a:rPr lang="en-US" dirty="0">
                <a:latin typeface="+mj-lt"/>
              </a:rPr>
              <a:t>x</a:t>
            </a:r>
            <a:r>
              <a:rPr lang="en-US" dirty="0" smtClean="0">
                <a:latin typeface="+mj-lt"/>
              </a:rPr>
              <a:t>86 architecture and programming models</a:t>
            </a:r>
            <a:endParaRPr lang="en-US" dirty="0">
              <a:latin typeface="+mj-lt"/>
            </a:endParaRPr>
          </a:p>
          <a:p>
            <a:pPr marL="342900" indent="-342900">
              <a:buSzPct val="120000"/>
              <a:buFont typeface="Candara" panose="020E0502030303020204" pitchFamily="34" charset="0"/>
              <a:buChar char="•"/>
            </a:pPr>
            <a:endParaRPr lang="en-US" sz="2000" dirty="0">
              <a:latin typeface="+mj-lt"/>
            </a:endParaRPr>
          </a:p>
        </p:txBody>
      </p:sp>
      <p:grpSp>
        <p:nvGrpSpPr>
          <p:cNvPr id="24" name="Group 23"/>
          <p:cNvGrpSpPr/>
          <p:nvPr/>
        </p:nvGrpSpPr>
        <p:grpSpPr>
          <a:xfrm>
            <a:off x="4110102" y="3524517"/>
            <a:ext cx="4881498" cy="1261479"/>
            <a:chOff x="4125649" y="3337256"/>
            <a:chExt cx="5299868" cy="1448741"/>
          </a:xfrm>
        </p:grpSpPr>
        <p:sp>
          <p:nvSpPr>
            <p:cNvPr id="15" name="Oval Callout 14"/>
            <p:cNvSpPr/>
            <p:nvPr/>
          </p:nvSpPr>
          <p:spPr bwMode="auto">
            <a:xfrm>
              <a:off x="4462502" y="3337256"/>
              <a:ext cx="4963015" cy="1127817"/>
            </a:xfrm>
            <a:prstGeom prst="wedgeEllipseCallout">
              <a:avLst>
                <a:gd name="adj1" fmla="val -47443"/>
                <a:gd name="adj2" fmla="val 45258"/>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smtClean="0">
                  <a:latin typeface="+mj-lt"/>
                  <a:ea typeface="ＭＳ Ｐゴシック" pitchFamily="-65" charset="-128"/>
                </a:rPr>
                <a:t>Yes. it’s easy to write and run programs on Phi. </a:t>
              </a:r>
              <a:endParaRPr kumimoji="0" lang="en-US" sz="20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pic>
          <p:nvPicPr>
            <p:cNvPr id="17" name="Picture 16"/>
            <p:cNvPicPr>
              <a:picLocks noChangeAspect="1"/>
            </p:cNvPicPr>
            <p:nvPr/>
          </p:nvPicPr>
          <p:blipFill>
            <a:blip r:embed="rId5">
              <a:duotone>
                <a:schemeClr val="accent2">
                  <a:shade val="45000"/>
                  <a:satMod val="135000"/>
                </a:schemeClr>
                <a:prstClr val="white"/>
              </a:duotone>
            </a:blip>
            <a:stretch>
              <a:fillRect/>
            </a:stretch>
          </p:blipFill>
          <p:spPr>
            <a:xfrm>
              <a:off x="4125649" y="4321660"/>
              <a:ext cx="336853" cy="464337"/>
            </a:xfrm>
            <a:prstGeom prst="rect">
              <a:avLst/>
            </a:prstGeom>
          </p:spPr>
        </p:pic>
      </p:grpSp>
      <p:grpSp>
        <p:nvGrpSpPr>
          <p:cNvPr id="23" name="Group 22"/>
          <p:cNvGrpSpPr/>
          <p:nvPr/>
        </p:nvGrpSpPr>
        <p:grpSpPr>
          <a:xfrm>
            <a:off x="381000" y="4089119"/>
            <a:ext cx="3162300" cy="2136389"/>
            <a:chOff x="381000" y="4089119"/>
            <a:chExt cx="3162300" cy="2136389"/>
          </a:xfrm>
        </p:grpSpPr>
        <p:grpSp>
          <p:nvGrpSpPr>
            <p:cNvPr id="12" name="Group 11"/>
            <p:cNvGrpSpPr/>
            <p:nvPr/>
          </p:nvGrpSpPr>
          <p:grpSpPr>
            <a:xfrm>
              <a:off x="381000" y="4089119"/>
              <a:ext cx="3162300" cy="1503646"/>
              <a:chOff x="608319" y="4320073"/>
              <a:chExt cx="3162300" cy="1503646"/>
            </a:xfrm>
          </p:grpSpPr>
          <p:sp>
            <p:nvSpPr>
              <p:cNvPr id="11" name="Cloud Callout 10"/>
              <p:cNvSpPr/>
              <p:nvPr/>
            </p:nvSpPr>
            <p:spPr bwMode="auto">
              <a:xfrm>
                <a:off x="646419" y="4320073"/>
                <a:ext cx="3124200" cy="1503646"/>
              </a:xfrm>
              <a:prstGeom prst="cloudCallou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TextBox 7"/>
              <p:cNvSpPr txBox="1"/>
              <p:nvPr/>
            </p:nvSpPr>
            <p:spPr>
              <a:xfrm>
                <a:off x="608319" y="4531057"/>
                <a:ext cx="3143091" cy="1292662"/>
              </a:xfrm>
              <a:prstGeom prst="rect">
                <a:avLst/>
              </a:prstGeom>
              <a:noFill/>
            </p:spPr>
            <p:txBody>
              <a:bodyPr wrap="square" rtlCol="0">
                <a:spAutoFit/>
              </a:bodyPr>
              <a:lstStyle/>
              <a:p>
                <a:pPr lvl="1">
                  <a:spcBef>
                    <a:spcPts val="1200"/>
                  </a:spcBef>
                </a:pPr>
                <a:r>
                  <a:rPr lang="en-US" sz="2000" i="1" dirty="0">
                    <a:latin typeface="+mj-lt"/>
                  </a:rPr>
                  <a:t>So, is it easy to write programs for the Xeon Phi?</a:t>
                </a:r>
              </a:p>
              <a:p>
                <a:endParaRPr lang="en-US" sz="1800" dirty="0">
                  <a:latin typeface="+mj-lt"/>
                </a:endParaRPr>
              </a:p>
            </p:txBody>
          </p:sp>
        </p:grpSp>
        <p:pic>
          <p:nvPicPr>
            <p:cNvPr id="18" name="Picture 17"/>
            <p:cNvPicPr>
              <a:picLocks noChangeAspect="1"/>
            </p:cNvPicPr>
            <p:nvPr/>
          </p:nvPicPr>
          <p:blipFill>
            <a:blip r:embed="rId5">
              <a:duotone>
                <a:prstClr val="black"/>
                <a:srgbClr val="FFC000">
                  <a:tint val="45000"/>
                  <a:satMod val="400000"/>
                </a:srgbClr>
              </a:duotone>
            </a:blip>
            <a:stretch>
              <a:fillRect/>
            </a:stretch>
          </p:blipFill>
          <p:spPr>
            <a:xfrm>
              <a:off x="914400" y="5744282"/>
              <a:ext cx="349105" cy="481226"/>
            </a:xfrm>
            <a:prstGeom prst="rect">
              <a:avLst/>
            </a:prstGeom>
          </p:spPr>
        </p:pic>
      </p:grpSp>
      <p:grpSp>
        <p:nvGrpSpPr>
          <p:cNvPr id="25" name="Group 24"/>
          <p:cNvGrpSpPr/>
          <p:nvPr/>
        </p:nvGrpSpPr>
        <p:grpSpPr>
          <a:xfrm>
            <a:off x="3962400" y="4713456"/>
            <a:ext cx="5029200" cy="1462897"/>
            <a:chOff x="3962400" y="4713456"/>
            <a:chExt cx="5029200" cy="1462897"/>
          </a:xfrm>
        </p:grpSpPr>
        <p:sp>
          <p:nvSpPr>
            <p:cNvPr id="16" name="Oval Callout 15"/>
            <p:cNvSpPr/>
            <p:nvPr/>
          </p:nvSpPr>
          <p:spPr bwMode="auto">
            <a:xfrm>
              <a:off x="3962400" y="4713456"/>
              <a:ext cx="5029200" cy="1001544"/>
            </a:xfrm>
            <a:prstGeom prst="wedgeEllipseCallout">
              <a:avLst>
                <a:gd name="adj1" fmla="val 34702"/>
                <a:gd name="adj2" fmla="val 60329"/>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smtClean="0">
                  <a:latin typeface="+mj-lt"/>
                  <a:ea typeface="ＭＳ Ｐゴシック" pitchFamily="-65" charset="-128"/>
                </a:rPr>
                <a:t>… but optimizing performance on Phi is not easy!</a:t>
              </a:r>
              <a:endParaRPr kumimoji="0" lang="en-US" sz="20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pic>
          <p:nvPicPr>
            <p:cNvPr id="19" name="Picture 18"/>
            <p:cNvPicPr>
              <a:picLocks noChangeAspect="1"/>
            </p:cNvPicPr>
            <p:nvPr/>
          </p:nvPicPr>
          <p:blipFill>
            <a:blip r:embed="rId5"/>
            <a:stretch>
              <a:fillRect/>
            </a:stretch>
          </p:blipFill>
          <p:spPr>
            <a:xfrm>
              <a:off x="8276308" y="5754739"/>
              <a:ext cx="305859" cy="421614"/>
            </a:xfrm>
            <a:prstGeom prst="rect">
              <a:avLst/>
            </a:prstGeom>
          </p:spPr>
        </p:pic>
      </p:grpSp>
    </p:spTree>
    <p:extLst>
      <p:ext uri="{BB962C8B-B14F-4D97-AF65-F5344CB8AC3E}">
        <p14:creationId xmlns:p14="http://schemas.microsoft.com/office/powerpoint/2010/main" val="744203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500"/>
                                        <p:tgtEl>
                                          <p:spTgt spid="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xEl>
                                              <p:pRg st="0" end="0"/>
                                            </p:txEl>
                                          </p:spTgt>
                                        </p:tgtEl>
                                      </p:cBhvr>
                                    </p:animEffect>
                                    <p:set>
                                      <p:cBhvr>
                                        <p:cTn id="47" dur="1" fill="hold">
                                          <p:stCondLst>
                                            <p:cond delay="499"/>
                                          </p:stCondLst>
                                        </p:cTn>
                                        <p:tgtEl>
                                          <p:spTgt spid="13">
                                            <p:txEl>
                                              <p:pRg st="0" end="0"/>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3">
                                            <p:txEl>
                                              <p:pRg st="1" end="1"/>
                                            </p:txEl>
                                          </p:spTgt>
                                        </p:tgtEl>
                                      </p:cBhvr>
                                    </p:animEffect>
                                    <p:set>
                                      <p:cBhvr>
                                        <p:cTn id="50" dur="1" fill="hold">
                                          <p:stCondLst>
                                            <p:cond delay="499"/>
                                          </p:stCondLst>
                                        </p:cTn>
                                        <p:tgtEl>
                                          <p:spTgt spid="13">
                                            <p:txEl>
                                              <p:pRg st="1" end="1"/>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3">
                                            <p:txEl>
                                              <p:pRg st="2" end="2"/>
                                            </p:txEl>
                                          </p:spTgt>
                                        </p:tgtEl>
                                      </p:cBhvr>
                                    </p:animEffect>
                                    <p:set>
                                      <p:cBhvr>
                                        <p:cTn id="53" dur="1" fill="hold">
                                          <p:stCondLst>
                                            <p:cond delay="499"/>
                                          </p:stCondLst>
                                        </p:cTn>
                                        <p:tgtEl>
                                          <p:spTgt spid="13">
                                            <p:txEl>
                                              <p:pRg st="2" end="2"/>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3">
                                            <p:txEl>
                                              <p:pRg st="3" end="3"/>
                                            </p:txEl>
                                          </p:spTgt>
                                        </p:tgtEl>
                                      </p:cBhvr>
                                    </p:animEffect>
                                    <p:set>
                                      <p:cBhvr>
                                        <p:cTn id="56" dur="1" fill="hold">
                                          <p:stCondLst>
                                            <p:cond delay="499"/>
                                          </p:stCondLst>
                                        </p:cTn>
                                        <p:tgtEl>
                                          <p:spTgt spid="13">
                                            <p:txEl>
                                              <p:pRg st="3" end="3"/>
                                            </p:txEl>
                                          </p:spTgt>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3">
                                            <p:txEl>
                                              <p:pRg st="0" end="0"/>
                                            </p:txEl>
                                          </p:spTgt>
                                        </p:tgtEl>
                                      </p:cBhvr>
                                    </p:animEffect>
                                    <p:set>
                                      <p:cBhvr>
                                        <p:cTn id="59" dur="1" fill="hold">
                                          <p:stCondLst>
                                            <p:cond delay="499"/>
                                          </p:stCondLst>
                                        </p:cTn>
                                        <p:tgtEl>
                                          <p:spTgt spid="3">
                                            <p:txEl>
                                              <p:pRg st="0" end="0"/>
                                            </p:txEl>
                                          </p:spTgt>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3">
                                            <p:txEl>
                                              <p:pRg st="1" end="1"/>
                                            </p:txEl>
                                          </p:spTgt>
                                        </p:tgtEl>
                                      </p:cBhvr>
                                    </p:animEffect>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3">
                                            <p:txEl>
                                              <p:pRg st="2" end="2"/>
                                            </p:txEl>
                                          </p:spTgt>
                                        </p:tgtEl>
                                      </p:cBhvr>
                                    </p:animEffect>
                                    <p:set>
                                      <p:cBhvr>
                                        <p:cTn id="65" dur="1" fill="hold">
                                          <p:stCondLst>
                                            <p:cond delay="499"/>
                                          </p:stCondLst>
                                        </p:cTn>
                                        <p:tgtEl>
                                          <p:spTgt spid="3">
                                            <p:txEl>
                                              <p:pRg st="2" end="2"/>
                                            </p:txEl>
                                          </p:spTgt>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3">
                                            <p:txEl>
                                              <p:pRg st="3" end="3"/>
                                            </p:txEl>
                                          </p:spTgt>
                                        </p:tgtEl>
                                      </p:cBhvr>
                                    </p:animEffect>
                                    <p:set>
                                      <p:cBhvr>
                                        <p:cTn id="68" dur="1" fill="hold">
                                          <p:stCondLst>
                                            <p:cond delay="499"/>
                                          </p:stCondLst>
                                        </p:cTn>
                                        <p:tgtEl>
                                          <p:spTgt spid="3">
                                            <p:txEl>
                                              <p:pRg st="3" end="3"/>
                                            </p:txEl>
                                          </p:spTgt>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allAtOnce"/>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Architecture-Specific Solutions</a:t>
            </a:r>
            <a:endParaRPr lang="en-US" dirty="0"/>
          </a:p>
        </p:txBody>
      </p:sp>
      <p:sp>
        <p:nvSpPr>
          <p:cNvPr id="3" name="Content Placeholder 2"/>
          <p:cNvSpPr>
            <a:spLocks noGrp="1"/>
          </p:cNvSpPr>
          <p:nvPr>
            <p:ph idx="1"/>
          </p:nvPr>
        </p:nvSpPr>
        <p:spPr/>
        <p:txBody>
          <a:bodyPr/>
          <a:lstStyle/>
          <a:p>
            <a:pPr>
              <a:tabLst>
                <a:tab pos="7489825" algn="r"/>
              </a:tabLst>
            </a:pPr>
            <a:r>
              <a:rPr lang="en-US" dirty="0" smtClean="0"/>
              <a:t>Transposition in FFT  	</a:t>
            </a:r>
            <a:r>
              <a:rPr lang="en-US" sz="2000" dirty="0" smtClean="0">
                <a:solidFill>
                  <a:schemeClr val="bg1">
                    <a:lumMod val="65000"/>
                  </a:schemeClr>
                </a:solidFill>
              </a:rPr>
              <a:t>[Park13]</a:t>
            </a:r>
            <a:r>
              <a:rPr lang="en-US" sz="2000" dirty="0">
                <a:solidFill>
                  <a:schemeClr val="bg1">
                    <a:lumMod val="65000"/>
                  </a:schemeClr>
                </a:solidFill>
              </a:rPr>
              <a:t> </a:t>
            </a:r>
            <a:endParaRPr lang="en-US" dirty="0" smtClean="0">
              <a:solidFill>
                <a:schemeClr val="bg1">
                  <a:lumMod val="65000"/>
                </a:schemeClr>
              </a:solidFill>
            </a:endParaRPr>
          </a:p>
          <a:p>
            <a:pPr lvl="1"/>
            <a:r>
              <a:rPr lang="en-US" dirty="0" smtClean="0"/>
              <a:t>Reduce memory accesses via cross-lane intrinsics</a:t>
            </a:r>
          </a:p>
          <a:p>
            <a:pPr>
              <a:tabLst>
                <a:tab pos="7548563" algn="r"/>
              </a:tabLst>
            </a:pPr>
            <a:r>
              <a:rPr lang="en-US" i="1" dirty="0" err="1"/>
              <a:t>Swendsen</a:t>
            </a:r>
            <a:r>
              <a:rPr lang="en-US" i="1" dirty="0" smtClean="0"/>
              <a:t>-Wang</a:t>
            </a:r>
            <a:r>
              <a:rPr lang="en-US" dirty="0" smtClean="0"/>
              <a:t> </a:t>
            </a:r>
            <a:r>
              <a:rPr lang="en-US" dirty="0"/>
              <a:t>multi-cluster algorithm </a:t>
            </a:r>
            <a:r>
              <a:rPr lang="en-US" dirty="0" smtClean="0"/>
              <a:t>	</a:t>
            </a:r>
            <a:r>
              <a:rPr lang="en-US" sz="2000" dirty="0" smtClean="0">
                <a:solidFill>
                  <a:srgbClr val="A6A6A6"/>
                </a:solidFill>
              </a:rPr>
              <a:t>[Wende13</a:t>
            </a:r>
            <a:r>
              <a:rPr lang="en-US" sz="2000" dirty="0">
                <a:solidFill>
                  <a:srgbClr val="A6A6A6"/>
                </a:solidFill>
              </a:rPr>
              <a:t>] </a:t>
            </a:r>
            <a:endParaRPr lang="en-US" dirty="0">
              <a:solidFill>
                <a:srgbClr val="A6A6A6"/>
              </a:solidFill>
            </a:endParaRPr>
          </a:p>
          <a:p>
            <a:pPr lvl="1"/>
            <a:r>
              <a:rPr lang="en-US" dirty="0"/>
              <a:t>Maneuver the elements in registers via the data-reordering intrinsics</a:t>
            </a:r>
          </a:p>
          <a:p>
            <a:pPr>
              <a:tabLst>
                <a:tab pos="7548563" algn="r"/>
                <a:tab pos="7596188" algn="l"/>
              </a:tabLst>
            </a:pPr>
            <a:r>
              <a:rPr lang="en-US" dirty="0" err="1" smtClean="0"/>
              <a:t>Linpack</a:t>
            </a:r>
            <a:r>
              <a:rPr lang="en-US" dirty="0" smtClean="0"/>
              <a:t> benchmark 	</a:t>
            </a:r>
            <a:r>
              <a:rPr lang="en-US" sz="2000" dirty="0" smtClean="0">
                <a:solidFill>
                  <a:srgbClr val="A6A6A6"/>
                </a:solidFill>
              </a:rPr>
              <a:t>[Heinecke13] </a:t>
            </a:r>
            <a:endParaRPr lang="en-US" dirty="0" smtClean="0">
              <a:solidFill>
                <a:srgbClr val="A6A6A6"/>
              </a:solidFill>
            </a:endParaRPr>
          </a:p>
          <a:p>
            <a:pPr lvl="1"/>
            <a:r>
              <a:rPr lang="en-US" dirty="0" smtClean="0"/>
              <a:t>Reorganize the computation patterns and instructions via assembly code</a:t>
            </a:r>
          </a:p>
          <a:p>
            <a:pPr lvl="1"/>
            <a:endParaRPr lang="en-US" dirty="0" smtClean="0"/>
          </a:p>
          <a:p>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4</a:t>
            </a:fld>
            <a:endParaRPr lang="en-US"/>
          </a:p>
        </p:txBody>
      </p:sp>
      <p:grpSp>
        <p:nvGrpSpPr>
          <p:cNvPr id="8" name="Group 7"/>
          <p:cNvGrpSpPr/>
          <p:nvPr/>
        </p:nvGrpSpPr>
        <p:grpSpPr>
          <a:xfrm>
            <a:off x="457200" y="4263599"/>
            <a:ext cx="8267700" cy="1832401"/>
            <a:chOff x="571500" y="4804201"/>
            <a:chExt cx="8001000" cy="1143000"/>
          </a:xfrm>
        </p:grpSpPr>
        <p:sp>
          <p:nvSpPr>
            <p:cNvPr id="7" name="Cloud Callout 6"/>
            <p:cNvSpPr/>
            <p:nvPr/>
          </p:nvSpPr>
          <p:spPr bwMode="auto">
            <a:xfrm>
              <a:off x="571500" y="4804201"/>
              <a:ext cx="8001000" cy="1143000"/>
            </a:xfrm>
            <a:prstGeom prst="cloudCallout">
              <a:avLst>
                <a:gd name="adj1" fmla="val -22269"/>
                <a:gd name="adj2" fmla="val 443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Rectangle 5"/>
            <p:cNvSpPr/>
            <p:nvPr/>
          </p:nvSpPr>
          <p:spPr>
            <a:xfrm>
              <a:off x="1050823" y="5115061"/>
              <a:ext cx="6705600" cy="592237"/>
            </a:xfrm>
            <a:prstGeom prst="rect">
              <a:avLst/>
            </a:prstGeom>
          </p:spPr>
          <p:txBody>
            <a:bodyPr wrap="square">
              <a:spAutoFit/>
            </a:bodyPr>
            <a:lstStyle/>
            <a:p>
              <a:pPr algn="ctr">
                <a:buSzPct val="50000"/>
              </a:pPr>
              <a:r>
                <a:rPr lang="en-US" dirty="0">
                  <a:latin typeface="+mj-lt"/>
                </a:rPr>
                <a:t>If the optimizations </a:t>
              </a:r>
              <a:r>
                <a:rPr lang="en-US" dirty="0" smtClean="0">
                  <a:latin typeface="+mj-lt"/>
                </a:rPr>
                <a:t>are Xeon Phi-specific</a:t>
              </a:r>
              <a:r>
                <a:rPr lang="en-US" dirty="0">
                  <a:latin typeface="+mj-lt"/>
                </a:rPr>
                <a:t>, </a:t>
              </a:r>
              <a:endParaRPr lang="en-US" dirty="0" smtClean="0">
                <a:latin typeface="+mj-lt"/>
              </a:endParaRPr>
            </a:p>
            <a:p>
              <a:pPr algn="ctr">
                <a:buSzPct val="50000"/>
              </a:pPr>
              <a:r>
                <a:rPr lang="en-US" dirty="0" smtClean="0">
                  <a:latin typeface="+mj-lt"/>
                </a:rPr>
                <a:t>the </a:t>
              </a:r>
              <a:r>
                <a:rPr lang="en-US" dirty="0">
                  <a:latin typeface="+mj-lt"/>
                </a:rPr>
                <a:t>codes are not easy to write and portable.</a:t>
              </a:r>
            </a:p>
          </p:txBody>
        </p:sp>
      </p:grpSp>
    </p:spTree>
    <p:extLst>
      <p:ext uri="{BB962C8B-B14F-4D97-AF65-F5344CB8AC3E}">
        <p14:creationId xmlns:p14="http://schemas.microsoft.com/office/powerpoint/2010/main" val="37375136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762000"/>
          </a:xfrm>
        </p:spPr>
        <p:txBody>
          <a:bodyPr/>
          <a:lstStyle/>
          <a:p>
            <a:pPr algn="ctr"/>
            <a:r>
              <a:rPr lang="en-US" dirty="0" smtClean="0"/>
              <a:t>Performance, Programmability, and Portability</a:t>
            </a:r>
            <a:endParaRPr lang="en-US" dirty="0"/>
          </a:p>
        </p:txBody>
      </p:sp>
      <p:sp>
        <p:nvSpPr>
          <p:cNvPr id="3" name="Content Placeholder 2"/>
          <p:cNvSpPr>
            <a:spLocks noGrp="1"/>
          </p:cNvSpPr>
          <p:nvPr>
            <p:ph idx="1"/>
          </p:nvPr>
        </p:nvSpPr>
        <p:spPr/>
        <p:txBody>
          <a:bodyPr/>
          <a:lstStyle/>
          <a:p>
            <a:r>
              <a:rPr lang="en-US" dirty="0" smtClean="0"/>
              <a:t>It’s more than performance …</a:t>
            </a:r>
          </a:p>
          <a:p>
            <a:pPr marL="0" indent="0">
              <a:buNone/>
            </a:pPr>
            <a:r>
              <a:rPr lang="en-US" dirty="0" smtClean="0"/>
              <a:t>	… programmability and portability.  </a:t>
            </a:r>
          </a:p>
          <a:p>
            <a:r>
              <a:rPr lang="en-US" i="1" dirty="0" smtClean="0"/>
              <a:t>Solution</a:t>
            </a:r>
            <a:r>
              <a:rPr lang="en-US" dirty="0" smtClean="0"/>
              <a:t>: directive-based optimizations + “simple” algorithmic changes.</a:t>
            </a:r>
          </a:p>
          <a:p>
            <a:pPr lvl="1"/>
            <a:r>
              <a:rPr lang="en-US" dirty="0" smtClean="0"/>
              <a:t>@Cache</a:t>
            </a:r>
          </a:p>
          <a:p>
            <a:pPr lvl="2"/>
            <a:r>
              <a:rPr lang="en-US" dirty="0" smtClean="0"/>
              <a:t>Blocking to create better memory access </a:t>
            </a:r>
          </a:p>
          <a:p>
            <a:pPr lvl="1"/>
            <a:r>
              <a:rPr lang="en-US" dirty="0" smtClean="0"/>
              <a:t>@Vector Units</a:t>
            </a:r>
          </a:p>
          <a:p>
            <a:pPr lvl="2"/>
            <a:r>
              <a:rPr lang="en-US" dirty="0" smtClean="0"/>
              <a:t>Pragmas + loop structure changes </a:t>
            </a:r>
          </a:p>
          <a:p>
            <a:pPr lvl="1"/>
            <a:r>
              <a:rPr lang="en-US" dirty="0" smtClean="0"/>
              <a:t>@Many-cores</a:t>
            </a:r>
          </a:p>
          <a:p>
            <a:pPr lvl="2"/>
            <a:r>
              <a:rPr lang="en-US" dirty="0" smtClean="0"/>
              <a:t>Pragmas</a:t>
            </a:r>
          </a:p>
          <a:p>
            <a:pPr lvl="1"/>
            <a:r>
              <a:rPr lang="en-US" dirty="0" smtClean="0"/>
              <a:t>Find the optimal combination of parameters.</a:t>
            </a:r>
            <a:endParaRPr lang="en-US" dirty="0"/>
          </a:p>
          <a:p>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5</a:t>
            </a:fld>
            <a:endParaRPr lang="en-US"/>
          </a:p>
        </p:txBody>
      </p:sp>
    </p:spTree>
    <p:extLst>
      <p:ext uri="{BB962C8B-B14F-4D97-AF65-F5344CB8AC3E}">
        <p14:creationId xmlns:p14="http://schemas.microsoft.com/office/powerpoint/2010/main" val="20765236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Introduction</a:t>
            </a:r>
          </a:p>
          <a:p>
            <a:pPr lvl="1"/>
            <a:r>
              <a:rPr lang="en-US" dirty="0" smtClean="0">
                <a:solidFill>
                  <a:schemeClr val="bg1">
                    <a:lumMod val="65000"/>
                  </a:schemeClr>
                </a:solidFill>
              </a:rPr>
              <a:t>Intel Xeon Phi</a:t>
            </a:r>
          </a:p>
          <a:p>
            <a:pPr lvl="1"/>
            <a:r>
              <a:rPr lang="en-US" dirty="0" smtClean="0">
                <a:solidFill>
                  <a:schemeClr val="bg1">
                    <a:lumMod val="65000"/>
                  </a:schemeClr>
                </a:solidFill>
              </a:rPr>
              <a:t>Architecture-Specific Solutions</a:t>
            </a:r>
          </a:p>
          <a:p>
            <a:r>
              <a:rPr lang="en-US" dirty="0" smtClean="0">
                <a:effectLst>
                  <a:outerShdw blurRad="38100" dist="38100" dir="2700000" algn="tl">
                    <a:srgbClr val="000000">
                      <a:alpha val="43137"/>
                    </a:srgbClr>
                  </a:outerShdw>
                </a:effectLst>
              </a:rPr>
              <a:t>Case </a:t>
            </a:r>
            <a:r>
              <a:rPr lang="en-US" dirty="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tudy : Floyd-</a:t>
            </a:r>
            <a:r>
              <a:rPr lang="en-US" dirty="0" err="1" smtClean="0">
                <a:effectLst>
                  <a:outerShdw blurRad="38100" dist="38100" dir="2700000" algn="tl">
                    <a:srgbClr val="000000">
                      <a:alpha val="43137"/>
                    </a:srgbClr>
                  </a:outerShdw>
                </a:effectLst>
              </a:rPr>
              <a:t>Warshall</a:t>
            </a:r>
            <a:r>
              <a:rPr lang="en-US" dirty="0" smtClean="0">
                <a:effectLst>
                  <a:outerShdw blurRad="38100" dist="38100" dir="2700000" algn="tl">
                    <a:srgbClr val="000000">
                      <a:alpha val="43137"/>
                    </a:srgbClr>
                  </a:outerShdw>
                </a:effectLst>
              </a:rPr>
              <a:t> Algorithm</a:t>
            </a:r>
          </a:p>
          <a:p>
            <a:pPr lvl="1"/>
            <a:r>
              <a:rPr lang="en-US" dirty="0" smtClean="0">
                <a:solidFill>
                  <a:srgbClr val="000000"/>
                </a:solidFill>
              </a:rPr>
              <a:t>Algorithmic Overview</a:t>
            </a:r>
          </a:p>
          <a:p>
            <a:pPr lvl="1"/>
            <a:r>
              <a:rPr lang="en-US" dirty="0" smtClean="0">
                <a:solidFill>
                  <a:srgbClr val="000000"/>
                </a:solidFill>
              </a:rPr>
              <a:t>Optimizations for Xeon Phi</a:t>
            </a:r>
          </a:p>
          <a:p>
            <a:pPr lvl="2"/>
            <a:r>
              <a:rPr lang="en-US" dirty="0" smtClean="0">
                <a:solidFill>
                  <a:srgbClr val="000000"/>
                </a:solidFill>
              </a:rPr>
              <a:t>Cache Blocking</a:t>
            </a:r>
          </a:p>
          <a:p>
            <a:pPr lvl="2"/>
            <a:r>
              <a:rPr lang="en-US" dirty="0" err="1" smtClean="0">
                <a:solidFill>
                  <a:srgbClr val="000000"/>
                </a:solidFill>
              </a:rPr>
              <a:t>Vectorization</a:t>
            </a:r>
            <a:r>
              <a:rPr lang="en-US" dirty="0" smtClean="0">
                <a:solidFill>
                  <a:srgbClr val="000000"/>
                </a:solidFill>
              </a:rPr>
              <a:t> via Data-Level Parallelism</a:t>
            </a:r>
          </a:p>
          <a:p>
            <a:pPr lvl="2"/>
            <a:r>
              <a:rPr lang="en-US" dirty="0" smtClean="0">
                <a:solidFill>
                  <a:srgbClr val="000000"/>
                </a:solidFill>
              </a:rPr>
              <a:t>Many Cores via Thread-Level Parallelism</a:t>
            </a:r>
          </a:p>
          <a:p>
            <a:pPr lvl="1"/>
            <a:r>
              <a:rPr lang="en-US" dirty="0" smtClean="0">
                <a:solidFill>
                  <a:srgbClr val="000000"/>
                </a:solidFill>
              </a:rPr>
              <a:t>Performance Evaluation on Xeon Phi</a:t>
            </a:r>
          </a:p>
          <a:p>
            <a:r>
              <a:rPr lang="en-US" dirty="0" smtClean="0">
                <a:solidFill>
                  <a:schemeClr val="bg1">
                    <a:lumMod val="65000"/>
                  </a:schemeClr>
                </a:solidFill>
              </a:rPr>
              <a:t>Conclusion</a:t>
            </a:r>
            <a:endParaRPr lang="en-US" dirty="0">
              <a:solidFill>
                <a:schemeClr val="bg1">
                  <a:lumMod val="65000"/>
                </a:schemeClr>
              </a:solidFill>
            </a:endParaRPr>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6</a:t>
            </a:fld>
            <a:endParaRPr lang="en-US" dirty="0"/>
          </a:p>
        </p:txBody>
      </p:sp>
    </p:spTree>
    <p:extLst>
      <p:ext uri="{BB962C8B-B14F-4D97-AF65-F5344CB8AC3E}">
        <p14:creationId xmlns:p14="http://schemas.microsoft.com/office/powerpoint/2010/main" val="10000587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Floyd-</a:t>
            </a:r>
            <a:r>
              <a:rPr lang="en-US" dirty="0" err="1"/>
              <a:t>Warshall</a:t>
            </a:r>
            <a:r>
              <a:rPr lang="en-US" dirty="0"/>
              <a:t> Algorithm</a:t>
            </a:r>
          </a:p>
        </p:txBody>
      </p:sp>
      <p:sp>
        <p:nvSpPr>
          <p:cNvPr id="3" name="Content Placeholder 2"/>
          <p:cNvSpPr>
            <a:spLocks noGrp="1"/>
          </p:cNvSpPr>
          <p:nvPr>
            <p:ph idx="1"/>
          </p:nvPr>
        </p:nvSpPr>
        <p:spPr>
          <a:xfrm>
            <a:off x="685800" y="1219200"/>
            <a:ext cx="8001000" cy="4572000"/>
          </a:xfrm>
        </p:spPr>
        <p:txBody>
          <a:bodyPr/>
          <a:lstStyle/>
          <a:p>
            <a:r>
              <a:rPr lang="en-US" i="1" dirty="0" smtClean="0"/>
              <a:t>All-pairs shortest paths (APSP)</a:t>
            </a:r>
            <a:r>
              <a:rPr lang="en-US" dirty="0" smtClean="0"/>
              <a:t> problem</a:t>
            </a:r>
          </a:p>
          <a:p>
            <a:r>
              <a:rPr lang="en-US" dirty="0" smtClean="0"/>
              <a:t>Algorithmic complexity: </a:t>
            </a:r>
            <a:r>
              <a:rPr lang="en-US" i="1" dirty="0" smtClean="0"/>
              <a:t>O(n</a:t>
            </a:r>
            <a:r>
              <a:rPr lang="en-US" i="1" baseline="30000" dirty="0" smtClean="0"/>
              <a:t>3</a:t>
            </a:r>
            <a:r>
              <a:rPr lang="en-US" i="1" dirty="0" smtClean="0"/>
              <a:t>)</a:t>
            </a:r>
          </a:p>
          <a:p>
            <a:r>
              <a:rPr lang="en-US" dirty="0" smtClean="0"/>
              <a:t>Algorithmic Overview</a:t>
            </a:r>
          </a:p>
          <a:p>
            <a:pPr marL="349250" lvl="1" indent="0">
              <a:buNone/>
            </a:pPr>
            <a:r>
              <a:rPr lang="en-US" dirty="0" smtClean="0"/>
              <a:t>Keep an increasing subset of intermediate vertices for each iteration </a:t>
            </a:r>
            <a:r>
              <a:rPr lang="en-US" dirty="0" smtClean="0">
                <a:sym typeface="Wingdings"/>
              </a:rPr>
              <a:t> dynamic programming problem</a:t>
            </a:r>
            <a:endParaRPr lang="en-US" dirty="0" smtClean="0"/>
          </a:p>
          <a:p>
            <a:pPr marL="457200" lvl="1" indent="0">
              <a:buNone/>
            </a:pP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7</a:t>
            </a:fld>
            <a:endParaRPr lang="en-US" dirty="0"/>
          </a:p>
        </p:txBody>
      </p:sp>
      <p:sp>
        <p:nvSpPr>
          <p:cNvPr id="6" name="Oval 5"/>
          <p:cNvSpPr/>
          <p:nvPr/>
        </p:nvSpPr>
        <p:spPr bwMode="auto">
          <a:xfrm>
            <a:off x="5715000" y="4616647"/>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a</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7" name="Oval 6"/>
          <p:cNvSpPr/>
          <p:nvPr/>
        </p:nvSpPr>
        <p:spPr bwMode="auto">
          <a:xfrm>
            <a:off x="7086600" y="4616647"/>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d</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8" name="Oval 7"/>
          <p:cNvSpPr/>
          <p:nvPr/>
        </p:nvSpPr>
        <p:spPr bwMode="auto">
          <a:xfrm>
            <a:off x="6400800" y="5326455"/>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c</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9" name="Oval 8"/>
          <p:cNvSpPr/>
          <p:nvPr/>
        </p:nvSpPr>
        <p:spPr bwMode="auto">
          <a:xfrm>
            <a:off x="6400800" y="3947026"/>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b</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10" name="Straight Arrow Connector 9"/>
          <p:cNvCxnSpPr>
            <a:stCxn id="6" idx="7"/>
            <a:endCxn id="9" idx="3"/>
          </p:cNvCxnSpPr>
          <p:nvPr/>
        </p:nvCxnSpPr>
        <p:spPr bwMode="auto">
          <a:xfrm flipV="1">
            <a:off x="6105245" y="4337271"/>
            <a:ext cx="362510" cy="346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a:stCxn id="8" idx="1"/>
            <a:endCxn id="6" idx="5"/>
          </p:cNvCxnSpPr>
          <p:nvPr/>
        </p:nvCxnSpPr>
        <p:spPr bwMode="auto">
          <a:xfrm flipH="1" flipV="1">
            <a:off x="6105245" y="5006892"/>
            <a:ext cx="362510" cy="3865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9" idx="5"/>
            <a:endCxn id="7" idx="1"/>
          </p:cNvCxnSpPr>
          <p:nvPr/>
        </p:nvCxnSpPr>
        <p:spPr bwMode="auto">
          <a:xfrm>
            <a:off x="6791045" y="4337271"/>
            <a:ext cx="362510" cy="346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a:stCxn id="7" idx="3"/>
            <a:endCxn id="8" idx="7"/>
          </p:cNvCxnSpPr>
          <p:nvPr/>
        </p:nvCxnSpPr>
        <p:spPr bwMode="auto">
          <a:xfrm flipH="1">
            <a:off x="6791045" y="5006892"/>
            <a:ext cx="362510" cy="3865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5948223" y="4129786"/>
            <a:ext cx="304800" cy="461665"/>
          </a:xfrm>
          <a:prstGeom prst="rect">
            <a:avLst/>
          </a:prstGeom>
          <a:noFill/>
        </p:spPr>
        <p:txBody>
          <a:bodyPr wrap="square" rtlCol="0">
            <a:spAutoFit/>
          </a:bodyPr>
          <a:lstStyle/>
          <a:p>
            <a:r>
              <a:rPr lang="en-US" dirty="0">
                <a:latin typeface="+mj-lt"/>
              </a:rPr>
              <a:t>4</a:t>
            </a:r>
          </a:p>
        </p:txBody>
      </p:sp>
      <p:sp>
        <p:nvSpPr>
          <p:cNvPr id="15" name="TextBox 14"/>
          <p:cNvSpPr txBox="1"/>
          <p:nvPr/>
        </p:nvSpPr>
        <p:spPr>
          <a:xfrm>
            <a:off x="6972300" y="4129786"/>
            <a:ext cx="304800" cy="461665"/>
          </a:xfrm>
          <a:prstGeom prst="rect">
            <a:avLst/>
          </a:prstGeom>
          <a:noFill/>
        </p:spPr>
        <p:txBody>
          <a:bodyPr wrap="square" rtlCol="0">
            <a:spAutoFit/>
          </a:bodyPr>
          <a:lstStyle/>
          <a:p>
            <a:r>
              <a:rPr lang="en-US" dirty="0" smtClean="0">
                <a:latin typeface="+mj-lt"/>
              </a:rPr>
              <a:t>3</a:t>
            </a:r>
            <a:endParaRPr lang="en-US" dirty="0">
              <a:latin typeface="+mj-lt"/>
            </a:endParaRPr>
          </a:p>
        </p:txBody>
      </p:sp>
      <p:sp>
        <p:nvSpPr>
          <p:cNvPr id="16" name="TextBox 15"/>
          <p:cNvSpPr txBox="1"/>
          <p:nvPr/>
        </p:nvSpPr>
        <p:spPr>
          <a:xfrm>
            <a:off x="6487737" y="4417059"/>
            <a:ext cx="304800" cy="461665"/>
          </a:xfrm>
          <a:prstGeom prst="rect">
            <a:avLst/>
          </a:prstGeom>
          <a:noFill/>
        </p:spPr>
        <p:txBody>
          <a:bodyPr wrap="square" rtlCol="0">
            <a:spAutoFit/>
          </a:bodyPr>
          <a:lstStyle/>
          <a:p>
            <a:r>
              <a:rPr lang="en-US" dirty="0">
                <a:latin typeface="+mj-lt"/>
              </a:rPr>
              <a:t>4</a:t>
            </a:r>
          </a:p>
        </p:txBody>
      </p:sp>
      <p:sp>
        <p:nvSpPr>
          <p:cNvPr id="17" name="TextBox 16"/>
          <p:cNvSpPr txBox="1"/>
          <p:nvPr/>
        </p:nvSpPr>
        <p:spPr>
          <a:xfrm>
            <a:off x="5948223" y="5162577"/>
            <a:ext cx="304800" cy="461665"/>
          </a:xfrm>
          <a:prstGeom prst="rect">
            <a:avLst/>
          </a:prstGeom>
          <a:noFill/>
        </p:spPr>
        <p:txBody>
          <a:bodyPr wrap="square" rtlCol="0">
            <a:spAutoFit/>
          </a:bodyPr>
          <a:lstStyle/>
          <a:p>
            <a:r>
              <a:rPr lang="en-US" dirty="0" smtClean="0">
                <a:latin typeface="+mj-lt"/>
              </a:rPr>
              <a:t>2</a:t>
            </a:r>
            <a:endParaRPr lang="en-US" dirty="0">
              <a:latin typeface="+mj-lt"/>
            </a:endParaRPr>
          </a:p>
        </p:txBody>
      </p:sp>
      <p:sp>
        <p:nvSpPr>
          <p:cNvPr id="18" name="TextBox 17"/>
          <p:cNvSpPr txBox="1"/>
          <p:nvPr/>
        </p:nvSpPr>
        <p:spPr>
          <a:xfrm>
            <a:off x="6934200" y="5126867"/>
            <a:ext cx="304800" cy="461665"/>
          </a:xfrm>
          <a:prstGeom prst="rect">
            <a:avLst/>
          </a:prstGeom>
          <a:noFill/>
        </p:spPr>
        <p:txBody>
          <a:bodyPr wrap="square" rtlCol="0">
            <a:spAutoFit/>
          </a:bodyPr>
          <a:lstStyle/>
          <a:p>
            <a:r>
              <a:rPr lang="en-US" dirty="0" smtClean="0">
                <a:latin typeface="+mj-lt"/>
              </a:rPr>
              <a:t>1</a:t>
            </a:r>
            <a:endParaRPr lang="en-US" dirty="0">
              <a:latin typeface="+mj-lt"/>
            </a:endParaRPr>
          </a:p>
        </p:txBody>
      </p:sp>
      <p:cxnSp>
        <p:nvCxnSpPr>
          <p:cNvPr id="19" name="Straight Arrow Connector 18"/>
          <p:cNvCxnSpPr>
            <a:stCxn id="6" idx="6"/>
            <a:endCxn id="7" idx="2"/>
          </p:cNvCxnSpPr>
          <p:nvPr/>
        </p:nvCxnSpPr>
        <p:spPr bwMode="auto">
          <a:xfrm>
            <a:off x="6172200" y="4845247"/>
            <a:ext cx="914400"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22004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Content Placeholder 2"/>
              <p:cNvSpPr>
                <a:spLocks noGrp="1"/>
              </p:cNvSpPr>
              <p:nvPr>
                <p:ph idx="1"/>
              </p:nvPr>
            </p:nvSpPr>
            <p:spPr>
              <a:xfrm>
                <a:off x="685800" y="1143000"/>
                <a:ext cx="7924800" cy="4648200"/>
              </a:xfrm>
            </p:spPr>
            <p:txBody>
              <a:bodyPr/>
              <a:lstStyle/>
              <a:p>
                <a14:m>
                  <m:oMath xmlns:m="http://schemas.openxmlformats.org/officeDocument/2006/math">
                    <m:r>
                      <a:rPr lang="en-US" sz="2000" i="1" dirty="0" smtClean="0">
                        <a:latin typeface="Cambria Math" panose="02040503050406030204" pitchFamily="18" charset="0"/>
                      </a:rPr>
                      <m:t>𝑘</m:t>
                    </m:r>
                  </m:oMath>
                </a14:m>
                <a:r>
                  <a:rPr lang="en-US" sz="2000" dirty="0" smtClean="0">
                    <a:latin typeface="+mj-lt"/>
                  </a:rPr>
                  <a:t> means the newly added intermediate vertex in current iteration. </a:t>
                </a:r>
                <a:endParaRPr lang="en-US" sz="2000" dirty="0">
                  <a:latin typeface="+mj-lt"/>
                </a:endParaRPr>
              </a:p>
            </p:txBody>
          </p:sp>
        </mc:Choice>
        <mc:Fallback xmlns="">
          <p:sp>
            <p:nvSpPr>
              <p:cNvPr id="36" name="Content Placeholder 2"/>
              <p:cNvSpPr>
                <a:spLocks noGrp="1" noRot="1" noChangeAspect="1" noMove="1" noResize="1" noEditPoints="1" noAdjustHandles="1" noChangeArrowheads="1" noChangeShapeType="1" noTextEdit="1"/>
              </p:cNvSpPr>
              <p:nvPr>
                <p:ph idx="1"/>
              </p:nvPr>
            </p:nvSpPr>
            <p:spPr>
              <a:xfrm>
                <a:off x="685800" y="1143000"/>
                <a:ext cx="7924800" cy="4648200"/>
              </a:xfrm>
              <a:blipFill rotWithShape="1">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pPr algn="ctr"/>
            <a:r>
              <a:rPr lang="en-US" dirty="0" smtClean="0"/>
              <a:t>A Quick Example</a:t>
            </a:r>
            <a:endParaRPr lang="en-US" dirty="0"/>
          </a:p>
        </p:txBody>
      </p:sp>
      <p:sp>
        <p:nvSpPr>
          <p:cNvPr id="4" name="Date Placeholder 3"/>
          <p:cNvSpPr>
            <a:spLocks noGrp="1"/>
          </p:cNvSpPr>
          <p:nvPr>
            <p:ph type="dt" sz="half" idx="10"/>
          </p:nvPr>
        </p:nvSpPr>
        <p:spPr>
          <a:xfrm>
            <a:off x="4008924" y="6524797"/>
            <a:ext cx="1066800" cy="228600"/>
          </a:xfrm>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8</a:t>
            </a:fld>
            <a:endParaRPr lang="en-US"/>
          </a:p>
        </p:txBody>
      </p:sp>
      <p:sp>
        <p:nvSpPr>
          <p:cNvPr id="7" name="Oval 6"/>
          <p:cNvSpPr/>
          <p:nvPr/>
        </p:nvSpPr>
        <p:spPr bwMode="auto">
          <a:xfrm>
            <a:off x="533400" y="2338192"/>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a</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8" name="Oval 7"/>
          <p:cNvSpPr/>
          <p:nvPr/>
        </p:nvSpPr>
        <p:spPr bwMode="auto">
          <a:xfrm>
            <a:off x="1905000" y="2338192"/>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d</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9" name="Oval 8"/>
          <p:cNvSpPr/>
          <p:nvPr/>
        </p:nvSpPr>
        <p:spPr bwMode="auto">
          <a:xfrm>
            <a:off x="1219200" y="3048000"/>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j-lt"/>
                <a:ea typeface="ＭＳ Ｐゴシック" pitchFamily="-65" charset="-128"/>
                <a:cs typeface="ＭＳ Ｐゴシック" pitchFamily="-65" charset="-128"/>
              </a:rPr>
              <a:t>c</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10" name="Oval 9"/>
          <p:cNvSpPr/>
          <p:nvPr/>
        </p:nvSpPr>
        <p:spPr bwMode="auto">
          <a:xfrm>
            <a:off x="1219200" y="1668571"/>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b</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12" name="Straight Arrow Connector 11"/>
          <p:cNvCxnSpPr>
            <a:stCxn id="7" idx="7"/>
            <a:endCxn id="10" idx="3"/>
          </p:cNvCxnSpPr>
          <p:nvPr/>
        </p:nvCxnSpPr>
        <p:spPr bwMode="auto">
          <a:xfrm flipV="1">
            <a:off x="923645" y="2058816"/>
            <a:ext cx="362510" cy="346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9" idx="1"/>
            <a:endCxn id="7" idx="5"/>
          </p:cNvCxnSpPr>
          <p:nvPr/>
        </p:nvCxnSpPr>
        <p:spPr bwMode="auto">
          <a:xfrm flipH="1" flipV="1">
            <a:off x="923645" y="2728437"/>
            <a:ext cx="362510" cy="3865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a:stCxn id="10" idx="5"/>
            <a:endCxn id="8" idx="1"/>
          </p:cNvCxnSpPr>
          <p:nvPr/>
        </p:nvCxnSpPr>
        <p:spPr bwMode="auto">
          <a:xfrm>
            <a:off x="1609445" y="2058816"/>
            <a:ext cx="362510" cy="346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p:cNvCxnSpPr>
            <a:stCxn id="8" idx="3"/>
            <a:endCxn id="9" idx="7"/>
          </p:cNvCxnSpPr>
          <p:nvPr/>
        </p:nvCxnSpPr>
        <p:spPr bwMode="auto">
          <a:xfrm flipH="1">
            <a:off x="1609445" y="2728437"/>
            <a:ext cx="362510" cy="3865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9" name="TextBox 28"/>
          <p:cNvSpPr txBox="1"/>
          <p:nvPr/>
        </p:nvSpPr>
        <p:spPr>
          <a:xfrm>
            <a:off x="766623" y="1851331"/>
            <a:ext cx="304800" cy="461665"/>
          </a:xfrm>
          <a:prstGeom prst="rect">
            <a:avLst/>
          </a:prstGeom>
          <a:noFill/>
        </p:spPr>
        <p:txBody>
          <a:bodyPr wrap="square" rtlCol="0">
            <a:spAutoFit/>
          </a:bodyPr>
          <a:lstStyle/>
          <a:p>
            <a:r>
              <a:rPr lang="en-US" dirty="0">
                <a:latin typeface="+mj-lt"/>
              </a:rPr>
              <a:t>4</a:t>
            </a:r>
          </a:p>
        </p:txBody>
      </p:sp>
      <p:sp>
        <p:nvSpPr>
          <p:cNvPr id="30" name="TextBox 29"/>
          <p:cNvSpPr txBox="1"/>
          <p:nvPr/>
        </p:nvSpPr>
        <p:spPr>
          <a:xfrm>
            <a:off x="1790700" y="1851331"/>
            <a:ext cx="304800" cy="461665"/>
          </a:xfrm>
          <a:prstGeom prst="rect">
            <a:avLst/>
          </a:prstGeom>
          <a:noFill/>
        </p:spPr>
        <p:txBody>
          <a:bodyPr wrap="square" rtlCol="0">
            <a:spAutoFit/>
          </a:bodyPr>
          <a:lstStyle/>
          <a:p>
            <a:r>
              <a:rPr lang="en-US" dirty="0" smtClean="0">
                <a:latin typeface="+mj-lt"/>
              </a:rPr>
              <a:t>3</a:t>
            </a:r>
            <a:endParaRPr lang="en-US" dirty="0">
              <a:latin typeface="+mj-lt"/>
            </a:endParaRPr>
          </a:p>
        </p:txBody>
      </p:sp>
      <p:sp>
        <p:nvSpPr>
          <p:cNvPr id="31" name="TextBox 30"/>
          <p:cNvSpPr txBox="1"/>
          <p:nvPr/>
        </p:nvSpPr>
        <p:spPr>
          <a:xfrm>
            <a:off x="1306137" y="2138604"/>
            <a:ext cx="304800" cy="461665"/>
          </a:xfrm>
          <a:prstGeom prst="rect">
            <a:avLst/>
          </a:prstGeom>
          <a:noFill/>
        </p:spPr>
        <p:txBody>
          <a:bodyPr wrap="square" rtlCol="0">
            <a:spAutoFit/>
          </a:bodyPr>
          <a:lstStyle/>
          <a:p>
            <a:r>
              <a:rPr lang="en-US" dirty="0">
                <a:latin typeface="+mj-lt"/>
              </a:rPr>
              <a:t>4</a:t>
            </a:r>
          </a:p>
        </p:txBody>
      </p:sp>
      <p:sp>
        <p:nvSpPr>
          <p:cNvPr id="32" name="TextBox 31"/>
          <p:cNvSpPr txBox="1"/>
          <p:nvPr/>
        </p:nvSpPr>
        <p:spPr>
          <a:xfrm>
            <a:off x="766623" y="2884122"/>
            <a:ext cx="304800" cy="461665"/>
          </a:xfrm>
          <a:prstGeom prst="rect">
            <a:avLst/>
          </a:prstGeom>
          <a:noFill/>
        </p:spPr>
        <p:txBody>
          <a:bodyPr wrap="square" rtlCol="0">
            <a:spAutoFit/>
          </a:bodyPr>
          <a:lstStyle/>
          <a:p>
            <a:r>
              <a:rPr lang="en-US" dirty="0" smtClean="0">
                <a:latin typeface="+mj-lt"/>
              </a:rPr>
              <a:t>2</a:t>
            </a:r>
            <a:endParaRPr lang="en-US" dirty="0">
              <a:latin typeface="+mj-lt"/>
            </a:endParaRPr>
          </a:p>
        </p:txBody>
      </p:sp>
      <p:sp>
        <p:nvSpPr>
          <p:cNvPr id="33" name="TextBox 32"/>
          <p:cNvSpPr txBox="1"/>
          <p:nvPr/>
        </p:nvSpPr>
        <p:spPr>
          <a:xfrm>
            <a:off x="1752600" y="2848412"/>
            <a:ext cx="304800" cy="461665"/>
          </a:xfrm>
          <a:prstGeom prst="rect">
            <a:avLst/>
          </a:prstGeom>
          <a:noFill/>
        </p:spPr>
        <p:txBody>
          <a:bodyPr wrap="square" rtlCol="0">
            <a:spAutoFit/>
          </a:bodyPr>
          <a:lstStyle/>
          <a:p>
            <a:r>
              <a:rPr lang="en-US" dirty="0" smtClean="0">
                <a:latin typeface="+mj-lt"/>
              </a:rPr>
              <a:t>1</a:t>
            </a:r>
            <a:endParaRPr lang="en-US" dirty="0">
              <a:latin typeface="+mj-lt"/>
            </a:endParaRPr>
          </a:p>
        </p:txBody>
      </p:sp>
      <p:graphicFrame>
        <p:nvGraphicFramePr>
          <p:cNvPr id="34" name="Table 33"/>
          <p:cNvGraphicFramePr>
            <a:graphicFrameLocks noGrp="1"/>
          </p:cNvGraphicFramePr>
          <p:nvPr>
            <p:extLst>
              <p:ext uri="{D42A27DB-BD31-4B8C-83A1-F6EECF244321}">
                <p14:modId xmlns:p14="http://schemas.microsoft.com/office/powerpoint/2010/main" val="4102258428"/>
              </p:ext>
            </p:extLst>
          </p:nvPr>
        </p:nvGraphicFramePr>
        <p:xfrm>
          <a:off x="304800" y="4191000"/>
          <a:ext cx="2154865" cy="1854200"/>
        </p:xfrm>
        <a:graphic>
          <a:graphicData uri="http://schemas.openxmlformats.org/drawingml/2006/table">
            <a:tbl>
              <a:tblPr firstRow="1" bandRow="1">
                <a:tableStyleId>{85BE263C-DBD7-4A20-BB59-AAB30ACAA65A}</a:tableStyleId>
              </a:tblPr>
              <a:tblGrid>
                <a:gridCol w="430973"/>
                <a:gridCol w="430973"/>
                <a:gridCol w="430973"/>
                <a:gridCol w="430973"/>
                <a:gridCol w="430973"/>
              </a:tblGrid>
              <a:tr h="370840">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chemeClr val="tx1"/>
                          </a:solidFill>
                        </a:rPr>
                        <a:t>a</a:t>
                      </a:r>
                      <a:endParaRPr lang="en-US"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chemeClr val="tx1"/>
                          </a:solidFill>
                        </a:rPr>
                        <a:t>b</a:t>
                      </a:r>
                      <a:endParaRPr lang="en-US"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chemeClr val="tx1"/>
                          </a:solidFill>
                        </a:rPr>
                        <a:t>c</a:t>
                      </a:r>
                      <a:endParaRPr lang="en-US"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chemeClr val="tx1"/>
                          </a:solidFill>
                        </a:rPr>
                        <a:t>d</a:t>
                      </a:r>
                      <a:endParaRPr lang="en-US"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a:r>
                        <a:rPr lang="en-US" dirty="0" smtClean="0">
                          <a:solidFill>
                            <a:schemeClr val="tx1"/>
                          </a:solidFill>
                        </a:rPr>
                        <a:t>a</a:t>
                      </a:r>
                      <a:endParaRPr lang="en-US" dirty="0">
                        <a:solidFill>
                          <a:schemeClr val="tx1"/>
                        </a:solidFill>
                      </a:endParaRPr>
                    </a:p>
                  </a:txBody>
                  <a:tcPr>
                    <a:lnR w="12700" cap="flat" cmpd="sng" algn="ctr">
                      <a:solidFill>
                        <a:schemeClr val="tx1"/>
                      </a:solidFill>
                      <a:prstDash val="solid"/>
                      <a:round/>
                      <a:headEnd type="none" w="med" len="med"/>
                      <a:tailEnd type="none" w="med" len="med"/>
                    </a:lnR>
                    <a:lnT w="25400" cmpd="sng">
                      <a:noFill/>
                    </a:lnT>
                    <a:solidFill>
                      <a:schemeClr val="bg1">
                        <a:lumMod val="95000"/>
                      </a:schemeClr>
                    </a:solidFill>
                  </a:tcPr>
                </a:tc>
                <a:tc>
                  <a:txBody>
                    <a:bodyPr/>
                    <a:lstStyle/>
                    <a:p>
                      <a:pPr algn="ctr"/>
                      <a:r>
                        <a:rPr lang="en-US" dirty="0" smtClean="0">
                          <a:solidFill>
                            <a:schemeClr val="bg1"/>
                          </a:solidFill>
                        </a:rPr>
                        <a:t>0</a:t>
                      </a:r>
                      <a:endParaRPr lang="en-US"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solidFill>
                            <a:schemeClr val="bg1"/>
                          </a:solidFill>
                        </a:rPr>
                        <a:t>4</a:t>
                      </a:r>
                      <a:endParaRPr lang="en-US" dirty="0">
                        <a:solidFill>
                          <a:schemeClr val="bg1"/>
                        </a:solidFill>
                      </a:endParaRP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solidFill>
                            <a:schemeClr val="bg1"/>
                          </a:solidFill>
                        </a:rPr>
                        <a:t>4</a:t>
                      </a:r>
                      <a:endParaRPr lang="en-US"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r>
              <a:tr h="370840">
                <a:tc>
                  <a:txBody>
                    <a:bodyPr/>
                    <a:lstStyle/>
                    <a:p>
                      <a:pPr algn="ctr"/>
                      <a:r>
                        <a:rPr lang="en-US" dirty="0" smtClean="0">
                          <a:solidFill>
                            <a:schemeClr val="tx1"/>
                          </a:solidFill>
                        </a:rPr>
                        <a:t>b</a:t>
                      </a:r>
                      <a:endParaRPr lang="en-US" dirty="0">
                        <a:solidFill>
                          <a:schemeClr val="tx1"/>
                        </a:solidFill>
                      </a:endParaRPr>
                    </a:p>
                  </a:txBody>
                  <a:tcP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dirty="0" smtClean="0">
                          <a:solidFill>
                            <a:schemeClr val="bg1"/>
                          </a:solidFill>
                        </a:rPr>
                        <a:t>-</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3</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chemeClr val="accent2"/>
                    </a:solidFill>
                  </a:tcPr>
                </a:tc>
              </a:tr>
              <a:tr h="370840">
                <a:tc>
                  <a:txBody>
                    <a:bodyPr/>
                    <a:lstStyle/>
                    <a:p>
                      <a:pPr algn="ctr"/>
                      <a:r>
                        <a:rPr lang="en-US" dirty="0" smtClean="0">
                          <a:solidFill>
                            <a:schemeClr val="tx1"/>
                          </a:solidFill>
                        </a:rPr>
                        <a:t>c</a:t>
                      </a:r>
                      <a:endParaRPr lang="en-US" dirty="0">
                        <a:solidFill>
                          <a:schemeClr val="tx1"/>
                        </a:solidFill>
                      </a:endParaRPr>
                    </a:p>
                  </a:txBody>
                  <a:tcPr>
                    <a:lnR w="12700" cap="flat" cmpd="sng" algn="ctr">
                      <a:solidFill>
                        <a:schemeClr val="tx1"/>
                      </a:solidFill>
                      <a:prstDash val="solid"/>
                      <a:round/>
                      <a:headEnd type="none" w="med" len="med"/>
                      <a:tailEnd type="none" w="med" len="med"/>
                    </a:lnR>
                    <a:lnB>
                      <a:noFill/>
                    </a:lnB>
                    <a:solidFill>
                      <a:schemeClr val="bg1">
                        <a:lumMod val="95000"/>
                      </a:schemeClr>
                    </a:solidFill>
                  </a:tcPr>
                </a:tc>
                <a:tc>
                  <a:txBody>
                    <a:bodyPr/>
                    <a:lstStyle/>
                    <a:p>
                      <a:pPr algn="ctr"/>
                      <a:r>
                        <a:rPr lang="en-US" dirty="0" smtClean="0">
                          <a:solidFill>
                            <a:schemeClr val="bg1"/>
                          </a:solidFill>
                        </a:rPr>
                        <a:t>2</a:t>
                      </a:r>
                      <a:endParaRPr lang="en-US" dirty="0">
                        <a:solidFill>
                          <a:schemeClr val="bg1"/>
                        </a:solidFill>
                      </a:endParaRPr>
                    </a:p>
                  </a:txBody>
                  <a:tcPr>
                    <a:lnL w="12700" cap="flat" cmpd="sng" algn="ctr">
                      <a:solidFill>
                        <a:schemeClr val="tx1"/>
                      </a:solidFill>
                      <a:prstDash val="solid"/>
                      <a:round/>
                      <a:headEnd type="none" w="med" len="med"/>
                      <a:tailEnd type="none" w="med" len="med"/>
                    </a:lnL>
                    <a:lnB>
                      <a:noFill/>
                    </a:lnB>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B>
                      <a:noFill/>
                    </a:lnB>
                    <a:solidFill>
                      <a:schemeClr val="accent2"/>
                    </a:solidFill>
                  </a:tcPr>
                </a:tc>
                <a:tc>
                  <a:txBody>
                    <a:bodyPr/>
                    <a:lstStyle/>
                    <a:p>
                      <a:pPr algn="ctr"/>
                      <a:r>
                        <a:rPr lang="en-US" dirty="0" smtClean="0">
                          <a:solidFill>
                            <a:schemeClr val="bg1"/>
                          </a:solidFill>
                        </a:rPr>
                        <a:t>0</a:t>
                      </a:r>
                      <a:endParaRPr lang="en-US" dirty="0">
                        <a:solidFill>
                          <a:schemeClr val="bg1"/>
                        </a:solidFill>
                      </a:endParaRPr>
                    </a:p>
                  </a:txBody>
                  <a:tcPr>
                    <a:lnB>
                      <a:noFill/>
                    </a:lnB>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R w="12700" cap="flat" cmpd="sng" algn="ctr">
                      <a:solidFill>
                        <a:schemeClr val="tx1"/>
                      </a:solidFill>
                      <a:prstDash val="solid"/>
                      <a:round/>
                      <a:headEnd type="none" w="med" len="med"/>
                      <a:tailEnd type="none" w="med" len="med"/>
                    </a:lnR>
                    <a:lnB>
                      <a:noFill/>
                    </a:lnB>
                    <a:solidFill>
                      <a:schemeClr val="accent2"/>
                    </a:solidFill>
                  </a:tcPr>
                </a:tc>
              </a:tr>
              <a:tr h="370840">
                <a:tc>
                  <a:txBody>
                    <a:bodyPr/>
                    <a:lstStyle/>
                    <a:p>
                      <a:pPr algn="ctr"/>
                      <a:r>
                        <a:rPr lang="en-US" dirty="0" smtClean="0">
                          <a:solidFill>
                            <a:schemeClr val="tx1"/>
                          </a:solidFill>
                        </a:rPr>
                        <a:t>d</a:t>
                      </a:r>
                      <a:endParaRPr lang="en-US" dirty="0">
                        <a:solidFill>
                          <a:schemeClr val="tx1"/>
                        </a:solidFill>
                      </a:endParaRPr>
                    </a:p>
                  </a:txBody>
                  <a:tcPr>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bg1"/>
                          </a:solidFill>
                        </a:rPr>
                        <a:t>4</a:t>
                      </a:r>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bg1"/>
                          </a:solidFill>
                        </a:rPr>
                        <a:t>1</a:t>
                      </a:r>
                      <a:endParaRPr lang="en-US" dirty="0">
                        <a:solidFill>
                          <a:schemeClr val="bg1"/>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bg1"/>
                          </a:solidFill>
                        </a:rPr>
                        <a:t>0</a:t>
                      </a:r>
                      <a:endParaRPr lang="en-US" dirty="0">
                        <a:solidFill>
                          <a:schemeClr val="bg1"/>
                        </a:solidFill>
                      </a:endParaRP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cxnSp>
        <p:nvCxnSpPr>
          <p:cNvPr id="39" name="Straight Arrow Connector 38"/>
          <p:cNvCxnSpPr>
            <a:stCxn id="7" idx="6"/>
            <a:endCxn id="8" idx="2"/>
          </p:cNvCxnSpPr>
          <p:nvPr/>
        </p:nvCxnSpPr>
        <p:spPr bwMode="auto">
          <a:xfrm>
            <a:off x="990600" y="2566792"/>
            <a:ext cx="914400" cy="0"/>
          </a:xfrm>
          <a:prstGeom prst="straightConnector1">
            <a:avLst/>
          </a:prstGeom>
          <a:solidFill>
            <a:schemeClr val="accent1"/>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40" name="TextBox 39"/>
              <p:cNvSpPr txBox="1"/>
              <p:nvPr/>
            </p:nvSpPr>
            <p:spPr>
              <a:xfrm>
                <a:off x="2841094" y="1600200"/>
                <a:ext cx="974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m:t>
                      </m:r>
                    </m:oMath>
                  </m:oMathPara>
                </a14:m>
                <a:endParaRPr lang="en-US" dirty="0">
                  <a:latin typeface="+mj-l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841094" y="1600200"/>
                <a:ext cx="974194" cy="461665"/>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41" name="Table 40"/>
          <p:cNvGraphicFramePr>
            <a:graphicFrameLocks noGrp="1"/>
          </p:cNvGraphicFramePr>
          <p:nvPr>
            <p:extLst>
              <p:ext uri="{D42A27DB-BD31-4B8C-83A1-F6EECF244321}">
                <p14:modId xmlns:p14="http://schemas.microsoft.com/office/powerpoint/2010/main" val="2050029429"/>
              </p:ext>
            </p:extLst>
          </p:nvPr>
        </p:nvGraphicFramePr>
        <p:xfrm>
          <a:off x="3018317" y="2063169"/>
          <a:ext cx="2154865" cy="1854200"/>
        </p:xfrm>
        <a:graphic>
          <a:graphicData uri="http://schemas.openxmlformats.org/drawingml/2006/table">
            <a:tbl>
              <a:tblPr firstRow="1" bandRow="1">
                <a:tableStyleId>{85BE263C-DBD7-4A20-BB59-AAB30ACAA65A}</a:tableStyleId>
              </a:tblPr>
              <a:tblGrid>
                <a:gridCol w="430973"/>
                <a:gridCol w="430973"/>
                <a:gridCol w="430973"/>
                <a:gridCol w="430973"/>
                <a:gridCol w="430973"/>
              </a:tblGrid>
              <a:tr h="370840">
                <a:tc>
                  <a:txBody>
                    <a:bodyPr/>
                    <a:lstStyle/>
                    <a:p>
                      <a:pPr algn="ctr"/>
                      <a:endParaRPr lang="en-US" b="0" dirty="0">
                        <a:solidFill>
                          <a:sysClr val="windowText" lastClr="000000"/>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ysClr val="windowText" lastClr="000000"/>
                          </a:solidFill>
                        </a:rPr>
                        <a:t>a</a:t>
                      </a:r>
                      <a:endParaRPr lang="en-US" b="0" dirty="0">
                        <a:solidFill>
                          <a:sysClr val="windowText" lastClr="000000"/>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ysClr val="windowText" lastClr="000000"/>
                          </a:solidFill>
                        </a:rPr>
                        <a:t>b</a:t>
                      </a:r>
                      <a:endParaRPr lang="en-US" b="0" dirty="0">
                        <a:solidFill>
                          <a:sysClr val="windowText" lastClr="000000"/>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ysClr val="windowText" lastClr="000000"/>
                          </a:solidFill>
                        </a:rPr>
                        <a:t>c</a:t>
                      </a:r>
                      <a:endParaRPr lang="en-US" b="0" dirty="0">
                        <a:solidFill>
                          <a:sysClr val="windowText" lastClr="000000"/>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smtClean="0">
                          <a:solidFill>
                            <a:sysClr val="windowText" lastClr="000000"/>
                          </a:solidFill>
                        </a:rPr>
                        <a:t>d</a:t>
                      </a:r>
                      <a:endParaRPr lang="en-US" b="0" dirty="0">
                        <a:solidFill>
                          <a:sysClr val="windowText" lastClr="000000"/>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pPr algn="ctr"/>
                      <a:r>
                        <a:rPr lang="en-US" dirty="0" smtClean="0"/>
                        <a:t>a</a:t>
                      </a:r>
                      <a:endParaRPr lang="en-US" dirty="0"/>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bg1"/>
                          </a:solidFill>
                        </a:rPr>
                        <a:t>0</a:t>
                      </a:r>
                      <a:endParaRPr lang="en-US"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solidFill>
                            <a:schemeClr val="bg1"/>
                          </a:solidFill>
                        </a:rPr>
                        <a:t>4</a:t>
                      </a:r>
                      <a:endParaRPr lang="en-US" dirty="0">
                        <a:solidFill>
                          <a:schemeClr val="bg1"/>
                        </a:solidFill>
                      </a:endParaRP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solidFill>
                            <a:schemeClr val="bg1"/>
                          </a:solidFill>
                        </a:rPr>
                        <a:t>4</a:t>
                      </a:r>
                      <a:endParaRPr lang="en-US"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r>
              <a:tr h="370840">
                <a:tc>
                  <a:txBody>
                    <a:bodyPr/>
                    <a:lstStyle/>
                    <a:p>
                      <a:pPr algn="ctr"/>
                      <a:r>
                        <a:rPr lang="en-US" dirty="0" smtClean="0"/>
                        <a:t>b</a:t>
                      </a:r>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bg1"/>
                          </a:solidFill>
                        </a:rPr>
                        <a:t>-</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3</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chemeClr val="accent2"/>
                    </a:solidFill>
                  </a:tcPr>
                </a:tc>
              </a:tr>
              <a:tr h="370840">
                <a:tc>
                  <a:txBody>
                    <a:bodyPr/>
                    <a:lstStyle/>
                    <a:p>
                      <a:pPr algn="ctr"/>
                      <a:r>
                        <a:rPr lang="en-US" dirty="0" smtClean="0"/>
                        <a:t>c</a:t>
                      </a:r>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bg1"/>
                          </a:solidFill>
                        </a:rPr>
                        <a:t>2</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chemeClr val="accent2"/>
                    </a:solidFill>
                  </a:tcPr>
                </a:tc>
              </a:tr>
              <a:tr h="370840">
                <a:tc>
                  <a:txBody>
                    <a:bodyPr/>
                    <a:lstStyle/>
                    <a:p>
                      <a:pPr algn="ctr"/>
                      <a:r>
                        <a:rPr lang="en-US" dirty="0" smtClean="0"/>
                        <a:t>d</a:t>
                      </a:r>
                      <a:endParaRPr lang="en-US" dirty="0"/>
                    </a:p>
                  </a:txBody>
                  <a:tcPr>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bg1"/>
                          </a:solidFill>
                        </a:rPr>
                        <a:t>4</a:t>
                      </a:r>
                      <a:endParaRPr lang="en-US" dirty="0">
                        <a:solidFill>
                          <a:schemeClr val="bg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smtClean="0">
                          <a:solidFill>
                            <a:schemeClr val="bg1"/>
                          </a:solidFill>
                        </a:rPr>
                        <a:t>-</a:t>
                      </a:r>
                      <a:endParaRPr lang="en-US" dirty="0">
                        <a:solidFill>
                          <a:schemeClr val="bg1"/>
                        </a:solidFill>
                      </a:endParaRPr>
                    </a:p>
                  </a:txBody>
                  <a:tcP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smtClean="0">
                          <a:solidFill>
                            <a:schemeClr val="bg1"/>
                          </a:solidFill>
                        </a:rPr>
                        <a:t>1</a:t>
                      </a:r>
                      <a:endParaRPr lang="en-US" dirty="0">
                        <a:solidFill>
                          <a:schemeClr val="bg1"/>
                        </a:solidFill>
                      </a:endParaRPr>
                    </a:p>
                  </a:txBody>
                  <a:tcP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smtClean="0">
                          <a:solidFill>
                            <a:schemeClr val="bg1"/>
                          </a:solidFill>
                        </a:rPr>
                        <a:t>0</a:t>
                      </a:r>
                      <a:endParaRPr lang="en-US"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411737927"/>
              </p:ext>
            </p:extLst>
          </p:nvPr>
        </p:nvGraphicFramePr>
        <p:xfrm>
          <a:off x="2873907" y="4464526"/>
          <a:ext cx="1828800" cy="1668610"/>
        </p:xfrm>
        <a:graphic>
          <a:graphicData uri="http://schemas.openxmlformats.org/drawingml/2006/table">
            <a:tbl>
              <a:tblPr firstRow="1" bandRow="1">
                <a:tableStyleId>{85BE263C-DBD7-4A20-BB59-AAB30ACAA65A}</a:tableStyleId>
              </a:tblPr>
              <a:tblGrid>
                <a:gridCol w="365760"/>
                <a:gridCol w="365760"/>
                <a:gridCol w="365760"/>
                <a:gridCol w="365760"/>
                <a:gridCol w="365760"/>
              </a:tblGrid>
              <a:tr h="333722">
                <a:tc>
                  <a:txBody>
                    <a:bodyPr/>
                    <a:lstStyle/>
                    <a:p>
                      <a:pPr algn="ctr"/>
                      <a:endParaRPr lang="en-US" sz="1600" b="0" dirty="0">
                        <a:solidFill>
                          <a:schemeClr val="tx1"/>
                        </a:solidFill>
                      </a:endParaRPr>
                    </a:p>
                  </a:txBody>
                  <a:tcPr marL="89882" marR="89882" marT="44941" marB="44941">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a</a:t>
                      </a:r>
                      <a:endParaRPr lang="en-US" sz="1600" b="0" dirty="0">
                        <a:solidFill>
                          <a:schemeClr val="tx1"/>
                        </a:solidFill>
                      </a:endParaRPr>
                    </a:p>
                  </a:txBody>
                  <a:tcPr marL="89882" marR="89882" marT="44941" marB="44941">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b</a:t>
                      </a:r>
                      <a:endParaRPr lang="en-US" sz="1600" b="0" dirty="0">
                        <a:solidFill>
                          <a:schemeClr val="tx1"/>
                        </a:solidFill>
                      </a:endParaRPr>
                    </a:p>
                  </a:txBody>
                  <a:tcPr marL="89882" marR="89882" marT="44941" marB="44941">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c</a:t>
                      </a:r>
                      <a:endParaRPr lang="en-US" sz="1600" b="0" dirty="0">
                        <a:solidFill>
                          <a:schemeClr val="tx1"/>
                        </a:solidFill>
                      </a:endParaRPr>
                    </a:p>
                  </a:txBody>
                  <a:tcPr marL="89882" marR="89882" marT="44941" marB="44941">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d</a:t>
                      </a:r>
                      <a:endParaRPr lang="en-US" sz="1600" b="0" dirty="0">
                        <a:solidFill>
                          <a:schemeClr val="tx1"/>
                        </a:solidFill>
                      </a:endParaRPr>
                    </a:p>
                  </a:txBody>
                  <a:tcPr marL="89882" marR="89882" marT="44941" marB="44941">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3722">
                <a:tc>
                  <a:txBody>
                    <a:bodyPr/>
                    <a:lstStyle/>
                    <a:p>
                      <a:pPr algn="ctr"/>
                      <a:r>
                        <a:rPr lang="en-US" sz="1600" dirty="0" smtClean="0"/>
                        <a:t>a</a:t>
                      </a:r>
                      <a:endParaRPr lang="en-US" sz="1600" dirty="0"/>
                    </a:p>
                  </a:txBody>
                  <a:tcPr marL="89882" marR="89882" marT="44941" marB="44941">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solidFill>
                            <a:schemeClr val="bg1"/>
                          </a:solidFill>
                        </a:rPr>
                        <a:t>0</a:t>
                      </a:r>
                      <a:endParaRPr lang="en-US" sz="1600" dirty="0">
                        <a:solidFill>
                          <a:schemeClr val="bg1"/>
                        </a:solidFill>
                      </a:endParaRPr>
                    </a:p>
                  </a:txBody>
                  <a:tcPr marL="89882" marR="89882" marT="44941" marB="4494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4</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4</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3722">
                <a:tc>
                  <a:txBody>
                    <a:bodyPr/>
                    <a:lstStyle/>
                    <a:p>
                      <a:pPr algn="ctr"/>
                      <a:r>
                        <a:rPr lang="en-US" sz="1600" dirty="0" smtClean="0"/>
                        <a:t>b</a:t>
                      </a:r>
                      <a:endParaRPr lang="en-US" sz="1600" dirty="0"/>
                    </a:p>
                  </a:txBody>
                  <a:tcPr marL="89882" marR="89882" marT="44941" marB="44941">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solidFill>
                            <a:schemeClr val="bg1"/>
                          </a:solidFill>
                        </a:rPr>
                        <a:t>-</a:t>
                      </a:r>
                      <a:endParaRPr lang="en-US" sz="1600" dirty="0">
                        <a:solidFill>
                          <a:schemeClr val="bg1"/>
                        </a:solidFill>
                      </a:endParaRPr>
                    </a:p>
                  </a:txBody>
                  <a:tcPr marL="89882" marR="89882" marT="44941" marB="4494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0</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3</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3722">
                <a:tc>
                  <a:txBody>
                    <a:bodyPr/>
                    <a:lstStyle/>
                    <a:p>
                      <a:pPr algn="ctr"/>
                      <a:r>
                        <a:rPr lang="en-US" sz="1600" dirty="0" smtClean="0"/>
                        <a:t>c</a:t>
                      </a:r>
                      <a:endParaRPr lang="en-US" sz="1600" dirty="0"/>
                    </a:p>
                  </a:txBody>
                  <a:tcPr marL="89882" marR="89882" marT="44941" marB="44941">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solidFill>
                            <a:schemeClr val="bg1"/>
                          </a:solidFill>
                        </a:rPr>
                        <a:t>2</a:t>
                      </a:r>
                      <a:endParaRPr lang="en-US" sz="1600" dirty="0">
                        <a:solidFill>
                          <a:schemeClr val="bg1"/>
                        </a:solidFill>
                      </a:endParaRPr>
                    </a:p>
                  </a:txBody>
                  <a:tcPr marL="89882" marR="89882" marT="44941" marB="4494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6</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0</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6</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3722">
                <a:tc>
                  <a:txBody>
                    <a:bodyPr/>
                    <a:lstStyle/>
                    <a:p>
                      <a:pPr algn="ctr"/>
                      <a:r>
                        <a:rPr lang="en-US" sz="1600" dirty="0" smtClean="0"/>
                        <a:t>d</a:t>
                      </a:r>
                      <a:endParaRPr lang="en-US" sz="1600" dirty="0"/>
                    </a:p>
                  </a:txBody>
                  <a:tcPr marL="89882" marR="89882" marT="44941" marB="44941">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solidFill>
                            <a:schemeClr val="bg1"/>
                          </a:solidFill>
                        </a:rPr>
                        <a:t>4</a:t>
                      </a:r>
                      <a:endParaRPr lang="en-US" sz="1600" dirty="0">
                        <a:solidFill>
                          <a:schemeClr val="bg1"/>
                        </a:solidFill>
                      </a:endParaRPr>
                    </a:p>
                  </a:txBody>
                  <a:tcPr marL="89882" marR="89882" marT="44941" marB="4494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8</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1</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dirty="0" smtClean="0">
                          <a:solidFill>
                            <a:schemeClr val="bg1"/>
                          </a:solidFill>
                        </a:rPr>
                        <a:t>0</a:t>
                      </a:r>
                      <a:endParaRPr lang="en-US" sz="1600" dirty="0">
                        <a:solidFill>
                          <a:schemeClr val="bg1"/>
                        </a:solidFill>
                      </a:endParaRPr>
                    </a:p>
                  </a:txBody>
                  <a:tcPr marL="89882" marR="89882" marT="44941" marB="4494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mc:AlternateContent xmlns:mc="http://schemas.openxmlformats.org/markup-compatibility/2006" xmlns:a14="http://schemas.microsoft.com/office/drawing/2010/main">
        <mc:Choice Requires="a14">
          <p:sp>
            <p:nvSpPr>
              <p:cNvPr id="43" name="TextBox 42"/>
              <p:cNvSpPr txBox="1"/>
              <p:nvPr/>
            </p:nvSpPr>
            <p:spPr>
              <a:xfrm>
                <a:off x="2743200" y="4159726"/>
                <a:ext cx="838200" cy="461665"/>
              </a:xfrm>
              <a:prstGeom prst="rect">
                <a:avLst/>
              </a:prstGeom>
              <a:noFill/>
            </p:spPr>
            <p:txBody>
              <a:bodyPr wrap="square" rtlCol="0">
                <a:spAutoFit/>
              </a:bodyPr>
              <a:lstStyle/>
              <a:p>
                <a:endParaRPr lang="en-US" sz="1600" dirty="0">
                  <a:latin typeface="+mj-lt"/>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743200" y="4159726"/>
                <a:ext cx="838200" cy="461665"/>
              </a:xfrm>
              <a:prstGeom prst="rect">
                <a:avLst/>
              </a:prstGeom>
              <a:blipFill rotWithShape="1">
                <a:blip r:embed="rId5"/>
                <a:stretch>
                  <a:fillRect/>
                </a:stretch>
              </a:blipFill>
            </p:spPr>
            <p:txBody>
              <a:bodyPr/>
              <a:lstStyle/>
              <a:p>
                <a:r>
                  <a:rPr lang="en-US">
                    <a:noFill/>
                  </a:rPr>
                  <a:t> </a:t>
                </a:r>
              </a:p>
            </p:txBody>
          </p:sp>
        </mc:Fallback>
      </mc:AlternateContent>
      <p:graphicFrame>
        <p:nvGraphicFramePr>
          <p:cNvPr id="44" name="Table 43"/>
          <p:cNvGraphicFramePr>
            <a:graphicFrameLocks noGrp="1"/>
          </p:cNvGraphicFramePr>
          <p:nvPr>
            <p:extLst>
              <p:ext uri="{D42A27DB-BD31-4B8C-83A1-F6EECF244321}">
                <p14:modId xmlns:p14="http://schemas.microsoft.com/office/powerpoint/2010/main" val="1474375947"/>
              </p:ext>
            </p:extLst>
          </p:nvPr>
        </p:nvGraphicFramePr>
        <p:xfrm>
          <a:off x="4958736" y="4448573"/>
          <a:ext cx="1828800" cy="1673350"/>
        </p:xfrm>
        <a:graphic>
          <a:graphicData uri="http://schemas.openxmlformats.org/drawingml/2006/table">
            <a:tbl>
              <a:tblPr firstRow="1" bandRow="1">
                <a:tableStyleId>{85BE263C-DBD7-4A20-BB59-AAB30ACAA65A}</a:tableStyleId>
              </a:tblPr>
              <a:tblGrid>
                <a:gridCol w="365760"/>
                <a:gridCol w="365760"/>
                <a:gridCol w="365760"/>
                <a:gridCol w="365760"/>
                <a:gridCol w="365760"/>
              </a:tblGrid>
              <a:tr h="334670">
                <a:tc>
                  <a:txBody>
                    <a:bodyPr/>
                    <a:lstStyle/>
                    <a:p>
                      <a:pPr algn="ctr"/>
                      <a:endParaRPr lang="en-US" sz="1500" b="0" dirty="0">
                        <a:solidFill>
                          <a:schemeClr val="tx1"/>
                        </a:solidFill>
                      </a:endParaRPr>
                    </a:p>
                  </a:txBody>
                  <a:tcPr marL="89248" marR="89248" marT="44624" marB="44624">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b="0" dirty="0" smtClean="0">
                          <a:solidFill>
                            <a:schemeClr val="tx1"/>
                          </a:solidFill>
                        </a:rPr>
                        <a:t>a</a:t>
                      </a:r>
                      <a:endParaRPr lang="en-US" sz="1500" b="0" dirty="0">
                        <a:solidFill>
                          <a:schemeClr val="tx1"/>
                        </a:solidFill>
                      </a:endParaRPr>
                    </a:p>
                  </a:txBody>
                  <a:tcPr marL="89248" marR="89248" marT="44624" marB="44624">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500" b="0" dirty="0" smtClean="0">
                          <a:solidFill>
                            <a:schemeClr val="tx1"/>
                          </a:solidFill>
                        </a:rPr>
                        <a:t>b</a:t>
                      </a:r>
                      <a:endParaRPr lang="en-US" sz="1500" b="0" dirty="0">
                        <a:solidFill>
                          <a:schemeClr val="tx1"/>
                        </a:solidFill>
                      </a:endParaRPr>
                    </a:p>
                  </a:txBody>
                  <a:tcPr marL="89248" marR="89248" marT="44624" marB="44624">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500" b="0" dirty="0" smtClean="0">
                          <a:solidFill>
                            <a:schemeClr val="tx1"/>
                          </a:solidFill>
                        </a:rPr>
                        <a:t>c</a:t>
                      </a:r>
                      <a:endParaRPr lang="en-US" sz="1500" b="0" dirty="0">
                        <a:solidFill>
                          <a:schemeClr val="tx1"/>
                        </a:solidFill>
                      </a:endParaRPr>
                    </a:p>
                  </a:txBody>
                  <a:tcPr marL="89248" marR="89248" marT="44624" marB="44624">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500" b="0" dirty="0" smtClean="0">
                          <a:solidFill>
                            <a:schemeClr val="tx1"/>
                          </a:solidFill>
                        </a:rPr>
                        <a:t>d</a:t>
                      </a:r>
                      <a:endParaRPr lang="en-US" sz="1500" b="0" dirty="0">
                        <a:solidFill>
                          <a:schemeClr val="tx1"/>
                        </a:solidFill>
                      </a:endParaRPr>
                    </a:p>
                  </a:txBody>
                  <a:tcPr marL="89248" marR="89248" marT="44624" marB="44624">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4670">
                <a:tc>
                  <a:txBody>
                    <a:bodyPr/>
                    <a:lstStyle/>
                    <a:p>
                      <a:pPr algn="ctr"/>
                      <a:r>
                        <a:rPr lang="en-US" sz="1500" dirty="0" smtClean="0"/>
                        <a:t>a</a:t>
                      </a:r>
                      <a:endParaRPr lang="en-US" sz="1500" dirty="0"/>
                    </a:p>
                  </a:txBody>
                  <a:tcPr marL="89248" marR="89248" marT="44624" marB="44624">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smtClean="0">
                          <a:solidFill>
                            <a:schemeClr val="bg1"/>
                          </a:solidFill>
                        </a:rPr>
                        <a:t>0</a:t>
                      </a:r>
                      <a:endParaRPr lang="en-US" sz="1500" dirty="0">
                        <a:solidFill>
                          <a:schemeClr val="bg1"/>
                        </a:solidFill>
                      </a:endParaRPr>
                    </a:p>
                  </a:txBody>
                  <a:tcPr marL="89248" marR="89248" marT="44624" marB="44624">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4</a:t>
                      </a:r>
                      <a:endParaRPr lang="en-US" sz="1500" dirty="0">
                        <a:solidFill>
                          <a:schemeClr val="bg1"/>
                        </a:solidFill>
                      </a:endParaRPr>
                    </a:p>
                  </a:txBody>
                  <a:tcPr marL="89248" marR="89248" marT="44624" marB="4462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a:t>
                      </a:r>
                      <a:endParaRPr lang="en-US" sz="1500" dirty="0">
                        <a:solidFill>
                          <a:schemeClr val="bg1"/>
                        </a:solidFill>
                      </a:endParaRPr>
                    </a:p>
                  </a:txBody>
                  <a:tcPr marL="89248" marR="89248" marT="44624" marB="4462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4</a:t>
                      </a:r>
                      <a:endParaRPr lang="en-US" sz="1500" dirty="0">
                        <a:solidFill>
                          <a:schemeClr val="bg1"/>
                        </a:solidFill>
                      </a:endParaRPr>
                    </a:p>
                  </a:txBody>
                  <a:tcPr marL="89248" marR="89248" marT="44624" marB="44624">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r>
              <a:tr h="334670">
                <a:tc>
                  <a:txBody>
                    <a:bodyPr/>
                    <a:lstStyle/>
                    <a:p>
                      <a:pPr algn="ctr"/>
                      <a:r>
                        <a:rPr lang="en-US" sz="1500" dirty="0" smtClean="0"/>
                        <a:t>b</a:t>
                      </a:r>
                      <a:endParaRPr lang="en-US" sz="1500" dirty="0"/>
                    </a:p>
                  </a:txBody>
                  <a:tcPr marL="89248" marR="89248" marT="44624" marB="44624">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smtClean="0">
                          <a:solidFill>
                            <a:schemeClr val="bg1"/>
                          </a:solidFill>
                        </a:rPr>
                        <a:t>-</a:t>
                      </a:r>
                      <a:endParaRPr lang="en-US" sz="1500" dirty="0">
                        <a:solidFill>
                          <a:schemeClr val="bg1"/>
                        </a:solidFill>
                      </a:endParaRPr>
                    </a:p>
                  </a:txBody>
                  <a:tcPr marL="89248" marR="89248" marT="44624" marB="44624">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0</a:t>
                      </a:r>
                      <a:endParaRPr lang="en-US" sz="1500" dirty="0">
                        <a:solidFill>
                          <a:schemeClr val="bg1"/>
                        </a:solidFill>
                      </a:endParaRPr>
                    </a:p>
                  </a:txBody>
                  <a:tcPr marL="89248" marR="89248" marT="44624" marB="44624">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a:t>
                      </a:r>
                      <a:endParaRPr lang="en-US" sz="1500" dirty="0">
                        <a:solidFill>
                          <a:schemeClr val="bg1"/>
                        </a:solidFill>
                      </a:endParaRPr>
                    </a:p>
                  </a:txBody>
                  <a:tcPr marL="89248" marR="89248" marT="44624" marB="44624">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3</a:t>
                      </a:r>
                      <a:endParaRPr lang="en-US" sz="1500" dirty="0">
                        <a:solidFill>
                          <a:schemeClr val="bg1"/>
                        </a:solidFill>
                      </a:endParaRPr>
                    </a:p>
                  </a:txBody>
                  <a:tcPr marL="89248" marR="89248" marT="44624" marB="44624">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r>
              <a:tr h="334670">
                <a:tc>
                  <a:txBody>
                    <a:bodyPr/>
                    <a:lstStyle/>
                    <a:p>
                      <a:pPr algn="ctr"/>
                      <a:r>
                        <a:rPr lang="en-US" sz="1500" dirty="0" smtClean="0"/>
                        <a:t>c</a:t>
                      </a:r>
                      <a:endParaRPr lang="en-US" sz="1500" dirty="0"/>
                    </a:p>
                  </a:txBody>
                  <a:tcPr marL="89248" marR="89248" marT="44624" marB="44624">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smtClean="0">
                          <a:solidFill>
                            <a:schemeClr val="bg1"/>
                          </a:solidFill>
                        </a:rPr>
                        <a:t>2</a:t>
                      </a:r>
                      <a:endParaRPr lang="en-US" sz="1500" dirty="0">
                        <a:solidFill>
                          <a:schemeClr val="bg1"/>
                        </a:solidFill>
                      </a:endParaRPr>
                    </a:p>
                  </a:txBody>
                  <a:tcPr marL="89248" marR="89248" marT="44624" marB="44624">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6</a:t>
                      </a:r>
                      <a:endParaRPr lang="en-US" sz="1500" dirty="0">
                        <a:solidFill>
                          <a:schemeClr val="bg1"/>
                        </a:solidFill>
                      </a:endParaRPr>
                    </a:p>
                  </a:txBody>
                  <a:tcPr marL="89248" marR="89248" marT="44624" marB="44624">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0</a:t>
                      </a:r>
                      <a:endParaRPr lang="en-US" sz="1500" dirty="0">
                        <a:solidFill>
                          <a:schemeClr val="bg1"/>
                        </a:solidFill>
                      </a:endParaRPr>
                    </a:p>
                  </a:txBody>
                  <a:tcPr marL="89248" marR="89248" marT="44624" marB="44624">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6</a:t>
                      </a:r>
                      <a:endParaRPr lang="en-US" sz="1500" dirty="0">
                        <a:solidFill>
                          <a:schemeClr val="bg1"/>
                        </a:solidFill>
                      </a:endParaRPr>
                    </a:p>
                  </a:txBody>
                  <a:tcPr marL="89248" marR="89248" marT="44624" marB="44624">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r>
              <a:tr h="334670">
                <a:tc>
                  <a:txBody>
                    <a:bodyPr/>
                    <a:lstStyle/>
                    <a:p>
                      <a:pPr algn="ctr"/>
                      <a:r>
                        <a:rPr lang="en-US" sz="1500" dirty="0" smtClean="0"/>
                        <a:t>d</a:t>
                      </a:r>
                      <a:endParaRPr lang="en-US" sz="1500" dirty="0"/>
                    </a:p>
                  </a:txBody>
                  <a:tcPr marL="89248" marR="89248" marT="44624" marB="44624">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500" dirty="0" smtClean="0">
                          <a:solidFill>
                            <a:schemeClr val="bg1"/>
                          </a:solidFill>
                        </a:rPr>
                        <a:t>3</a:t>
                      </a:r>
                      <a:endParaRPr lang="en-US" sz="1500" dirty="0">
                        <a:solidFill>
                          <a:schemeClr val="bg1"/>
                        </a:solidFill>
                      </a:endParaRPr>
                    </a:p>
                  </a:txBody>
                  <a:tcPr marL="89248" marR="89248" marT="44624" marB="44624">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7</a:t>
                      </a:r>
                      <a:endParaRPr lang="en-US" sz="1500" dirty="0">
                        <a:solidFill>
                          <a:schemeClr val="bg1"/>
                        </a:solidFill>
                      </a:endParaRPr>
                    </a:p>
                  </a:txBody>
                  <a:tcPr marL="89248" marR="89248" marT="44624" marB="4462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1</a:t>
                      </a:r>
                      <a:endParaRPr lang="en-US" sz="1500" dirty="0">
                        <a:solidFill>
                          <a:schemeClr val="bg1"/>
                        </a:solidFill>
                      </a:endParaRPr>
                    </a:p>
                  </a:txBody>
                  <a:tcPr marL="89248" marR="89248" marT="44624" marB="4462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500" dirty="0" smtClean="0">
                          <a:solidFill>
                            <a:schemeClr val="bg1"/>
                          </a:solidFill>
                        </a:rPr>
                        <a:t>0</a:t>
                      </a:r>
                      <a:endParaRPr lang="en-US" sz="1500" dirty="0">
                        <a:solidFill>
                          <a:schemeClr val="bg1"/>
                        </a:solidFill>
                      </a:endParaRPr>
                    </a:p>
                  </a:txBody>
                  <a:tcPr marL="89248" marR="89248" marT="44624" marB="44624">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mc:AlternateContent xmlns:mc="http://schemas.openxmlformats.org/markup-compatibility/2006" xmlns:a14="http://schemas.microsoft.com/office/drawing/2010/main">
        <mc:Choice Requires="a14">
          <p:sp>
            <p:nvSpPr>
              <p:cNvPr id="45" name="TextBox 44"/>
              <p:cNvSpPr txBox="1"/>
              <p:nvPr/>
            </p:nvSpPr>
            <p:spPr>
              <a:xfrm>
                <a:off x="4906820" y="4151744"/>
                <a:ext cx="808180" cy="461665"/>
              </a:xfrm>
              <a:prstGeom prst="rect">
                <a:avLst/>
              </a:prstGeom>
              <a:noFill/>
            </p:spPr>
            <p:txBody>
              <a:bodyPr wrap="square" rtlCol="0">
                <a:spAutoFit/>
              </a:bodyPr>
              <a:lstStyle/>
              <a:p>
                <a:endParaRPr lang="en-US" sz="1800" dirty="0">
                  <a:latin typeface="+mj-lt"/>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906820" y="4151744"/>
                <a:ext cx="808180" cy="461665"/>
              </a:xfrm>
              <a:prstGeom prst="rect">
                <a:avLst/>
              </a:prstGeom>
              <a:blipFill rotWithShape="1">
                <a:blip r:embed="rId6"/>
                <a:stretch>
                  <a:fillRect/>
                </a:stretch>
              </a:blipFill>
            </p:spPr>
            <p:txBody>
              <a:bodyPr/>
              <a:lstStyle/>
              <a:p>
                <a:r>
                  <a:rPr lang="en-US">
                    <a:noFill/>
                  </a:rPr>
                  <a:t> </a:t>
                </a:r>
              </a:p>
            </p:txBody>
          </p:sp>
        </mc:Fallback>
      </mc:AlternateContent>
      <p:graphicFrame>
        <p:nvGraphicFramePr>
          <p:cNvPr id="46" name="Table 45"/>
          <p:cNvGraphicFramePr>
            <a:graphicFrameLocks noGrp="1"/>
          </p:cNvGraphicFramePr>
          <p:nvPr>
            <p:extLst>
              <p:ext uri="{D42A27DB-BD31-4B8C-83A1-F6EECF244321}">
                <p14:modId xmlns:p14="http://schemas.microsoft.com/office/powerpoint/2010/main" val="2014101583"/>
              </p:ext>
            </p:extLst>
          </p:nvPr>
        </p:nvGraphicFramePr>
        <p:xfrm>
          <a:off x="7014172" y="4445967"/>
          <a:ext cx="1828800" cy="1676400"/>
        </p:xfrm>
        <a:graphic>
          <a:graphicData uri="http://schemas.openxmlformats.org/drawingml/2006/table">
            <a:tbl>
              <a:tblPr firstRow="1" bandRow="1">
                <a:tableStyleId>{85BE263C-DBD7-4A20-BB59-AAB30ACAA65A}</a:tableStyleId>
              </a:tblPr>
              <a:tblGrid>
                <a:gridCol w="365760"/>
                <a:gridCol w="365760"/>
                <a:gridCol w="365760"/>
                <a:gridCol w="365760"/>
                <a:gridCol w="365760"/>
              </a:tblGrid>
              <a:tr h="334670">
                <a:tc>
                  <a:txBody>
                    <a:bodyPr/>
                    <a:lstStyle/>
                    <a:p>
                      <a:pPr algn="ctr"/>
                      <a:endParaRPr lang="en-US" sz="1600" b="0" dirty="0">
                        <a:solidFill>
                          <a:schemeClr val="tx1"/>
                        </a:solidFill>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a</a:t>
                      </a:r>
                      <a:endParaRPr lang="en-US" sz="1600"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b</a:t>
                      </a:r>
                      <a:endParaRPr lang="en-US" sz="1600"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c</a:t>
                      </a:r>
                      <a:endParaRPr lang="en-US" sz="1600"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tx1"/>
                          </a:solidFill>
                        </a:rPr>
                        <a:t>d</a:t>
                      </a:r>
                      <a:endParaRPr lang="en-US" sz="1600" b="0" dirty="0">
                        <a:solidFill>
                          <a:schemeClr val="tx1"/>
                        </a:solidFill>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4670">
                <a:tc>
                  <a:txBody>
                    <a:bodyPr/>
                    <a:lstStyle/>
                    <a:p>
                      <a:pPr algn="ctr"/>
                      <a:r>
                        <a:rPr lang="en-US" sz="1600" b="0" dirty="0" smtClean="0"/>
                        <a:t>a</a:t>
                      </a:r>
                      <a:endParaRPr lang="en-US" sz="1600" b="0" dirty="0"/>
                    </a:p>
                  </a:txBody>
                  <a:tcPr>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bg1"/>
                          </a:solidFill>
                        </a:rPr>
                        <a:t>0</a:t>
                      </a: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4</a:t>
                      </a:r>
                      <a:endParaRPr lang="en-US" sz="1600" b="0" dirty="0">
                        <a:solidFill>
                          <a:schemeClr val="bg1"/>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5</a:t>
                      </a:r>
                      <a:endParaRPr lang="en-US" sz="1600" b="0" dirty="0">
                        <a:solidFill>
                          <a:schemeClr val="bg1"/>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4</a:t>
                      </a:r>
                      <a:endParaRPr lang="en-US" sz="1600" b="0" dirty="0">
                        <a:solidFill>
                          <a:schemeClr val="bg1"/>
                        </a:solidFill>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r>
              <a:tr h="334670">
                <a:tc>
                  <a:txBody>
                    <a:bodyPr/>
                    <a:lstStyle/>
                    <a:p>
                      <a:pPr algn="ctr"/>
                      <a:r>
                        <a:rPr lang="en-US" sz="1600" b="0" dirty="0" smtClean="0"/>
                        <a:t>b</a:t>
                      </a:r>
                      <a:endParaRPr lang="en-US" sz="1600" b="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bg1"/>
                          </a:solidFill>
                        </a:rPr>
                        <a:t>6</a:t>
                      </a: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0</a:t>
                      </a:r>
                      <a:endParaRPr lang="en-US" sz="1600" b="0" dirty="0">
                        <a:solidFill>
                          <a:schemeClr val="bg1"/>
                        </a:solidFill>
                      </a:endParaRPr>
                    </a:p>
                  </a:txBody>
                  <a:tcP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4</a:t>
                      </a:r>
                      <a:endParaRPr lang="en-US" sz="1600" b="0" dirty="0">
                        <a:solidFill>
                          <a:schemeClr val="bg1"/>
                        </a:solidFill>
                      </a:endParaRPr>
                    </a:p>
                  </a:txBody>
                  <a:tcP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3</a:t>
                      </a:r>
                      <a:endParaRPr lang="en-US" sz="1600" b="0" dirty="0">
                        <a:solidFill>
                          <a:schemeClr val="bg1"/>
                        </a:solidFill>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r>
              <a:tr h="334670">
                <a:tc>
                  <a:txBody>
                    <a:bodyPr/>
                    <a:lstStyle/>
                    <a:p>
                      <a:pPr algn="ctr"/>
                      <a:r>
                        <a:rPr lang="en-US" sz="1600" b="0" dirty="0" smtClean="0"/>
                        <a:t>c</a:t>
                      </a:r>
                      <a:endParaRPr lang="en-US" sz="1600" b="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bg1"/>
                          </a:solidFill>
                        </a:rPr>
                        <a:t>2</a:t>
                      </a: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6</a:t>
                      </a:r>
                      <a:endParaRPr lang="en-US" sz="1600" b="0" dirty="0">
                        <a:solidFill>
                          <a:schemeClr val="bg1"/>
                        </a:solidFill>
                      </a:endParaRPr>
                    </a:p>
                  </a:txBody>
                  <a:tcP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0</a:t>
                      </a:r>
                      <a:endParaRPr lang="en-US" sz="1600" b="0" dirty="0">
                        <a:solidFill>
                          <a:schemeClr val="bg1"/>
                        </a:solidFill>
                      </a:endParaRPr>
                    </a:p>
                  </a:txBody>
                  <a:tcP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6</a:t>
                      </a:r>
                      <a:endParaRPr lang="en-US" sz="1600" b="0" dirty="0">
                        <a:solidFill>
                          <a:schemeClr val="bg1"/>
                        </a:solidFill>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r>
              <a:tr h="334670">
                <a:tc>
                  <a:txBody>
                    <a:bodyPr/>
                    <a:lstStyle/>
                    <a:p>
                      <a:pPr algn="ctr"/>
                      <a:r>
                        <a:rPr lang="en-US" sz="1600" b="0" dirty="0" smtClean="0"/>
                        <a:t>d</a:t>
                      </a:r>
                      <a:endParaRPr lang="en-US" sz="1600" b="0" dirty="0"/>
                    </a:p>
                  </a:txBody>
                  <a:tcPr>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smtClean="0">
                          <a:solidFill>
                            <a:schemeClr val="bg1"/>
                          </a:solidFill>
                        </a:rPr>
                        <a:t>3</a:t>
                      </a: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7</a:t>
                      </a:r>
                      <a:endParaRPr lang="en-US" sz="1600" b="0" dirty="0">
                        <a:solidFill>
                          <a:schemeClr val="bg1"/>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1</a:t>
                      </a:r>
                      <a:endParaRPr lang="en-US" sz="1600" b="0" dirty="0">
                        <a:solidFill>
                          <a:schemeClr val="bg1"/>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0" dirty="0" smtClean="0">
                          <a:solidFill>
                            <a:schemeClr val="bg1"/>
                          </a:solidFill>
                        </a:rPr>
                        <a:t>0</a:t>
                      </a:r>
                      <a:endParaRPr lang="en-US" sz="1600" b="0" dirty="0">
                        <a:solidFill>
                          <a:schemeClr val="bg1"/>
                        </a:solidFill>
                      </a:endParaRP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mc:AlternateContent xmlns:mc="http://schemas.openxmlformats.org/markup-compatibility/2006" xmlns:a14="http://schemas.microsoft.com/office/drawing/2010/main">
        <mc:Choice Requires="a14">
          <p:sp>
            <p:nvSpPr>
              <p:cNvPr id="47" name="TextBox 46"/>
              <p:cNvSpPr txBox="1"/>
              <p:nvPr/>
            </p:nvSpPr>
            <p:spPr>
              <a:xfrm>
                <a:off x="6934200" y="4138774"/>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=4</m:t>
                      </m:r>
                    </m:oMath>
                  </m:oMathPara>
                </a14:m>
                <a:endParaRPr lang="en-US" sz="1600" dirty="0">
                  <a:latin typeface="+mj-lt"/>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934200" y="4138774"/>
                <a:ext cx="762000" cy="338554"/>
              </a:xfrm>
              <a:prstGeom prst="rect">
                <a:avLst/>
              </a:prstGeom>
              <a:blipFill rotWithShape="0">
                <a:blip r:embed="rId7"/>
                <a:stretch>
                  <a:fillRect/>
                </a:stretch>
              </a:blipFill>
            </p:spPr>
            <p:txBody>
              <a:bodyPr/>
              <a:lstStyle/>
              <a:p>
                <a:r>
                  <a:rPr lang="en-US">
                    <a:noFill/>
                  </a:rPr>
                  <a:t> </a:t>
                </a:r>
              </a:p>
            </p:txBody>
          </p:sp>
        </mc:Fallback>
      </mc:AlternateContent>
      <p:sp>
        <p:nvSpPr>
          <p:cNvPr id="6" name="Down Arrow 5"/>
          <p:cNvSpPr/>
          <p:nvPr/>
        </p:nvSpPr>
        <p:spPr bwMode="auto">
          <a:xfrm>
            <a:off x="1286155" y="3576935"/>
            <a:ext cx="304800" cy="4616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11" name="Rounded Rectangle 10"/>
          <p:cNvSpPr/>
          <p:nvPr/>
        </p:nvSpPr>
        <p:spPr bwMode="auto">
          <a:xfrm>
            <a:off x="3505200" y="1998253"/>
            <a:ext cx="304800" cy="19812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35" name="Rounded Rectangle 34"/>
          <p:cNvSpPr/>
          <p:nvPr/>
        </p:nvSpPr>
        <p:spPr bwMode="auto">
          <a:xfrm rot="16200000">
            <a:off x="3962400" y="1491849"/>
            <a:ext cx="304800" cy="22860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grpSp>
        <p:nvGrpSpPr>
          <p:cNvPr id="86" name="Group 85"/>
          <p:cNvGrpSpPr/>
          <p:nvPr/>
        </p:nvGrpSpPr>
        <p:grpSpPr>
          <a:xfrm>
            <a:off x="3954294" y="3185541"/>
            <a:ext cx="1169212" cy="730276"/>
            <a:chOff x="3954294" y="3185541"/>
            <a:chExt cx="1169212" cy="730276"/>
          </a:xfrm>
        </p:grpSpPr>
        <p:sp>
          <p:nvSpPr>
            <p:cNvPr id="13" name="Rectangle 12"/>
            <p:cNvSpPr/>
            <p:nvPr/>
          </p:nvSpPr>
          <p:spPr>
            <a:xfrm>
              <a:off x="3954294" y="3185541"/>
              <a:ext cx="312906" cy="369332"/>
            </a:xfrm>
            <a:prstGeom prst="rect">
              <a:avLst/>
            </a:prstGeom>
            <a:solidFill>
              <a:schemeClr val="accent2"/>
            </a:solidFill>
          </p:spPr>
          <p:txBody>
            <a:bodyPr wrap="none">
              <a:spAutoFit/>
            </a:bodyPr>
            <a:lstStyle/>
            <a:p>
              <a:pPr algn="ctr"/>
              <a:r>
                <a:rPr lang="en-US" sz="1800" dirty="0" smtClean="0">
                  <a:solidFill>
                    <a:schemeClr val="bg1"/>
                  </a:solidFill>
                  <a:latin typeface="+mj-lt"/>
                </a:rPr>
                <a:t>6</a:t>
              </a:r>
              <a:endParaRPr lang="en-US" sz="1800" dirty="0">
                <a:solidFill>
                  <a:schemeClr val="bg1"/>
                </a:solidFill>
                <a:latin typeface="+mj-lt"/>
              </a:endParaRPr>
            </a:p>
          </p:txBody>
        </p:sp>
        <p:sp>
          <p:nvSpPr>
            <p:cNvPr id="37" name="Rectangle 36"/>
            <p:cNvSpPr/>
            <p:nvPr/>
          </p:nvSpPr>
          <p:spPr>
            <a:xfrm>
              <a:off x="3954294" y="3546485"/>
              <a:ext cx="312906" cy="369332"/>
            </a:xfrm>
            <a:prstGeom prst="rect">
              <a:avLst/>
            </a:prstGeom>
            <a:solidFill>
              <a:schemeClr val="accent2"/>
            </a:solidFill>
          </p:spPr>
          <p:txBody>
            <a:bodyPr wrap="none">
              <a:spAutoFit/>
            </a:bodyPr>
            <a:lstStyle/>
            <a:p>
              <a:pPr algn="ctr"/>
              <a:r>
                <a:rPr lang="en-US" sz="1800" dirty="0" smtClean="0">
                  <a:solidFill>
                    <a:schemeClr val="bg1"/>
                  </a:solidFill>
                  <a:latin typeface="+mj-lt"/>
                </a:rPr>
                <a:t>8</a:t>
              </a:r>
              <a:endParaRPr lang="en-US" sz="1800" dirty="0">
                <a:solidFill>
                  <a:schemeClr val="bg1"/>
                </a:solidFill>
                <a:latin typeface="+mj-lt"/>
              </a:endParaRPr>
            </a:p>
          </p:txBody>
        </p:sp>
        <p:sp>
          <p:nvSpPr>
            <p:cNvPr id="38" name="Rectangle 37"/>
            <p:cNvSpPr/>
            <p:nvPr/>
          </p:nvSpPr>
          <p:spPr>
            <a:xfrm>
              <a:off x="4810600" y="3193962"/>
              <a:ext cx="312906" cy="369332"/>
            </a:xfrm>
            <a:prstGeom prst="rect">
              <a:avLst/>
            </a:prstGeom>
            <a:solidFill>
              <a:schemeClr val="accent2"/>
            </a:solidFill>
          </p:spPr>
          <p:txBody>
            <a:bodyPr wrap="none">
              <a:spAutoFit/>
            </a:bodyPr>
            <a:lstStyle/>
            <a:p>
              <a:pPr algn="ctr"/>
              <a:r>
                <a:rPr lang="en-US" sz="1800" dirty="0" smtClean="0">
                  <a:solidFill>
                    <a:schemeClr val="bg1"/>
                  </a:solidFill>
                  <a:latin typeface="+mj-lt"/>
                </a:rPr>
                <a:t>6</a:t>
              </a:r>
              <a:endParaRPr lang="en-US" sz="1800" dirty="0">
                <a:solidFill>
                  <a:schemeClr val="bg1"/>
                </a:solidFill>
                <a:latin typeface="+mj-lt"/>
              </a:endParaRPr>
            </a:p>
          </p:txBody>
        </p:sp>
      </p:grpSp>
      <p:sp>
        <p:nvSpPr>
          <p:cNvPr id="67" name="Down Arrow 66"/>
          <p:cNvSpPr/>
          <p:nvPr/>
        </p:nvSpPr>
        <p:spPr bwMode="auto">
          <a:xfrm rot="16200000">
            <a:off x="6757464" y="2596929"/>
            <a:ext cx="304800" cy="353478"/>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grpSp>
        <p:nvGrpSpPr>
          <p:cNvPr id="85" name="Group 84"/>
          <p:cNvGrpSpPr/>
          <p:nvPr/>
        </p:nvGrpSpPr>
        <p:grpSpPr>
          <a:xfrm>
            <a:off x="7235228" y="1981200"/>
            <a:ext cx="1611730" cy="1439683"/>
            <a:chOff x="7235228" y="1981200"/>
            <a:chExt cx="1611730" cy="1439683"/>
          </a:xfrm>
        </p:grpSpPr>
        <p:sp>
          <p:nvSpPr>
            <p:cNvPr id="58" name="Oval 57"/>
            <p:cNvSpPr/>
            <p:nvPr/>
          </p:nvSpPr>
          <p:spPr bwMode="auto">
            <a:xfrm>
              <a:off x="7235228" y="2138426"/>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c</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59" name="Oval 58"/>
            <p:cNvSpPr/>
            <p:nvPr/>
          </p:nvSpPr>
          <p:spPr bwMode="auto">
            <a:xfrm>
              <a:off x="7852586" y="2133600"/>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a</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60" name="Oval 59"/>
            <p:cNvSpPr/>
            <p:nvPr/>
          </p:nvSpPr>
          <p:spPr bwMode="auto">
            <a:xfrm>
              <a:off x="7235228" y="259655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c</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61" name="Oval 60"/>
            <p:cNvSpPr/>
            <p:nvPr/>
          </p:nvSpPr>
          <p:spPr bwMode="auto">
            <a:xfrm>
              <a:off x="7852586" y="2590800"/>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a</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62" name="Oval 61"/>
            <p:cNvSpPr/>
            <p:nvPr/>
          </p:nvSpPr>
          <p:spPr bwMode="auto">
            <a:xfrm>
              <a:off x="7235228" y="3062795"/>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d</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63" name="Oval 62"/>
            <p:cNvSpPr/>
            <p:nvPr/>
          </p:nvSpPr>
          <p:spPr bwMode="auto">
            <a:xfrm>
              <a:off x="7848600" y="3062795"/>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a</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64" name="Straight Arrow Connector 63"/>
            <p:cNvCxnSpPr>
              <a:stCxn id="58" idx="6"/>
              <a:endCxn id="59" idx="2"/>
            </p:cNvCxnSpPr>
            <p:nvPr/>
          </p:nvCxnSpPr>
          <p:spPr bwMode="auto">
            <a:xfrm flipV="1">
              <a:off x="7620000" y="2312644"/>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Straight Arrow Connector 64"/>
            <p:cNvCxnSpPr>
              <a:stCxn id="60" idx="6"/>
              <a:endCxn id="61" idx="2"/>
            </p:cNvCxnSpPr>
            <p:nvPr/>
          </p:nvCxnSpPr>
          <p:spPr bwMode="auto">
            <a:xfrm flipV="1">
              <a:off x="7620000" y="2769844"/>
              <a:ext cx="232586" cy="57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 name="Straight Arrow Connector 65"/>
            <p:cNvCxnSpPr>
              <a:stCxn id="62" idx="6"/>
              <a:endCxn id="63" idx="2"/>
            </p:cNvCxnSpPr>
            <p:nvPr/>
          </p:nvCxnSpPr>
          <p:spPr bwMode="auto">
            <a:xfrm>
              <a:off x="7620000" y="3241839"/>
              <a:ext cx="228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Oval 67"/>
            <p:cNvSpPr/>
            <p:nvPr/>
          </p:nvSpPr>
          <p:spPr bwMode="auto">
            <a:xfrm>
              <a:off x="8462186" y="2133600"/>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b</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69" name="Oval 68"/>
            <p:cNvSpPr/>
            <p:nvPr/>
          </p:nvSpPr>
          <p:spPr bwMode="auto">
            <a:xfrm>
              <a:off x="8462186" y="2590800"/>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d</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70" name="Oval 69"/>
            <p:cNvSpPr/>
            <p:nvPr/>
          </p:nvSpPr>
          <p:spPr bwMode="auto">
            <a:xfrm>
              <a:off x="8458200" y="3062795"/>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b</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71" name="Straight Arrow Connector 70"/>
            <p:cNvCxnSpPr>
              <a:stCxn id="59" idx="6"/>
              <a:endCxn id="68" idx="2"/>
            </p:cNvCxnSpPr>
            <p:nvPr/>
          </p:nvCxnSpPr>
          <p:spPr bwMode="auto">
            <a:xfrm>
              <a:off x="8237358" y="2312644"/>
              <a:ext cx="2248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p:cNvCxnSpPr>
              <a:stCxn id="61" idx="6"/>
              <a:endCxn id="69" idx="2"/>
            </p:cNvCxnSpPr>
            <p:nvPr/>
          </p:nvCxnSpPr>
          <p:spPr bwMode="auto">
            <a:xfrm>
              <a:off x="8237358" y="2769844"/>
              <a:ext cx="2248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3" name="Straight Arrow Connector 72"/>
            <p:cNvCxnSpPr>
              <a:stCxn id="63" idx="6"/>
              <a:endCxn id="70" idx="2"/>
            </p:cNvCxnSpPr>
            <p:nvPr/>
          </p:nvCxnSpPr>
          <p:spPr bwMode="auto">
            <a:xfrm>
              <a:off x="8233372" y="3241839"/>
              <a:ext cx="2248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5" name="Rectangle 74"/>
            <p:cNvSpPr/>
            <p:nvPr/>
          </p:nvSpPr>
          <p:spPr>
            <a:xfrm>
              <a:off x="7581378" y="1992868"/>
              <a:ext cx="292067" cy="369332"/>
            </a:xfrm>
            <a:prstGeom prst="rect">
              <a:avLst/>
            </a:prstGeom>
          </p:spPr>
          <p:txBody>
            <a:bodyPr wrap="none">
              <a:spAutoFit/>
            </a:bodyPr>
            <a:lstStyle/>
            <a:p>
              <a:pPr algn="ctr"/>
              <a:r>
                <a:rPr lang="en-US" sz="1800" dirty="0">
                  <a:solidFill>
                    <a:sysClr val="windowText" lastClr="000000"/>
                  </a:solidFill>
                  <a:latin typeface="+mj-lt"/>
                </a:rPr>
                <a:t>2</a:t>
              </a:r>
            </a:p>
          </p:txBody>
        </p:sp>
        <p:sp>
          <p:nvSpPr>
            <p:cNvPr id="76" name="Rectangle 75"/>
            <p:cNvSpPr/>
            <p:nvPr/>
          </p:nvSpPr>
          <p:spPr>
            <a:xfrm>
              <a:off x="7581378" y="2450068"/>
              <a:ext cx="292067" cy="369332"/>
            </a:xfrm>
            <a:prstGeom prst="rect">
              <a:avLst/>
            </a:prstGeom>
          </p:spPr>
          <p:txBody>
            <a:bodyPr wrap="none">
              <a:spAutoFit/>
            </a:bodyPr>
            <a:lstStyle/>
            <a:p>
              <a:pPr algn="ctr"/>
              <a:r>
                <a:rPr lang="en-US" sz="1800" dirty="0">
                  <a:solidFill>
                    <a:sysClr val="windowText" lastClr="000000"/>
                  </a:solidFill>
                  <a:latin typeface="+mj-lt"/>
                </a:rPr>
                <a:t>2</a:t>
              </a:r>
            </a:p>
          </p:txBody>
        </p:sp>
        <p:sp>
          <p:nvSpPr>
            <p:cNvPr id="77" name="Rectangle 76"/>
            <p:cNvSpPr/>
            <p:nvPr/>
          </p:nvSpPr>
          <p:spPr>
            <a:xfrm>
              <a:off x="7565682" y="2916321"/>
              <a:ext cx="312906" cy="369332"/>
            </a:xfrm>
            <a:prstGeom prst="rect">
              <a:avLst/>
            </a:prstGeom>
          </p:spPr>
          <p:txBody>
            <a:bodyPr wrap="none">
              <a:spAutoFit/>
            </a:bodyPr>
            <a:lstStyle/>
            <a:p>
              <a:pPr algn="ctr"/>
              <a:r>
                <a:rPr lang="en-US" sz="1800" dirty="0" smtClean="0">
                  <a:solidFill>
                    <a:sysClr val="windowText" lastClr="000000"/>
                  </a:solidFill>
                  <a:latin typeface="+mj-lt"/>
                </a:rPr>
                <a:t>4</a:t>
              </a:r>
              <a:endParaRPr lang="en-US" sz="1800" dirty="0">
                <a:solidFill>
                  <a:sysClr val="windowText" lastClr="000000"/>
                </a:solidFill>
                <a:latin typeface="+mj-lt"/>
              </a:endParaRPr>
            </a:p>
          </p:txBody>
        </p:sp>
        <p:sp>
          <p:nvSpPr>
            <p:cNvPr id="78" name="Rectangle 77"/>
            <p:cNvSpPr/>
            <p:nvPr/>
          </p:nvSpPr>
          <p:spPr>
            <a:xfrm>
              <a:off x="8203388" y="1981200"/>
              <a:ext cx="312906" cy="369332"/>
            </a:xfrm>
            <a:prstGeom prst="rect">
              <a:avLst/>
            </a:prstGeom>
          </p:spPr>
          <p:txBody>
            <a:bodyPr wrap="none">
              <a:spAutoFit/>
            </a:bodyPr>
            <a:lstStyle/>
            <a:p>
              <a:pPr algn="ctr"/>
              <a:r>
                <a:rPr lang="en-US" sz="1800" dirty="0" smtClean="0">
                  <a:solidFill>
                    <a:sysClr val="windowText" lastClr="000000"/>
                  </a:solidFill>
                  <a:latin typeface="+mj-lt"/>
                </a:rPr>
                <a:t>4</a:t>
              </a:r>
              <a:endParaRPr lang="en-US" sz="1800" dirty="0">
                <a:solidFill>
                  <a:sysClr val="windowText" lastClr="000000"/>
                </a:solidFill>
                <a:latin typeface="+mj-lt"/>
              </a:endParaRPr>
            </a:p>
          </p:txBody>
        </p:sp>
        <p:sp>
          <p:nvSpPr>
            <p:cNvPr id="79" name="Rectangle 78"/>
            <p:cNvSpPr/>
            <p:nvPr/>
          </p:nvSpPr>
          <p:spPr>
            <a:xfrm>
              <a:off x="8180559" y="2450068"/>
              <a:ext cx="312906" cy="369332"/>
            </a:xfrm>
            <a:prstGeom prst="rect">
              <a:avLst/>
            </a:prstGeom>
          </p:spPr>
          <p:txBody>
            <a:bodyPr wrap="none">
              <a:spAutoFit/>
            </a:bodyPr>
            <a:lstStyle/>
            <a:p>
              <a:pPr algn="ctr"/>
              <a:r>
                <a:rPr lang="en-US" sz="1800" dirty="0" smtClean="0">
                  <a:solidFill>
                    <a:sysClr val="windowText" lastClr="000000"/>
                  </a:solidFill>
                  <a:latin typeface="+mj-lt"/>
                </a:rPr>
                <a:t>4</a:t>
              </a:r>
              <a:endParaRPr lang="en-US" sz="1800" dirty="0">
                <a:solidFill>
                  <a:sysClr val="windowText" lastClr="000000"/>
                </a:solidFill>
                <a:latin typeface="+mj-lt"/>
              </a:endParaRPr>
            </a:p>
          </p:txBody>
        </p:sp>
        <p:sp>
          <p:nvSpPr>
            <p:cNvPr id="80" name="Rectangle 79"/>
            <p:cNvSpPr/>
            <p:nvPr/>
          </p:nvSpPr>
          <p:spPr>
            <a:xfrm>
              <a:off x="8189612" y="2916321"/>
              <a:ext cx="312906" cy="369332"/>
            </a:xfrm>
            <a:prstGeom prst="rect">
              <a:avLst/>
            </a:prstGeom>
          </p:spPr>
          <p:txBody>
            <a:bodyPr wrap="none">
              <a:spAutoFit/>
            </a:bodyPr>
            <a:lstStyle/>
            <a:p>
              <a:pPr algn="ctr"/>
              <a:r>
                <a:rPr lang="en-US" sz="1800" dirty="0" smtClean="0">
                  <a:solidFill>
                    <a:sysClr val="windowText" lastClr="000000"/>
                  </a:solidFill>
                  <a:latin typeface="+mj-lt"/>
                </a:rPr>
                <a:t>4</a:t>
              </a:r>
              <a:endParaRPr lang="en-US" sz="1800" dirty="0">
                <a:solidFill>
                  <a:sysClr val="windowText" lastClr="000000"/>
                </a:solidFill>
                <a:latin typeface="+mj-lt"/>
              </a:endParaRPr>
            </a:p>
          </p:txBody>
        </p:sp>
      </p:grpSp>
      <p:grpSp>
        <p:nvGrpSpPr>
          <p:cNvPr id="84" name="Group 83"/>
          <p:cNvGrpSpPr/>
          <p:nvPr/>
        </p:nvGrpSpPr>
        <p:grpSpPr>
          <a:xfrm>
            <a:off x="5486400" y="1981200"/>
            <a:ext cx="1146986" cy="1447800"/>
            <a:chOff x="5486400" y="1981200"/>
            <a:chExt cx="1146986" cy="1447800"/>
          </a:xfrm>
        </p:grpSpPr>
        <p:sp>
          <p:nvSpPr>
            <p:cNvPr id="48" name="Oval 47"/>
            <p:cNvSpPr/>
            <p:nvPr/>
          </p:nvSpPr>
          <p:spPr bwMode="auto">
            <a:xfrm>
              <a:off x="5486400" y="2146543"/>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c</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49" name="Oval 48"/>
            <p:cNvSpPr/>
            <p:nvPr/>
          </p:nvSpPr>
          <p:spPr bwMode="auto">
            <a:xfrm>
              <a:off x="6248614" y="2141717"/>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b</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50" name="Oval 49"/>
            <p:cNvSpPr/>
            <p:nvPr/>
          </p:nvSpPr>
          <p:spPr bwMode="auto">
            <a:xfrm>
              <a:off x="5486400" y="2604669"/>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c</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51" name="Oval 50"/>
            <p:cNvSpPr/>
            <p:nvPr/>
          </p:nvSpPr>
          <p:spPr bwMode="auto">
            <a:xfrm>
              <a:off x="6248614" y="2598917"/>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d</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52" name="Oval 51"/>
            <p:cNvSpPr/>
            <p:nvPr/>
          </p:nvSpPr>
          <p:spPr bwMode="auto">
            <a:xfrm>
              <a:off x="5486400" y="307091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d</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53" name="Oval 52"/>
            <p:cNvSpPr/>
            <p:nvPr/>
          </p:nvSpPr>
          <p:spPr bwMode="auto">
            <a:xfrm>
              <a:off x="6244628" y="307091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b</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55" name="Straight Arrow Connector 54"/>
            <p:cNvCxnSpPr>
              <a:stCxn id="48" idx="6"/>
              <a:endCxn id="49" idx="2"/>
            </p:cNvCxnSpPr>
            <p:nvPr/>
          </p:nvCxnSpPr>
          <p:spPr bwMode="auto">
            <a:xfrm flipV="1">
              <a:off x="5871172" y="2320761"/>
              <a:ext cx="377442" cy="4826"/>
            </a:xfrm>
            <a:prstGeom prst="straightConnector1">
              <a:avLst/>
            </a:prstGeom>
            <a:solidFill>
              <a:schemeClr val="accent1"/>
            </a:solidFill>
            <a:ln w="9525" cap="flat" cmpd="sng" algn="ctr">
              <a:solidFill>
                <a:schemeClr val="tx1"/>
              </a:solidFill>
              <a:prstDash val="lgDashDotDot"/>
              <a:round/>
              <a:headEnd type="none" w="med" len="med"/>
              <a:tailEnd type="triangle"/>
            </a:ln>
            <a:effectLst/>
          </p:spPr>
        </p:cxnSp>
        <p:cxnSp>
          <p:nvCxnSpPr>
            <p:cNvPr id="56" name="Straight Arrow Connector 55"/>
            <p:cNvCxnSpPr>
              <a:stCxn id="50" idx="6"/>
              <a:endCxn id="51" idx="2"/>
            </p:cNvCxnSpPr>
            <p:nvPr/>
          </p:nvCxnSpPr>
          <p:spPr bwMode="auto">
            <a:xfrm flipV="1">
              <a:off x="5871172" y="2777961"/>
              <a:ext cx="377442" cy="5752"/>
            </a:xfrm>
            <a:prstGeom prst="straightConnector1">
              <a:avLst/>
            </a:prstGeom>
            <a:solidFill>
              <a:schemeClr val="accent1"/>
            </a:solidFill>
            <a:ln w="9525" cap="flat" cmpd="sng" algn="ctr">
              <a:solidFill>
                <a:schemeClr val="tx1"/>
              </a:solidFill>
              <a:prstDash val="lgDashDotDot"/>
              <a:round/>
              <a:headEnd type="none" w="med" len="med"/>
              <a:tailEnd type="triangle"/>
            </a:ln>
            <a:effectLst/>
          </p:spPr>
        </p:cxnSp>
        <p:cxnSp>
          <p:nvCxnSpPr>
            <p:cNvPr id="57" name="Straight Arrow Connector 56"/>
            <p:cNvCxnSpPr>
              <a:stCxn id="52" idx="6"/>
              <a:endCxn id="53" idx="2"/>
            </p:cNvCxnSpPr>
            <p:nvPr/>
          </p:nvCxnSpPr>
          <p:spPr bwMode="auto">
            <a:xfrm>
              <a:off x="5871172" y="3249956"/>
              <a:ext cx="373456" cy="0"/>
            </a:xfrm>
            <a:prstGeom prst="straightConnector1">
              <a:avLst/>
            </a:prstGeom>
            <a:solidFill>
              <a:schemeClr val="accent1"/>
            </a:solidFill>
            <a:ln w="9525" cap="flat" cmpd="sng" algn="ctr">
              <a:solidFill>
                <a:schemeClr val="tx1"/>
              </a:solidFill>
              <a:prstDash val="lgDashDotDot"/>
              <a:round/>
              <a:headEnd type="none" w="med" len="med"/>
              <a:tailEnd type="triangle"/>
            </a:ln>
            <a:effectLst/>
          </p:spPr>
        </p:cxnSp>
        <mc:AlternateContent xmlns:mc="http://schemas.openxmlformats.org/markup-compatibility/2006" xmlns:a14="http://schemas.microsoft.com/office/drawing/2010/main">
          <mc:Choice Requires="a14">
            <p:sp>
              <p:nvSpPr>
                <p:cNvPr id="81" name="Rectangle 80"/>
                <p:cNvSpPr/>
                <p:nvPr/>
              </p:nvSpPr>
              <p:spPr>
                <a:xfrm>
                  <a:off x="5819276" y="1981200"/>
                  <a:ext cx="429926"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1800" i="1" dirty="0" smtClean="0">
                            <a:solidFill>
                              <a:sysClr val="windowText" lastClr="000000"/>
                            </a:solidFill>
                            <a:latin typeface="Cambria Math" panose="02040503050406030204" pitchFamily="18" charset="0"/>
                          </a:rPr>
                          <m:t>∞</m:t>
                        </m:r>
                      </m:oMath>
                    </m:oMathPara>
                  </a14:m>
                  <a:endParaRPr lang="en-US" sz="1800" dirty="0">
                    <a:solidFill>
                      <a:sysClr val="windowText" lastClr="000000"/>
                    </a:solidFill>
                    <a:latin typeface="+mj-lt"/>
                  </a:endParaRPr>
                </a:p>
              </p:txBody>
            </p:sp>
          </mc:Choice>
          <mc:Fallback xmlns="">
            <p:sp>
              <p:nvSpPr>
                <p:cNvPr id="81" name="Rectangle 80"/>
                <p:cNvSpPr>
                  <a:spLocks noRot="1" noChangeAspect="1" noMove="1" noResize="1" noEditPoints="1" noAdjustHandles="1" noChangeArrowheads="1" noChangeShapeType="1" noTextEdit="1"/>
                </p:cNvSpPr>
                <p:nvPr/>
              </p:nvSpPr>
              <p:spPr>
                <a:xfrm>
                  <a:off x="5819276" y="1981200"/>
                  <a:ext cx="42992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5812063" y="2450068"/>
                  <a:ext cx="444352"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1800" i="1" dirty="0">
                            <a:solidFill>
                              <a:sysClr val="windowText" lastClr="000000"/>
                            </a:solidFill>
                            <a:latin typeface="Cambria Math" panose="02040503050406030204" pitchFamily="18" charset="0"/>
                          </a:rPr>
                          <m:t>∞</m:t>
                        </m:r>
                      </m:oMath>
                    </m:oMathPara>
                  </a14:m>
                  <a:endParaRPr lang="en-US" sz="1800" dirty="0">
                    <a:solidFill>
                      <a:sysClr val="windowText" lastClr="000000"/>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a:off x="5812063" y="2450068"/>
                  <a:ext cx="444352"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5812063" y="2916321"/>
                  <a:ext cx="444352"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1800" i="1" dirty="0">
                            <a:solidFill>
                              <a:sysClr val="windowText" lastClr="000000"/>
                            </a:solidFill>
                            <a:latin typeface="Cambria Math" panose="02040503050406030204" pitchFamily="18" charset="0"/>
                          </a:rPr>
                          <m:t>∞</m:t>
                        </m:r>
                      </m:oMath>
                    </m:oMathPara>
                  </a14:m>
                  <a:endParaRPr lang="en-US" sz="1800" dirty="0">
                    <a:solidFill>
                      <a:sysClr val="windowText" lastClr="000000"/>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5812063" y="2916321"/>
                  <a:ext cx="444352" cy="369332"/>
                </a:xfrm>
                <a:prstGeom prst="rect">
                  <a:avLst/>
                </a:prstGeom>
                <a:blipFill rotWithShape="0">
                  <a:blip r:embed="rId10"/>
                  <a:stretch>
                    <a:fillRect/>
                  </a:stretch>
                </a:blipFill>
              </p:spPr>
              <p:txBody>
                <a:bodyPr/>
                <a:lstStyle/>
                <a:p>
                  <a:r>
                    <a:rPr lang="en-US">
                      <a:noFill/>
                    </a:rPr>
                    <a:t> </a:t>
                  </a:r>
                </a:p>
              </p:txBody>
            </p:sp>
          </mc:Fallback>
        </mc:AlternateContent>
      </p:grpSp>
      <p:sp>
        <p:nvSpPr>
          <p:cNvPr id="87" name="Rounded Rectangle 86"/>
          <p:cNvSpPr/>
          <p:nvPr/>
        </p:nvSpPr>
        <p:spPr bwMode="auto">
          <a:xfrm>
            <a:off x="3629655" y="4397562"/>
            <a:ext cx="322029" cy="177463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88" name="Rounded Rectangle 87"/>
          <p:cNvSpPr/>
          <p:nvPr/>
        </p:nvSpPr>
        <p:spPr bwMode="auto">
          <a:xfrm>
            <a:off x="2791692" y="5164618"/>
            <a:ext cx="1981200" cy="295163"/>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89" name="Rounded Rectangle 88"/>
          <p:cNvSpPr/>
          <p:nvPr/>
        </p:nvSpPr>
        <p:spPr bwMode="auto">
          <a:xfrm>
            <a:off x="4934162" y="5472984"/>
            <a:ext cx="1886894" cy="295163"/>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90" name="Rounded Rectangle 89"/>
          <p:cNvSpPr/>
          <p:nvPr/>
        </p:nvSpPr>
        <p:spPr bwMode="auto">
          <a:xfrm>
            <a:off x="6091887" y="4408042"/>
            <a:ext cx="292753" cy="177463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91" name="Rounded Rectangle 90"/>
          <p:cNvSpPr/>
          <p:nvPr/>
        </p:nvSpPr>
        <p:spPr bwMode="auto">
          <a:xfrm>
            <a:off x="7000798" y="5800837"/>
            <a:ext cx="1886894" cy="295163"/>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p:sp>
        <p:nvSpPr>
          <p:cNvPr id="92" name="Rounded Rectangle 91"/>
          <p:cNvSpPr/>
          <p:nvPr/>
        </p:nvSpPr>
        <p:spPr bwMode="auto">
          <a:xfrm>
            <a:off x="8513616" y="4391892"/>
            <a:ext cx="292753" cy="177463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j-lt"/>
              <a:ea typeface="ＭＳ Ｐゴシック" pitchFamily="-65" charset="-128"/>
              <a:cs typeface="ＭＳ Ｐゴシック" pitchFamily="-65" charset="-128"/>
            </a:endParaRPr>
          </a:p>
        </p:txBody>
      </p:sp>
      <mc:AlternateContent xmlns:mc="http://schemas.openxmlformats.org/markup-compatibility/2006" xmlns:a14="http://schemas.microsoft.com/office/drawing/2010/main">
        <mc:Choice Requires="a14">
          <p:sp>
            <p:nvSpPr>
              <p:cNvPr id="93" name="TextBox 92"/>
              <p:cNvSpPr txBox="1"/>
              <p:nvPr/>
            </p:nvSpPr>
            <p:spPr>
              <a:xfrm>
                <a:off x="4876800" y="4157246"/>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=3</m:t>
                      </m:r>
                    </m:oMath>
                  </m:oMathPara>
                </a14:m>
                <a:endParaRPr lang="en-US" sz="1600" dirty="0">
                  <a:latin typeface="+mj-lt"/>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4876800" y="4157246"/>
                <a:ext cx="762000"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2819400" y="41148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𝑘</m:t>
                      </m:r>
                      <m:r>
                        <a:rPr lang="en-US" sz="1600" i="1" dirty="0" smtClean="0">
                          <a:latin typeface="Cambria Math" panose="02040503050406030204" pitchFamily="18" charset="0"/>
                        </a:rPr>
                        <m:t>=2</m:t>
                      </m:r>
                    </m:oMath>
                  </m:oMathPara>
                </a14:m>
                <a:endParaRPr lang="en-US" sz="1600" dirty="0">
                  <a:latin typeface="+mj-lt"/>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2819400" y="4114800"/>
                <a:ext cx="762000" cy="338554"/>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65167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fade">
                                      <p:cBhvr>
                                        <p:cTn id="77" dur="500"/>
                                        <p:tgtEl>
                                          <p:spTgt spid="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500"/>
                                        <p:tgtEl>
                                          <p:spTgt spid="9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5" grpId="0"/>
      <p:bldP spid="47" grpId="0"/>
      <p:bldP spid="6" grpId="0" animBg="1"/>
      <p:bldP spid="11" grpId="0" animBg="1"/>
      <p:bldP spid="35" grpId="0" animBg="1"/>
      <p:bldP spid="67" grpId="0" animBg="1"/>
      <p:bldP spid="87" grpId="0" animBg="1"/>
      <p:bldP spid="88" grpId="0" animBg="1"/>
      <p:bldP spid="89" grpId="0" animBg="1"/>
      <p:bldP spid="90" grpId="0" animBg="1"/>
      <p:bldP spid="91" grpId="0" animBg="1"/>
      <p:bldP spid="92" grpId="0" animBg="1"/>
      <p:bldP spid="93"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2209800" y="990599"/>
            <a:ext cx="5090195" cy="5105401"/>
          </a:xfrm>
          <a:prstGeom prst="rect">
            <a:avLst/>
          </a:prstGeom>
        </p:spPr>
      </p:pic>
      <p:sp>
        <p:nvSpPr>
          <p:cNvPr id="2" name="Title 1"/>
          <p:cNvSpPr>
            <a:spLocks noGrp="1"/>
          </p:cNvSpPr>
          <p:nvPr>
            <p:ph type="title"/>
          </p:nvPr>
        </p:nvSpPr>
        <p:spPr/>
        <p:txBody>
          <a:bodyPr/>
          <a:lstStyle/>
          <a:p>
            <a:pPr algn="ctr"/>
            <a:r>
              <a:rPr lang="en-US" dirty="0" smtClean="0"/>
              <a:t>Issue in Caching:  Lack of Data Locality</a:t>
            </a:r>
            <a:endParaRPr lang="en-US" dirty="0"/>
          </a:p>
        </p:txBody>
      </p:sp>
      <p:sp>
        <p:nvSpPr>
          <p:cNvPr id="4" name="Date Placeholder 3"/>
          <p:cNvSpPr>
            <a:spLocks noGrp="1"/>
          </p:cNvSpPr>
          <p:nvPr>
            <p:ph type="dt" sz="half" idx="10"/>
          </p:nvPr>
        </p:nvSpPr>
        <p:spPr/>
        <p:txBody>
          <a:bodyPr/>
          <a:lstStyle/>
          <a:p>
            <a:fld id="{190FFE6E-A951-4D3E-AF3C-2D6E22E8F864}" type="datetime1">
              <a:rPr lang="en-US" smtClean="0"/>
              <a:pPr/>
              <a:t>9/12/2014</a:t>
            </a:fld>
            <a:endParaRPr lang="en-US" dirty="0"/>
          </a:p>
        </p:txBody>
      </p:sp>
      <p:sp>
        <p:nvSpPr>
          <p:cNvPr id="5" name="Slide Number Placeholder 4"/>
          <p:cNvSpPr>
            <a:spLocks noGrp="1"/>
          </p:cNvSpPr>
          <p:nvPr>
            <p:ph type="sldNum" sz="quarter" idx="12"/>
          </p:nvPr>
        </p:nvSpPr>
        <p:spPr/>
        <p:txBody>
          <a:bodyPr/>
          <a:lstStyle/>
          <a:p>
            <a:pPr>
              <a:defRPr/>
            </a:pPr>
            <a:fld id="{00F1B2E7-F8C6-904F-87A5-2B1A8A8E22EB}" type="slidenum">
              <a:rPr lang="en-US" smtClean="0"/>
              <a:pPr>
                <a:defRPr/>
              </a:pPr>
              <a:t>9</a:t>
            </a:fld>
            <a:endParaRPr lang="en-US" dirty="0"/>
          </a:p>
        </p:txBody>
      </p:sp>
      <p:grpSp>
        <p:nvGrpSpPr>
          <p:cNvPr id="37" name="Group 36"/>
          <p:cNvGrpSpPr/>
          <p:nvPr/>
        </p:nvGrpSpPr>
        <p:grpSpPr>
          <a:xfrm>
            <a:off x="2439348" y="1238935"/>
            <a:ext cx="2742252" cy="3180665"/>
            <a:chOff x="2439348" y="1238935"/>
            <a:chExt cx="2742252" cy="3180665"/>
          </a:xfrm>
        </p:grpSpPr>
        <p:sp>
          <p:nvSpPr>
            <p:cNvPr id="24" name="Rounded Rectangular Callout 23"/>
            <p:cNvSpPr/>
            <p:nvPr/>
          </p:nvSpPr>
          <p:spPr bwMode="auto">
            <a:xfrm>
              <a:off x="2629848" y="2538832"/>
              <a:ext cx="1718223" cy="747124"/>
            </a:xfrm>
            <a:prstGeom prst="wedgeRoundRectCallout">
              <a:avLst>
                <a:gd name="adj1" fmla="val -49284"/>
                <a:gd name="adj2" fmla="val 14333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 name="Rounded Rectangular Callout 22"/>
            <p:cNvSpPr/>
            <p:nvPr/>
          </p:nvSpPr>
          <p:spPr bwMode="auto">
            <a:xfrm>
              <a:off x="2514600" y="2508352"/>
              <a:ext cx="1828800" cy="823323"/>
            </a:xfrm>
            <a:prstGeom prst="wedgeRoundRectCallout">
              <a:avLst>
                <a:gd name="adj1" fmla="val 71024"/>
                <a:gd name="adj2" fmla="val -15547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Oval 11"/>
            <p:cNvSpPr/>
            <p:nvPr/>
          </p:nvSpPr>
          <p:spPr bwMode="auto">
            <a:xfrm>
              <a:off x="2668779" y="2818342"/>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err="1" smtClean="0">
                  <a:latin typeface="+mj-lt"/>
                  <a:ea typeface="ＭＳ Ｐゴシック" pitchFamily="-65" charset="-128"/>
                  <a:cs typeface="ＭＳ Ｐゴシック" pitchFamily="-65" charset="-128"/>
                </a:rPr>
                <a:t>i</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13" name="Oval 12"/>
            <p:cNvSpPr/>
            <p:nvPr/>
          </p:nvSpPr>
          <p:spPr bwMode="auto">
            <a:xfrm>
              <a:off x="3286137" y="2813516"/>
              <a:ext cx="384772" cy="358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k</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cxnSp>
          <p:nvCxnSpPr>
            <p:cNvPr id="14" name="Straight Arrow Connector 13"/>
            <p:cNvCxnSpPr>
              <a:stCxn id="13" idx="6"/>
              <a:endCxn id="15" idx="2"/>
            </p:cNvCxnSpPr>
            <p:nvPr/>
          </p:nvCxnSpPr>
          <p:spPr bwMode="auto">
            <a:xfrm>
              <a:off x="3670909" y="2992560"/>
              <a:ext cx="2248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3895737" y="2813516"/>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j</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16" name="Rectangle 15"/>
            <p:cNvSpPr/>
            <p:nvPr/>
          </p:nvSpPr>
          <p:spPr>
            <a:xfrm>
              <a:off x="2982869" y="2596584"/>
              <a:ext cx="356187" cy="369332"/>
            </a:xfrm>
            <a:prstGeom prst="rect">
              <a:avLst/>
            </a:prstGeom>
          </p:spPr>
          <p:txBody>
            <a:bodyPr wrap="none">
              <a:spAutoFit/>
            </a:bodyPr>
            <a:lstStyle/>
            <a:p>
              <a:pPr algn="ctr"/>
              <a:r>
                <a:rPr lang="en-US" sz="1800" dirty="0" smtClean="0">
                  <a:solidFill>
                    <a:sysClr val="windowText" lastClr="000000"/>
                  </a:solidFill>
                  <a:latin typeface="+mj-lt"/>
                </a:rPr>
                <a:t>x</a:t>
              </a:r>
              <a:r>
                <a:rPr lang="en-US" sz="1800" baseline="-25000" dirty="0" smtClean="0">
                  <a:solidFill>
                    <a:sysClr val="windowText" lastClr="000000"/>
                  </a:solidFill>
                  <a:latin typeface="+mj-lt"/>
                </a:rPr>
                <a:t>1</a:t>
              </a:r>
              <a:endParaRPr lang="en-US" sz="1800" baseline="-25000" dirty="0">
                <a:solidFill>
                  <a:sysClr val="windowText" lastClr="000000"/>
                </a:solidFill>
                <a:latin typeface="+mj-lt"/>
              </a:endParaRPr>
            </a:p>
          </p:txBody>
        </p:sp>
        <p:sp>
          <p:nvSpPr>
            <p:cNvPr id="17" name="Rectangle 16"/>
            <p:cNvSpPr/>
            <p:nvPr/>
          </p:nvSpPr>
          <p:spPr>
            <a:xfrm>
              <a:off x="3607283" y="2596584"/>
              <a:ext cx="372218" cy="369332"/>
            </a:xfrm>
            <a:prstGeom prst="rect">
              <a:avLst/>
            </a:prstGeom>
          </p:spPr>
          <p:txBody>
            <a:bodyPr wrap="none">
              <a:spAutoFit/>
            </a:bodyPr>
            <a:lstStyle/>
            <a:p>
              <a:pPr algn="ctr"/>
              <a:r>
                <a:rPr lang="en-US" sz="1800" dirty="0" smtClean="0">
                  <a:solidFill>
                    <a:sysClr val="windowText" lastClr="000000"/>
                  </a:solidFill>
                  <a:latin typeface="+mj-lt"/>
                </a:rPr>
                <a:t>x</a:t>
              </a:r>
              <a:r>
                <a:rPr lang="en-US" sz="1800" baseline="-25000" dirty="0" smtClean="0">
                  <a:solidFill>
                    <a:sysClr val="windowText" lastClr="000000"/>
                  </a:solidFill>
                  <a:latin typeface="+mj-lt"/>
                </a:rPr>
                <a:t>2</a:t>
              </a:r>
              <a:endParaRPr lang="en-US" sz="1800" baseline="-25000" dirty="0">
                <a:solidFill>
                  <a:sysClr val="windowText" lastClr="000000"/>
                </a:solidFill>
                <a:latin typeface="+mj-lt"/>
              </a:endParaRPr>
            </a:p>
          </p:txBody>
        </p:sp>
        <p:cxnSp>
          <p:nvCxnSpPr>
            <p:cNvPr id="18" name="Straight Arrow Connector 17"/>
            <p:cNvCxnSpPr>
              <a:stCxn id="12" idx="6"/>
              <a:endCxn id="13" idx="2"/>
            </p:cNvCxnSpPr>
            <p:nvPr/>
          </p:nvCxnSpPr>
          <p:spPr bwMode="auto">
            <a:xfrm flipV="1">
              <a:off x="3053551" y="2992560"/>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8" name="Rectangle 27"/>
            <p:cNvSpPr/>
            <p:nvPr/>
          </p:nvSpPr>
          <p:spPr bwMode="auto">
            <a:xfrm>
              <a:off x="2913351" y="3323887"/>
              <a:ext cx="355034" cy="193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Rounded Rectangle 28"/>
            <p:cNvSpPr/>
            <p:nvPr/>
          </p:nvSpPr>
          <p:spPr bwMode="auto">
            <a:xfrm>
              <a:off x="2439348" y="4038600"/>
              <a:ext cx="381000" cy="3810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 name="Rounded Rectangle 29"/>
            <p:cNvSpPr/>
            <p:nvPr/>
          </p:nvSpPr>
          <p:spPr bwMode="auto">
            <a:xfrm>
              <a:off x="4800600" y="1238935"/>
              <a:ext cx="381000" cy="3810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36" name="Group 35"/>
          <p:cNvGrpSpPr/>
          <p:nvPr/>
        </p:nvGrpSpPr>
        <p:grpSpPr>
          <a:xfrm>
            <a:off x="4792980" y="3124199"/>
            <a:ext cx="2112173" cy="1341121"/>
            <a:chOff x="4792980" y="3124199"/>
            <a:chExt cx="2112173" cy="1341121"/>
          </a:xfrm>
        </p:grpSpPr>
        <p:sp>
          <p:nvSpPr>
            <p:cNvPr id="10" name="Rounded Rectangle 9"/>
            <p:cNvSpPr/>
            <p:nvPr/>
          </p:nvSpPr>
          <p:spPr bwMode="auto">
            <a:xfrm>
              <a:off x="4792980" y="4084320"/>
              <a:ext cx="381000" cy="3810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ounded Rectangular Callout 10"/>
            <p:cNvSpPr/>
            <p:nvPr/>
          </p:nvSpPr>
          <p:spPr bwMode="auto">
            <a:xfrm>
              <a:off x="5228753" y="3124199"/>
              <a:ext cx="1676400" cy="838200"/>
            </a:xfrm>
            <a:prstGeom prst="wedgeRoundRectCallout">
              <a:avLst>
                <a:gd name="adj1" fmla="val -46969"/>
                <a:gd name="adj2" fmla="val 7159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 name="Oval 30"/>
            <p:cNvSpPr/>
            <p:nvPr/>
          </p:nvSpPr>
          <p:spPr bwMode="auto">
            <a:xfrm>
              <a:off x="5582635" y="3395414"/>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err="1" smtClean="0">
                  <a:latin typeface="+mj-lt"/>
                  <a:ea typeface="ＭＳ Ｐゴシック" pitchFamily="-65" charset="-128"/>
                  <a:cs typeface="ＭＳ Ｐゴシック" pitchFamily="-65" charset="-128"/>
                </a:rPr>
                <a:t>i</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32" name="Oval 31"/>
            <p:cNvSpPr/>
            <p:nvPr/>
          </p:nvSpPr>
          <p:spPr bwMode="auto">
            <a:xfrm>
              <a:off x="6199993" y="3390588"/>
              <a:ext cx="384772" cy="35808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ea typeface="ＭＳ Ｐゴシック" pitchFamily="-65" charset="-128"/>
                  <a:cs typeface="ＭＳ Ｐゴシック" pitchFamily="-65" charset="-128"/>
                </a:rPr>
                <a:t>j</a:t>
              </a:r>
              <a:endParaRPr kumimoji="0" lang="en-US" sz="2400" b="0" i="0" u="none" strike="noStrike" cap="none" normalizeH="0" baseline="0" dirty="0">
                <a:ln>
                  <a:noFill/>
                </a:ln>
                <a:solidFill>
                  <a:schemeClr val="tx1"/>
                </a:solidFill>
                <a:effectLst/>
                <a:latin typeface="+mj-lt"/>
                <a:ea typeface="ＭＳ Ｐゴシック" pitchFamily="-65" charset="-128"/>
                <a:cs typeface="ＭＳ Ｐゴシック" pitchFamily="-65" charset="-128"/>
              </a:endParaRPr>
            </a:p>
          </p:txBody>
        </p:sp>
        <p:sp>
          <p:nvSpPr>
            <p:cNvPr id="33" name="Rectangle 32"/>
            <p:cNvSpPr/>
            <p:nvPr/>
          </p:nvSpPr>
          <p:spPr>
            <a:xfrm>
              <a:off x="5928785" y="3173656"/>
              <a:ext cx="292067" cy="369332"/>
            </a:xfrm>
            <a:prstGeom prst="rect">
              <a:avLst/>
            </a:prstGeom>
          </p:spPr>
          <p:txBody>
            <a:bodyPr wrap="none">
              <a:spAutoFit/>
            </a:bodyPr>
            <a:lstStyle/>
            <a:p>
              <a:pPr algn="ctr"/>
              <a:r>
                <a:rPr lang="en-US" sz="1800" dirty="0" smtClean="0">
                  <a:solidFill>
                    <a:sysClr val="windowText" lastClr="000000"/>
                  </a:solidFill>
                  <a:latin typeface="+mj-lt"/>
                </a:rPr>
                <a:t>y</a:t>
              </a:r>
              <a:endParaRPr lang="en-US" sz="1800" baseline="-25000" dirty="0">
                <a:solidFill>
                  <a:sysClr val="windowText" lastClr="000000"/>
                </a:solidFill>
                <a:latin typeface="+mj-lt"/>
              </a:endParaRPr>
            </a:p>
          </p:txBody>
        </p:sp>
        <p:cxnSp>
          <p:nvCxnSpPr>
            <p:cNvPr id="34" name="Straight Arrow Connector 33"/>
            <p:cNvCxnSpPr>
              <a:stCxn id="31" idx="6"/>
              <a:endCxn id="32" idx="2"/>
            </p:cNvCxnSpPr>
            <p:nvPr/>
          </p:nvCxnSpPr>
          <p:spPr bwMode="auto">
            <a:xfrm flipV="1">
              <a:off x="5967407" y="3569632"/>
              <a:ext cx="232586" cy="4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5" name="Cloud Callout 34"/>
          <p:cNvSpPr/>
          <p:nvPr/>
        </p:nvSpPr>
        <p:spPr bwMode="auto">
          <a:xfrm>
            <a:off x="1524000" y="5029200"/>
            <a:ext cx="6705600" cy="1066800"/>
          </a:xfrm>
          <a:prstGeom prst="cloudCallou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 name="Content Placeholder 2"/>
          <p:cNvSpPr>
            <a:spLocks noGrp="1"/>
          </p:cNvSpPr>
          <p:nvPr>
            <p:ph idx="1"/>
          </p:nvPr>
        </p:nvSpPr>
        <p:spPr>
          <a:xfrm>
            <a:off x="1981200" y="5313854"/>
            <a:ext cx="5875003" cy="477346"/>
          </a:xfrm>
        </p:spPr>
        <p:txBody>
          <a:bodyPr anchor="t"/>
          <a:lstStyle/>
          <a:p>
            <a:pPr marL="0" indent="0" algn="ctr">
              <a:buNone/>
            </a:pPr>
            <a:r>
              <a:rPr lang="en-US" dirty="0" smtClean="0"/>
              <a:t>Default algorithm: data locality problem</a:t>
            </a:r>
          </a:p>
        </p:txBody>
      </p:sp>
    </p:spTree>
    <p:extLst>
      <p:ext uri="{BB962C8B-B14F-4D97-AF65-F5344CB8AC3E}">
        <p14:creationId xmlns:p14="http://schemas.microsoft.com/office/powerpoint/2010/main" val="1756801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build="p"/>
    </p:bldLst>
  </p:timing>
</p:sld>
</file>

<file path=ppt/theme/theme1.xml><?xml version="1.0" encoding="utf-8"?>
<a:theme xmlns:a="http://schemas.openxmlformats.org/drawingml/2006/main" name="VT">
  <a:themeElements>
    <a:clrScheme name="V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V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Templates:VT.pot</Template>
  <TotalTime>9823</TotalTime>
  <Words>2647</Words>
  <Application>Microsoft Office PowerPoint</Application>
  <PresentationFormat>On-screen Show (4:3)</PresentationFormat>
  <Paragraphs>537</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Cambria</vt:lpstr>
      <vt:lpstr>Cambria Math</vt:lpstr>
      <vt:lpstr>Candara</vt:lpstr>
      <vt:lpstr>Wingdings</vt:lpstr>
      <vt:lpstr>VT</vt:lpstr>
      <vt:lpstr>Delivering Parallel Programmability to the Masses via the Intel MIC Ecosystem: A Case Study</vt:lpstr>
      <vt:lpstr>Intel Xeon Phi in HPC</vt:lpstr>
      <vt:lpstr>Intel Xeon vs. Intel Xeon Phi</vt:lpstr>
      <vt:lpstr>Architecture-Specific Solutions</vt:lpstr>
      <vt:lpstr>Performance, Programmability, and Portability</vt:lpstr>
      <vt:lpstr>Outline</vt:lpstr>
      <vt:lpstr>Case Study:  Floyd-Warshall Algorithm</vt:lpstr>
      <vt:lpstr>A Quick Example</vt:lpstr>
      <vt:lpstr>Issue in Caching:  Lack of Data Locality</vt:lpstr>
      <vt:lpstr>Cache Blocking: Improve Data Reuse</vt:lpstr>
      <vt:lpstr>Vectorization: Data-Level Parallelism</vt:lpstr>
      <vt:lpstr>Vectorization: Data-Level Parallelism (Cont’d)</vt:lpstr>
      <vt:lpstr>Many Cores: Thread-Level Parallelism (TLP)</vt:lpstr>
      <vt:lpstr>Optimization Challenges in Thread-Level Parallelism</vt:lpstr>
      <vt:lpstr>Optimization Approach to Thread-Level Parallelism</vt:lpstr>
      <vt:lpstr>Applying Starchart</vt:lpstr>
      <vt:lpstr>Outline</vt:lpstr>
      <vt:lpstr>Performance Evaluation :  Step-by-Step</vt:lpstr>
      <vt:lpstr>Performance Evaluation :  Scalability</vt:lpstr>
      <vt:lpstr>Performance Evaluation :  Strong Scaling</vt:lpstr>
      <vt:lpstr>Conclusion</vt:lpstr>
    </vt:vector>
  </TitlesOfParts>
  <Company>Virginia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Title of Your Research &gt;</dc:title>
  <dc:creator>Wuchun Feng</dc:creator>
  <cp:lastModifiedBy>Kaixi Hou</cp:lastModifiedBy>
  <cp:revision>448</cp:revision>
  <dcterms:created xsi:type="dcterms:W3CDTF">2009-01-29T14:38:54Z</dcterms:created>
  <dcterms:modified xsi:type="dcterms:W3CDTF">2014-09-12T16:38:20Z</dcterms:modified>
</cp:coreProperties>
</file>