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mov" ContentType="video/unknown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1.bin" ContentType="audio/unknown"/>
  <Override PartName="/ppt/media/audio2.bin" ContentType="audio/unknown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3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58" r:id="rId4"/>
    <p:sldId id="259" r:id="rId5"/>
    <p:sldId id="274" r:id="rId6"/>
    <p:sldId id="261" r:id="rId7"/>
    <p:sldId id="260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2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A6CD"/>
    <a:srgbClr val="9D8C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352" autoAdjust="0"/>
  </p:normalViewPr>
  <p:slideViewPr>
    <p:cSldViewPr snapToObjects="1">
      <p:cViewPr varScale="1">
        <p:scale>
          <a:sx n="93" d="100"/>
          <a:sy n="93" d="100"/>
        </p:scale>
        <p:origin x="-99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morel:Documents:Projects:ParaView-PI:Usage:ParaViewUsag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morel:Documents:Projects:ParaView-PI:Usage:KitwareDownload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Monthly!$I$1</c:f>
              <c:strCache>
                <c:ptCount val="1"/>
                <c:pt idx="0">
                  <c:v>DART Usage</c:v>
                </c:pt>
              </c:strCache>
            </c:strRef>
          </c:tx>
          <c:marker>
            <c:symbol val="none"/>
          </c:marker>
          <c:xVal>
            <c:numRef>
              <c:f>Monthly!$A$2:$A$89</c:f>
              <c:numCache>
                <c:formatCode>mmmm\-yy</c:formatCode>
                <c:ptCount val="88"/>
                <c:pt idx="0">
                  <c:v>37590.0</c:v>
                </c:pt>
                <c:pt idx="1">
                  <c:v>37621.0</c:v>
                </c:pt>
                <c:pt idx="2">
                  <c:v>37652.0</c:v>
                </c:pt>
                <c:pt idx="4">
                  <c:v>37711.0</c:v>
                </c:pt>
                <c:pt idx="5">
                  <c:v>37741.0</c:v>
                </c:pt>
                <c:pt idx="6">
                  <c:v>37772.0</c:v>
                </c:pt>
                <c:pt idx="7">
                  <c:v>37802.0</c:v>
                </c:pt>
                <c:pt idx="8">
                  <c:v>37833.0</c:v>
                </c:pt>
                <c:pt idx="9">
                  <c:v>37864.0</c:v>
                </c:pt>
                <c:pt idx="10">
                  <c:v>37894.0</c:v>
                </c:pt>
                <c:pt idx="11">
                  <c:v>37925.0</c:v>
                </c:pt>
                <c:pt idx="12">
                  <c:v>37955.0</c:v>
                </c:pt>
                <c:pt idx="13">
                  <c:v>37986.0</c:v>
                </c:pt>
                <c:pt idx="14">
                  <c:v>38017.0</c:v>
                </c:pt>
                <c:pt idx="15">
                  <c:v>38046.0</c:v>
                </c:pt>
                <c:pt idx="16">
                  <c:v>38077.0</c:v>
                </c:pt>
                <c:pt idx="17">
                  <c:v>38107.0</c:v>
                </c:pt>
                <c:pt idx="18">
                  <c:v>38138.0</c:v>
                </c:pt>
                <c:pt idx="19">
                  <c:v>38168.0</c:v>
                </c:pt>
                <c:pt idx="20">
                  <c:v>38199.0</c:v>
                </c:pt>
                <c:pt idx="21">
                  <c:v>38230.0</c:v>
                </c:pt>
                <c:pt idx="22">
                  <c:v>38260.0</c:v>
                </c:pt>
                <c:pt idx="23">
                  <c:v>38291.0</c:v>
                </c:pt>
                <c:pt idx="24">
                  <c:v>38321.0</c:v>
                </c:pt>
                <c:pt idx="25">
                  <c:v>38352.0</c:v>
                </c:pt>
                <c:pt idx="26">
                  <c:v>38383.0</c:v>
                </c:pt>
                <c:pt idx="27">
                  <c:v>38411.0</c:v>
                </c:pt>
                <c:pt idx="28">
                  <c:v>38442.0</c:v>
                </c:pt>
                <c:pt idx="29">
                  <c:v>38472.0</c:v>
                </c:pt>
                <c:pt idx="30">
                  <c:v>38503.0</c:v>
                </c:pt>
                <c:pt idx="31">
                  <c:v>38533.0</c:v>
                </c:pt>
                <c:pt idx="32">
                  <c:v>38564.0</c:v>
                </c:pt>
                <c:pt idx="33">
                  <c:v>38595.0</c:v>
                </c:pt>
                <c:pt idx="34">
                  <c:v>38625.0</c:v>
                </c:pt>
                <c:pt idx="35">
                  <c:v>38656.0</c:v>
                </c:pt>
                <c:pt idx="36">
                  <c:v>38686.0</c:v>
                </c:pt>
                <c:pt idx="37">
                  <c:v>38717.0</c:v>
                </c:pt>
                <c:pt idx="38">
                  <c:v>38748.0</c:v>
                </c:pt>
                <c:pt idx="40">
                  <c:v>38807.0</c:v>
                </c:pt>
                <c:pt idx="41">
                  <c:v>38837.0</c:v>
                </c:pt>
                <c:pt idx="42">
                  <c:v>38868.0</c:v>
                </c:pt>
                <c:pt idx="43">
                  <c:v>38898.0</c:v>
                </c:pt>
                <c:pt idx="44">
                  <c:v>38929.0</c:v>
                </c:pt>
                <c:pt idx="45">
                  <c:v>38960.0</c:v>
                </c:pt>
                <c:pt idx="46">
                  <c:v>38999.0</c:v>
                </c:pt>
                <c:pt idx="47">
                  <c:v>39021.0</c:v>
                </c:pt>
                <c:pt idx="48">
                  <c:v>39051.0</c:v>
                </c:pt>
                <c:pt idx="49">
                  <c:v>39082.0</c:v>
                </c:pt>
                <c:pt idx="50">
                  <c:v>39113.0</c:v>
                </c:pt>
                <c:pt idx="51">
                  <c:v>39141.0</c:v>
                </c:pt>
                <c:pt idx="52">
                  <c:v>39172.0</c:v>
                </c:pt>
                <c:pt idx="53">
                  <c:v>39202.0</c:v>
                </c:pt>
                <c:pt idx="54">
                  <c:v>39233.0</c:v>
                </c:pt>
                <c:pt idx="55">
                  <c:v>39263.0</c:v>
                </c:pt>
                <c:pt idx="56">
                  <c:v>39294.0</c:v>
                </c:pt>
                <c:pt idx="57">
                  <c:v>39335.0</c:v>
                </c:pt>
                <c:pt idx="58">
                  <c:v>39355.0</c:v>
                </c:pt>
                <c:pt idx="59">
                  <c:v>39396.0</c:v>
                </c:pt>
                <c:pt idx="60">
                  <c:v>39416.0</c:v>
                </c:pt>
                <c:pt idx="61">
                  <c:v>39447.0</c:v>
                </c:pt>
                <c:pt idx="62">
                  <c:v>39478.0</c:v>
                </c:pt>
                <c:pt idx="63">
                  <c:v>39507.0</c:v>
                </c:pt>
                <c:pt idx="64">
                  <c:v>39549.0</c:v>
                </c:pt>
                <c:pt idx="65">
                  <c:v>39568.0</c:v>
                </c:pt>
                <c:pt idx="66">
                  <c:v>39599.0</c:v>
                </c:pt>
                <c:pt idx="67">
                  <c:v>39629.0</c:v>
                </c:pt>
                <c:pt idx="68">
                  <c:v>39660.0</c:v>
                </c:pt>
                <c:pt idx="69">
                  <c:v>39702.0</c:v>
                </c:pt>
                <c:pt idx="70">
                  <c:v>39732.0</c:v>
                </c:pt>
                <c:pt idx="71">
                  <c:v>39752.0</c:v>
                </c:pt>
                <c:pt idx="72">
                  <c:v>39782.0</c:v>
                </c:pt>
                <c:pt idx="73">
                  <c:v>39825.0</c:v>
                </c:pt>
                <c:pt idx="74">
                  <c:v>39844.0</c:v>
                </c:pt>
                <c:pt idx="75">
                  <c:v>39872.0</c:v>
                </c:pt>
                <c:pt idx="76">
                  <c:v>39903.0</c:v>
                </c:pt>
                <c:pt idx="77">
                  <c:v>39933.0</c:v>
                </c:pt>
                <c:pt idx="78">
                  <c:v>39964.0</c:v>
                </c:pt>
                <c:pt idx="79">
                  <c:v>39994.0</c:v>
                </c:pt>
                <c:pt idx="80">
                  <c:v>40025.0</c:v>
                </c:pt>
                <c:pt idx="81">
                  <c:v>40056.0</c:v>
                </c:pt>
                <c:pt idx="82">
                  <c:v>40086.0</c:v>
                </c:pt>
                <c:pt idx="83">
                  <c:v>40117.0</c:v>
                </c:pt>
                <c:pt idx="84">
                  <c:v>40147.0</c:v>
                </c:pt>
                <c:pt idx="85">
                  <c:v>40191.0</c:v>
                </c:pt>
                <c:pt idx="86">
                  <c:v>40209.0</c:v>
                </c:pt>
                <c:pt idx="87">
                  <c:v>40237.0</c:v>
                </c:pt>
              </c:numCache>
            </c:numRef>
          </c:xVal>
          <c:yVal>
            <c:numRef>
              <c:f>Monthly!$I$2:$I$89</c:f>
              <c:numCache>
                <c:formatCode>General</c:formatCode>
                <c:ptCount val="88"/>
                <c:pt idx="0">
                  <c:v>41.0</c:v>
                </c:pt>
                <c:pt idx="1">
                  <c:v>45.0</c:v>
                </c:pt>
                <c:pt idx="2">
                  <c:v>47.0</c:v>
                </c:pt>
                <c:pt idx="4">
                  <c:v>50.0</c:v>
                </c:pt>
                <c:pt idx="5">
                  <c:v>57.0</c:v>
                </c:pt>
                <c:pt idx="6">
                  <c:v>58.0</c:v>
                </c:pt>
                <c:pt idx="7">
                  <c:v>54.0</c:v>
                </c:pt>
                <c:pt idx="8">
                  <c:v>64.0</c:v>
                </c:pt>
                <c:pt idx="9">
                  <c:v>49.0</c:v>
                </c:pt>
                <c:pt idx="10">
                  <c:v>57.0</c:v>
                </c:pt>
                <c:pt idx="11">
                  <c:v>46.0</c:v>
                </c:pt>
                <c:pt idx="12">
                  <c:v>40.0</c:v>
                </c:pt>
                <c:pt idx="13">
                  <c:v>56.0</c:v>
                </c:pt>
                <c:pt idx="14">
                  <c:v>55.0</c:v>
                </c:pt>
                <c:pt idx="15">
                  <c:v>54.0</c:v>
                </c:pt>
                <c:pt idx="16">
                  <c:v>63.0</c:v>
                </c:pt>
                <c:pt idx="17">
                  <c:v>52.0</c:v>
                </c:pt>
                <c:pt idx="18">
                  <c:v>62.0</c:v>
                </c:pt>
                <c:pt idx="19">
                  <c:v>64.0</c:v>
                </c:pt>
                <c:pt idx="20">
                  <c:v>59.0</c:v>
                </c:pt>
                <c:pt idx="21">
                  <c:v>55.0</c:v>
                </c:pt>
                <c:pt idx="22">
                  <c:v>57.0</c:v>
                </c:pt>
                <c:pt idx="23">
                  <c:v>52.0</c:v>
                </c:pt>
                <c:pt idx="24">
                  <c:v>69.0</c:v>
                </c:pt>
                <c:pt idx="25">
                  <c:v>65.0</c:v>
                </c:pt>
                <c:pt idx="26">
                  <c:v>62.0</c:v>
                </c:pt>
                <c:pt idx="27">
                  <c:v>60.0</c:v>
                </c:pt>
                <c:pt idx="28">
                  <c:v>66.0</c:v>
                </c:pt>
                <c:pt idx="29">
                  <c:v>65.0</c:v>
                </c:pt>
                <c:pt idx="30">
                  <c:v>82.0</c:v>
                </c:pt>
                <c:pt idx="31">
                  <c:v>76.0</c:v>
                </c:pt>
                <c:pt idx="32">
                  <c:v>70.0</c:v>
                </c:pt>
                <c:pt idx="33">
                  <c:v>59.0</c:v>
                </c:pt>
                <c:pt idx="34">
                  <c:v>62.0</c:v>
                </c:pt>
                <c:pt idx="35">
                  <c:v>88.0</c:v>
                </c:pt>
                <c:pt idx="36">
                  <c:v>71.0</c:v>
                </c:pt>
                <c:pt idx="37">
                  <c:v>88.0</c:v>
                </c:pt>
                <c:pt idx="38">
                  <c:v>73.0</c:v>
                </c:pt>
                <c:pt idx="40">
                  <c:v>80.0</c:v>
                </c:pt>
                <c:pt idx="41">
                  <c:v>88.0</c:v>
                </c:pt>
                <c:pt idx="42">
                  <c:v>101.0</c:v>
                </c:pt>
                <c:pt idx="43">
                  <c:v>93.0</c:v>
                </c:pt>
                <c:pt idx="44">
                  <c:v>98.0</c:v>
                </c:pt>
                <c:pt idx="45">
                  <c:v>91.0</c:v>
                </c:pt>
                <c:pt idx="46">
                  <c:v>98.0</c:v>
                </c:pt>
                <c:pt idx="47">
                  <c:v>93.0</c:v>
                </c:pt>
                <c:pt idx="48">
                  <c:v>73.0</c:v>
                </c:pt>
                <c:pt idx="49">
                  <c:v>89.0</c:v>
                </c:pt>
                <c:pt idx="50">
                  <c:v>87.0</c:v>
                </c:pt>
                <c:pt idx="51">
                  <c:v>96.0</c:v>
                </c:pt>
                <c:pt idx="52">
                  <c:v>87.0</c:v>
                </c:pt>
                <c:pt idx="53">
                  <c:v>104.0</c:v>
                </c:pt>
                <c:pt idx="54">
                  <c:v>126.0</c:v>
                </c:pt>
                <c:pt idx="55">
                  <c:v>107.0</c:v>
                </c:pt>
                <c:pt idx="56">
                  <c:v>106.0</c:v>
                </c:pt>
                <c:pt idx="57">
                  <c:v>96.0</c:v>
                </c:pt>
                <c:pt idx="58">
                  <c:v>111.0</c:v>
                </c:pt>
                <c:pt idx="59">
                  <c:v>106.0</c:v>
                </c:pt>
                <c:pt idx="60">
                  <c:v>100.0</c:v>
                </c:pt>
                <c:pt idx="61">
                  <c:v>92.0</c:v>
                </c:pt>
                <c:pt idx="62">
                  <c:v>93.0</c:v>
                </c:pt>
                <c:pt idx="63">
                  <c:v>101.0</c:v>
                </c:pt>
                <c:pt idx="64">
                  <c:v>111.0</c:v>
                </c:pt>
                <c:pt idx="65">
                  <c:v>111.0</c:v>
                </c:pt>
                <c:pt idx="66">
                  <c:v>115.0</c:v>
                </c:pt>
                <c:pt idx="67">
                  <c:v>114.0</c:v>
                </c:pt>
                <c:pt idx="68">
                  <c:v>123.0</c:v>
                </c:pt>
                <c:pt idx="69">
                  <c:v>89.0</c:v>
                </c:pt>
                <c:pt idx="70">
                  <c:v>110.0</c:v>
                </c:pt>
                <c:pt idx="71">
                  <c:v>105.0</c:v>
                </c:pt>
                <c:pt idx="72">
                  <c:v>98.0</c:v>
                </c:pt>
                <c:pt idx="73">
                  <c:v>100.0</c:v>
                </c:pt>
                <c:pt idx="74">
                  <c:v>100.0</c:v>
                </c:pt>
                <c:pt idx="75">
                  <c:v>110.0</c:v>
                </c:pt>
                <c:pt idx="76">
                  <c:v>119.0</c:v>
                </c:pt>
                <c:pt idx="77">
                  <c:v>120.0</c:v>
                </c:pt>
                <c:pt idx="78">
                  <c:v>131.0</c:v>
                </c:pt>
                <c:pt idx="79">
                  <c:v>130.0</c:v>
                </c:pt>
                <c:pt idx="80">
                  <c:v>134.0</c:v>
                </c:pt>
                <c:pt idx="81">
                  <c:v>110.0</c:v>
                </c:pt>
                <c:pt idx="82">
                  <c:v>112.0</c:v>
                </c:pt>
                <c:pt idx="83">
                  <c:v>100.0</c:v>
                </c:pt>
                <c:pt idx="84">
                  <c:v>85.0</c:v>
                </c:pt>
                <c:pt idx="85">
                  <c:v>109.0</c:v>
                </c:pt>
                <c:pt idx="86">
                  <c:v>115.0</c:v>
                </c:pt>
                <c:pt idx="87">
                  <c:v>108.0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2741432"/>
        <c:axId val="442863528"/>
      </c:scatterChart>
      <c:valAx>
        <c:axId val="442741432"/>
        <c:scaling>
          <c:orientation val="minMax"/>
          <c:max val="40250.0"/>
          <c:min val="37621.0"/>
        </c:scaling>
        <c:delete val="0"/>
        <c:axPos val="b"/>
        <c:numFmt formatCode="yyyy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442863528"/>
        <c:crosses val="autoZero"/>
        <c:crossBetween val="midCat"/>
        <c:majorUnit val="366.0"/>
      </c:valAx>
      <c:valAx>
        <c:axId val="442863528"/>
        <c:scaling>
          <c:orientation val="minMax"/>
          <c:max val="140.0"/>
        </c:scaling>
        <c:delete val="0"/>
        <c:axPos val="l"/>
        <c:majorGridlines>
          <c:spPr>
            <a:ln>
              <a:solidFill>
                <a:schemeClr val="bg1">
                  <a:lumMod val="75000"/>
                  <a:lumOff val="2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Monthly Sandia Users (Non-Support 2+ Uses)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442741432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6566929133858"/>
          <c:y val="0.0601851851851852"/>
          <c:w val="0.803780402449694"/>
          <c:h val="0.759969378827646"/>
        </c:manualLayout>
      </c:layout>
      <c:barChart>
        <c:barDir val="bar"/>
        <c:grouping val="clustered"/>
        <c:varyColors val="0"/>
        <c:ser>
          <c:idx val="0"/>
          <c:order val="0"/>
          <c:invertIfNegative val="0"/>
          <c:cat>
            <c:numRef>
              <c:f>'2014'!$A$2:$A$13</c:f>
              <c:numCache>
                <c:formatCode>mmm\-yy</c:formatCode>
                <c:ptCount val="12"/>
                <c:pt idx="0">
                  <c:v>41365.0</c:v>
                </c:pt>
                <c:pt idx="1">
                  <c:v>41395.0</c:v>
                </c:pt>
                <c:pt idx="2">
                  <c:v>41426.0</c:v>
                </c:pt>
                <c:pt idx="3">
                  <c:v>41456.0</c:v>
                </c:pt>
                <c:pt idx="4">
                  <c:v>41487.0</c:v>
                </c:pt>
                <c:pt idx="5">
                  <c:v>41518.0</c:v>
                </c:pt>
                <c:pt idx="6">
                  <c:v>41548.0</c:v>
                </c:pt>
                <c:pt idx="7">
                  <c:v>41579.0</c:v>
                </c:pt>
                <c:pt idx="8">
                  <c:v>41609.0</c:v>
                </c:pt>
                <c:pt idx="9">
                  <c:v>41640.0</c:v>
                </c:pt>
                <c:pt idx="10">
                  <c:v>41671.0</c:v>
                </c:pt>
                <c:pt idx="11">
                  <c:v>41699.0</c:v>
                </c:pt>
              </c:numCache>
            </c:numRef>
          </c:cat>
          <c:val>
            <c:numRef>
              <c:f>'2014'!$D$2:$D$13</c:f>
              <c:numCache>
                <c:formatCode>General</c:formatCode>
                <c:ptCount val="12"/>
                <c:pt idx="0">
                  <c:v>8058.0</c:v>
                </c:pt>
                <c:pt idx="1">
                  <c:v>8197.0</c:v>
                </c:pt>
                <c:pt idx="2">
                  <c:v>9144.0</c:v>
                </c:pt>
                <c:pt idx="3">
                  <c:v>8439.0</c:v>
                </c:pt>
                <c:pt idx="4">
                  <c:v>7460.0</c:v>
                </c:pt>
                <c:pt idx="5">
                  <c:v>7267.0</c:v>
                </c:pt>
                <c:pt idx="6">
                  <c:v>9199.0</c:v>
                </c:pt>
                <c:pt idx="7">
                  <c:v>9304.0</c:v>
                </c:pt>
                <c:pt idx="8">
                  <c:v>8194.0</c:v>
                </c:pt>
                <c:pt idx="9">
                  <c:v>8942.0</c:v>
                </c:pt>
                <c:pt idx="10">
                  <c:v>9856.0</c:v>
                </c:pt>
                <c:pt idx="11">
                  <c:v>9073.0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422618856"/>
        <c:axId val="422599752"/>
      </c:barChart>
      <c:dateAx>
        <c:axId val="422618856"/>
        <c:scaling>
          <c:orientation val="maxMin"/>
        </c:scaling>
        <c:delete val="0"/>
        <c:axPos val="l"/>
        <c:numFmt formatCode="mmm\-yy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422599752"/>
        <c:crosses val="autoZero"/>
        <c:auto val="1"/>
        <c:lblOffset val="100"/>
        <c:baseTimeUnit val="months"/>
      </c:dateAx>
      <c:valAx>
        <c:axId val="422599752"/>
        <c:scaling>
          <c:orientation val="minMax"/>
          <c:max val="10000.0"/>
        </c:scaling>
        <c:delete val="0"/>
        <c:axPos val="b"/>
        <c:majorGridlines>
          <c:spPr>
            <a:ln>
              <a:noFill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sz="2800" b="0" dirty="0"/>
                  <a:t>Monthly </a:t>
                </a:r>
                <a:r>
                  <a:rPr lang="en-US" sz="2800" b="0" dirty="0" err="1"/>
                  <a:t>Kitware</a:t>
                </a:r>
                <a:r>
                  <a:rPr lang="en-US" sz="2800" b="0" dirty="0"/>
                  <a:t> Web Downloads</a:t>
                </a:r>
              </a:p>
            </c:rich>
          </c:tx>
          <c:layout>
            <c:manualLayout>
              <c:xMode val="edge"/>
              <c:yMode val="edge"/>
              <c:x val="0.257897747156605"/>
              <c:y val="0.88808654126567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422618856"/>
        <c:crosses val="max"/>
        <c:crossBetween val="between"/>
        <c:dispUnits>
          <c:builtInUnit val="thousands"/>
          <c:dispUnitsLbl>
            <c:layout/>
          </c:dispUnitsLbl>
        </c:dispUnits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2E8FA7-2F4C-5D49-9BA4-AF921E49AE74}" type="datetime1">
              <a:rPr lang="en-US" smtClean="0"/>
              <a:pPr/>
              <a:t>4/22/14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337E74-6FDC-BA4C-B798-CEB3174D95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49898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26B0FB-EA67-3A40-825F-8F252A860502}" type="datetime1">
              <a:rPr lang="en-US" smtClean="0"/>
              <a:pPr/>
              <a:t>4/22/14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2C66A3-1D14-8C46-8C0C-97773EFB71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3337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rtl="0">
              <a:buNone/>
            </a:pPr>
            <a:r>
              <a:rPr lang="en" dirty="0" smtClean="0"/>
              <a:t>* Simplified properties panel with capabilities to go "advanced"</a:t>
            </a:r>
          </a:p>
          <a:p>
            <a:pPr lvl="0" rtl="0">
              <a:buNone/>
            </a:pPr>
            <a:r>
              <a:rPr lang="en" dirty="0" smtClean="0"/>
              <a:t>* combined source/display settings</a:t>
            </a:r>
          </a:p>
          <a:p>
            <a:pPr lvl="0" rtl="0">
              <a:buNone/>
            </a:pPr>
            <a:r>
              <a:rPr lang="en" dirty="0" smtClean="0"/>
              <a:t>* Ability to search based on property names</a:t>
            </a:r>
          </a:p>
          <a:p>
            <a:pPr marL="171450" lvl="0" indent="-171450" rtl="0">
              <a:buFontTx/>
              <a:buChar char="•"/>
            </a:pPr>
            <a:r>
              <a:rPr lang="en" dirty="0" smtClean="0"/>
              <a:t>Context senstitive : i.e. when showing "Slice" representation, the widget to select the slice number get shown by default</a:t>
            </a:r>
          </a:p>
          <a:p>
            <a:pPr marL="171450" indent="-171450">
              <a:buFontTx/>
              <a:buChar char="•"/>
            </a:pPr>
            <a:r>
              <a:rPr lang="en-US" dirty="0" smtClean="0"/>
              <a:t>Expanded</a:t>
            </a:r>
            <a:r>
              <a:rPr lang="en-US" baseline="0" dirty="0" smtClean="0"/>
              <a:t> capability for supporting plugins and custom widgets</a:t>
            </a:r>
            <a:endParaRPr lang="en-US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406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531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" dirty="0" smtClean="0"/>
              <a:t>Ability to add Mathtext in 3D views and charts</a:t>
            </a:r>
            <a:endParaRPr lang="en-US" dirty="0" smtClean="0"/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/>
              <a:t>Expanded</a:t>
            </a:r>
            <a:r>
              <a:rPr lang="en-US" baseline="0" dirty="0" smtClean="0"/>
              <a:t> to include chart titles and scalar bar labels.</a:t>
            </a:r>
            <a:endParaRPr lang="en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017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Can export images</a:t>
            </a:r>
            <a:r>
              <a:rPr lang="en-US" baseline="0" dirty="0" smtClean="0"/>
              <a:t> with raster effects for text, annotations, widgets, etc.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These images magnified 400x.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09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Color Map Editor now </a:t>
            </a:r>
            <a:r>
              <a:rPr lang="en-US" dirty="0" err="1" smtClean="0"/>
              <a:t>dockable</a:t>
            </a:r>
            <a:r>
              <a:rPr lang="en-US" baseline="0" dirty="0" smtClean="0"/>
              <a:t> window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Redesigned GUI has standard/advanced controls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Simplifies use while allowing us to add specialized features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076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err="1" smtClean="0"/>
              <a:t>ParaViewWeb</a:t>
            </a:r>
            <a:r>
              <a:rPr lang="en-US" baseline="0" dirty="0" smtClean="0"/>
              <a:t> is now part of ParaView. Comes with binary installs.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A generic purpose web visualization application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More of a framework than just an application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Provides a set of reusable web widgets for building new sets of apps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Much easier to apply than previous versions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Can launch service from command line or directly integrate with Apache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Demo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109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59385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304059"/>
            <a:ext cx="8228489" cy="914400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218460"/>
            <a:ext cx="8228489" cy="1902116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227138" y="711359"/>
            <a:ext cx="539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 userDrawn="1"/>
        </p:nvSpPr>
        <p:spPr>
          <a:xfrm>
            <a:off x="3124200" y="6172200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tabLst>
                <a:tab pos="5376863" algn="r"/>
              </a:tabLst>
            </a:pPr>
            <a:r>
              <a:rPr lang="en-US" sz="6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	SAND NO. 2014-3005P</a:t>
            </a:r>
            <a:endParaRPr lang="en-US" sz="600" kern="1200" dirty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</p:txBody>
      </p:sp>
      <p:pic>
        <p:nvPicPr>
          <p:cNvPr id="24" name="Picture 23" descr="New_DOE_Logo_Whit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5" y="6120575"/>
            <a:ext cx="981012" cy="246888"/>
          </a:xfrm>
          <a:prstGeom prst="rect">
            <a:avLst/>
          </a:prstGeom>
        </p:spPr>
      </p:pic>
      <p:pic>
        <p:nvPicPr>
          <p:cNvPr id="26" name="Picture 25" descr="NNSA Logo_White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066" y="6120575"/>
            <a:ext cx="888456" cy="24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2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09274" y="6166934"/>
            <a:ext cx="1490926" cy="28466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3405" y="6519332"/>
            <a:ext cx="2895600" cy="28466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05800" y="6153150"/>
            <a:ext cx="609600" cy="3746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09274" y="6166934"/>
            <a:ext cx="1490926" cy="28466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3405" y="6519332"/>
            <a:ext cx="2895600" cy="28466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05800" y="6153150"/>
            <a:ext cx="609600" cy="3746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09274" y="6166934"/>
            <a:ext cx="1490926" cy="28466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3405" y="6519332"/>
            <a:ext cx="2895600" cy="28466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1675"/>
            <a:ext cx="8991600" cy="5790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991676"/>
            <a:ext cx="4419600" cy="57901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1676"/>
            <a:ext cx="4419600" cy="57901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991675"/>
            <a:ext cx="4421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00" y="1631436"/>
            <a:ext cx="4421188" cy="515036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993019"/>
            <a:ext cx="4422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2780"/>
            <a:ext cx="4422775" cy="514901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3405" y="6519332"/>
            <a:ext cx="2895600" cy="28466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109274" y="6166934"/>
            <a:ext cx="1490926" cy="28466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3405" y="6519332"/>
            <a:ext cx="2895600" cy="28466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05800" y="6153150"/>
            <a:ext cx="609600" cy="3746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B0E4600-0381-4CF3-88F2-7ED7D2E3F9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109274" y="6166934"/>
            <a:ext cx="1490926" cy="28466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3405" y="6519332"/>
            <a:ext cx="2895600" cy="28466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05800" y="6153150"/>
            <a:ext cx="609600" cy="3746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0"/>
            <a:ext cx="8077200" cy="99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991675"/>
            <a:ext cx="8991600" cy="579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6" descr="SNL_Stacked_White.png"/>
          <p:cNvPicPr>
            <a:picLocks noChangeAspect="1"/>
          </p:cNvPicPr>
          <p:nvPr userDrawn="1"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3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023225" y="228600"/>
            <a:ext cx="914400" cy="351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801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5">
              <a:lumMod val="20000"/>
              <a:lumOff val="80000"/>
            </a:schemeClr>
          </a:solidFill>
          <a:latin typeface="Calibri"/>
          <a:ea typeface="ＭＳ Ｐゴシック" charset="-128"/>
          <a:cs typeface="Calibri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5">
            <a:lumMod val="60000"/>
            <a:lumOff val="40000"/>
          </a:schemeClr>
        </a:buClr>
        <a:buFont typeface="Wingdings" pitchFamily="-111" charset="2"/>
        <a:buChar char="§"/>
        <a:defRPr sz="2800">
          <a:solidFill>
            <a:schemeClr val="tx1"/>
          </a:solidFill>
          <a:latin typeface="Calibri"/>
          <a:ea typeface="ＭＳ Ｐゴシック" charset="-128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-111" charset="2"/>
        <a:buChar char="§"/>
        <a:defRPr sz="24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Font typeface="Wingdings" pitchFamily="-111" charset="2"/>
        <a:buChar char="§"/>
        <a:defRPr sz="20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bin"/><Relationship Id="rId4" Type="http://schemas.openxmlformats.org/officeDocument/2006/relationships/image" Target="../media/image18.png"/><Relationship Id="rId5" Type="http://schemas.openxmlformats.org/officeDocument/2006/relationships/image" Target="../media/image19.emf"/><Relationship Id="rId6" Type="http://schemas.openxmlformats.org/officeDocument/2006/relationships/image" Target="../media/image20.emf"/><Relationship Id="rId7" Type="http://schemas.openxmlformats.org/officeDocument/2006/relationships/image" Target="../media/image21.emf"/><Relationship Id="rId8" Type="http://schemas.openxmlformats.org/officeDocument/2006/relationships/image" Target="../media/image22.emf"/><Relationship Id="rId9" Type="http://schemas.openxmlformats.org/officeDocument/2006/relationships/image" Target="../media/image23.emf"/><Relationship Id="rId10" Type="http://schemas.openxmlformats.org/officeDocument/2006/relationships/image" Target="../media/image24.emf"/><Relationship Id="rId11" Type="http://schemas.openxmlformats.org/officeDocument/2006/relationships/image" Target="../media/image25.emf"/><Relationship Id="rId1" Type="http://schemas.openxmlformats.org/officeDocument/2006/relationships/slideLayout" Target="../slideLayouts/slideLayout6.xml"/><Relationship Id="rId2" Type="http://schemas.openxmlformats.org/officeDocument/2006/relationships/audio" Target="../media/audio1.bin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7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What’s New in ParaView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800" dirty="0" smtClean="0"/>
              <a:t>DOECGF 2014</a:t>
            </a:r>
          </a:p>
          <a:p>
            <a:r>
              <a:rPr lang="en-US" sz="1600" dirty="0" smtClean="0"/>
              <a:t>April 22, 2014</a:t>
            </a:r>
          </a:p>
          <a:p>
            <a:r>
              <a:rPr lang="en-US" sz="2800" dirty="0" smtClean="0"/>
              <a:t>Kenneth Moreland </a:t>
            </a:r>
            <a:r>
              <a:rPr lang="en-US" sz="2000" dirty="0" smtClean="0"/>
              <a:t>Sandia National Laboratories</a:t>
            </a:r>
            <a:endParaRPr lang="en-US" sz="2000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/>
          <a:srcRect t="18258" b="4573"/>
          <a:stretch/>
        </p:blipFill>
        <p:spPr bwMode="auto">
          <a:xfrm>
            <a:off x="0" y="1682243"/>
            <a:ext cx="2513382" cy="161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2531" t="28052" r="22523" b="6774"/>
          <a:stretch/>
        </p:blipFill>
        <p:spPr>
          <a:xfrm>
            <a:off x="3954321" y="1682243"/>
            <a:ext cx="2641728" cy="1618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3558" y="1682243"/>
            <a:ext cx="2480442" cy="1618488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5"/>
          <a:srcRect l="28708" t="22387" r="34040" b="5898"/>
          <a:stretch/>
        </p:blipFill>
        <p:spPr bwMode="auto">
          <a:xfrm>
            <a:off x="2580892" y="1682243"/>
            <a:ext cx="1305919" cy="161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431467" y="1219200"/>
            <a:ext cx="4712533" cy="4048796"/>
          </a:xfrm>
          <a:prstGeom prst="rect">
            <a:avLst/>
          </a:prstGeom>
          <a:gradFill flip="none" rotWithShape="1">
            <a:gsLst>
              <a:gs pos="93000">
                <a:schemeClr val="bg1">
                  <a:lumMod val="75000"/>
                  <a:lumOff val="25000"/>
                </a:schemeClr>
              </a:gs>
              <a:gs pos="100000">
                <a:schemeClr val="bg1">
                  <a:lumMod val="75000"/>
                  <a:lumOff val="25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2628900"/>
            <a:ext cx="5458564" cy="2819400"/>
          </a:xfrm>
          <a:prstGeom prst="rect">
            <a:avLst/>
          </a:prstGeom>
          <a:gradFill flip="none" rotWithShape="1">
            <a:gsLst>
              <a:gs pos="93000">
                <a:schemeClr val="bg1">
                  <a:lumMod val="75000"/>
                  <a:lumOff val="25000"/>
                </a:schemeClr>
              </a:gs>
              <a:gs pos="100000">
                <a:schemeClr val="bg1">
                  <a:lumMod val="75000"/>
                  <a:lumOff val="25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Redesigned Color Map Editor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467" y="1219200"/>
            <a:ext cx="4712533" cy="40487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28900"/>
            <a:ext cx="5458564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600200"/>
            <a:ext cx="9143999" cy="3060700"/>
          </a:xfrm>
          <a:prstGeom prst="rect">
            <a:avLst/>
          </a:prstGeom>
          <a:gradFill flip="none" rotWithShape="1">
            <a:gsLst>
              <a:gs pos="93000">
                <a:schemeClr val="bg1">
                  <a:lumMod val="75000"/>
                  <a:lumOff val="25000"/>
                </a:schemeClr>
              </a:gs>
              <a:gs pos="100000">
                <a:schemeClr val="bg1">
                  <a:lumMod val="75000"/>
                  <a:lumOff val="25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Map Annotations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0"/>
            <a:ext cx="4698729" cy="3060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374" y="1746251"/>
            <a:ext cx="4559625" cy="27685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5105400"/>
            <a:ext cx="1905000" cy="147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76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Categorical Color Maps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62" y="1066800"/>
            <a:ext cx="8408277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9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Die, Selection Inspector! </a:t>
            </a:r>
            <a:r>
              <a:rPr lang="en-US" sz="5400" dirty="0" smtClean="0"/>
              <a:t>DIE!</a:t>
            </a:r>
            <a:endParaRPr lang="en-US" sz="5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1022017"/>
            <a:ext cx="5029200" cy="58359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0" y="5334000"/>
            <a:ext cx="927100" cy="939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9800" y="4002782"/>
            <a:ext cx="927100" cy="939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6600" y="4298950"/>
            <a:ext cx="1168400" cy="1003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0" y="2438400"/>
            <a:ext cx="812800" cy="901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9550" y="3062982"/>
            <a:ext cx="1104900" cy="939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32026" y="1219200"/>
            <a:ext cx="1066800" cy="965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69328" y="3253482"/>
            <a:ext cx="1714500" cy="3378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686800" y="6400800"/>
            <a:ext cx="4572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70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niper_Rifle-Kibblesbob-205370956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niper_Rifle-Kibblesbob-205370956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niper_Rifle-Kibblesbob-205370956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7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niper_Rifle-Kibblesbob-205370956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2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niper_Rifle-Kibblesbob-205370956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8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niper_Rifle-Kibblesbob-205370956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1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1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hells_falls-Marcel-82926347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Live Find Data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58938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0" y="2743200"/>
            <a:ext cx="3581400" cy="13716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Comprehensive Selection Inspection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Spreadsheet links selected elements with field values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Works with selections created elsewhere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72000" y="1067826"/>
            <a:ext cx="2209800" cy="762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Simple and Powerful Query Controls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706180" y="5943600"/>
            <a:ext cx="2761420" cy="762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Quick Access to Selection Display and Actions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44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Improved Chart Interaction</a:t>
            </a:r>
            <a:endParaRPr lang="en-US" dirty="0"/>
          </a:p>
        </p:txBody>
      </p:sp>
      <p:pic>
        <p:nvPicPr>
          <p:cNvPr id="4" name="ParaViewChartIneraction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996950"/>
            <a:ext cx="8991600" cy="5778500"/>
          </a:xfrm>
        </p:spPr>
      </p:pic>
    </p:spTree>
    <p:extLst>
      <p:ext uri="{BB962C8B-B14F-4D97-AF65-F5344CB8AC3E}">
        <p14:creationId xmlns:p14="http://schemas.microsoft.com/office/powerpoint/2010/main" val="256662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</a:t>
            </a:r>
            <a:r>
              <a:rPr lang="en-US" dirty="0" err="1" smtClean="0"/>
              <a:t>matplotlib</a:t>
            </a:r>
            <a:r>
              <a:rPr lang="en-US" dirty="0" smtClean="0"/>
              <a:t> Views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258" b="4573"/>
          <a:stretch/>
        </p:blipFill>
        <p:spPr/>
      </p:pic>
    </p:spTree>
    <p:extLst>
      <p:ext uri="{BB962C8B-B14F-4D97-AF65-F5344CB8AC3E}">
        <p14:creationId xmlns:p14="http://schemas.microsoft.com/office/powerpoint/2010/main" val="403607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Stuff in Catalyst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5991" y="887374"/>
            <a:ext cx="3031329" cy="231302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4973" y="1676400"/>
            <a:ext cx="3267162" cy="249297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75" y="984215"/>
            <a:ext cx="3539612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7674" y="3374262"/>
            <a:ext cx="3539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Lorendeau</a:t>
            </a:r>
            <a:r>
              <a:rPr lang="en-US" sz="1000" dirty="0" smtClean="0"/>
              <a:t>, Fournier, and </a:t>
            </a:r>
            <a:r>
              <a:rPr lang="en-US" sz="1000" dirty="0" err="1" smtClean="0"/>
              <a:t>Ribes</a:t>
            </a:r>
            <a:r>
              <a:rPr lang="en-US" sz="1000" dirty="0" smtClean="0"/>
              <a:t>. “In-Situ visualization in fluid mechanics using Catalyst: a case study for </a:t>
            </a:r>
            <a:r>
              <a:rPr lang="en-US" sz="1000" dirty="0" err="1" smtClean="0"/>
              <a:t>Code_Saturne</a:t>
            </a:r>
            <a:r>
              <a:rPr lang="en-US" sz="1000" dirty="0" smtClean="0"/>
              <a:t>.”</a:t>
            </a:r>
            <a:endParaRPr lang="en-US" sz="1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" y="3886200"/>
            <a:ext cx="2241177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0525" y="3886200"/>
            <a:ext cx="4073051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-23451" y="6601424"/>
            <a:ext cx="58353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Krimabadi</a:t>
            </a:r>
            <a:r>
              <a:rPr lang="en-US" sz="1000" dirty="0" smtClean="0"/>
              <a:t>, O’Leary, </a:t>
            </a:r>
            <a:r>
              <a:rPr lang="en-US" sz="1000" dirty="0" err="1" smtClean="0"/>
              <a:t>Tatineni</a:t>
            </a:r>
            <a:r>
              <a:rPr lang="en-US" sz="1000" dirty="0" smtClean="0"/>
              <a:t>, </a:t>
            </a:r>
            <a:r>
              <a:rPr lang="en-US" sz="1000" dirty="0" err="1" smtClean="0"/>
              <a:t>Loring</a:t>
            </a:r>
            <a:r>
              <a:rPr lang="en-US" sz="1000" dirty="0" smtClean="0"/>
              <a:t>, </a:t>
            </a:r>
            <a:r>
              <a:rPr lang="en-US" sz="1000" dirty="0" err="1" smtClean="0"/>
              <a:t>Majumdar</a:t>
            </a:r>
            <a:r>
              <a:rPr lang="en-US" sz="1000" dirty="0" smtClean="0"/>
              <a:t>, and </a:t>
            </a:r>
            <a:r>
              <a:rPr lang="en-US" sz="1000" dirty="0" err="1" smtClean="0"/>
              <a:t>Geveci</a:t>
            </a:r>
            <a:r>
              <a:rPr lang="en-US" sz="1000" dirty="0" smtClean="0"/>
              <a:t>. “In-Situ Visualization for Global Hybrid Systems.”</a:t>
            </a:r>
            <a:endParaRPr lang="en-US" sz="1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1620" y="4876800"/>
            <a:ext cx="2612380" cy="189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5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Improved ParaView Web</a:t>
            </a:r>
            <a:endParaRPr lang="en-US" dirty="0"/>
          </a:p>
        </p:txBody>
      </p:sp>
      <p:pic>
        <p:nvPicPr>
          <p:cNvPr id="4" name="Content Placeholder 3" descr="streamTracerWithTube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12" b="-45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7405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Boring Crap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Releases during the last 12 months: 4.0.1 (June 2013), 4.1.0 (January 2014)</a:t>
            </a:r>
          </a:p>
          <a:p>
            <a:r>
              <a:rPr lang="en-US" dirty="0" smtClean="0"/>
              <a:t>SC 2013 Tutorial</a:t>
            </a:r>
          </a:p>
          <a:p>
            <a:r>
              <a:rPr lang="en-US" dirty="0" smtClean="0"/>
              <a:t>Users at Sandia: ~110/month</a:t>
            </a:r>
          </a:p>
          <a:p>
            <a:pPr lvl="1"/>
            <a:r>
              <a:rPr lang="en-US" dirty="0" smtClean="0"/>
              <a:t>DART metric: 2+ uses, non-support</a:t>
            </a:r>
          </a:p>
          <a:p>
            <a:r>
              <a:rPr lang="en-US" dirty="0" smtClean="0"/>
              <a:t>Downloads from </a:t>
            </a:r>
            <a:r>
              <a:rPr lang="en-US" dirty="0" err="1" smtClean="0"/>
              <a:t>Kitware</a:t>
            </a:r>
            <a:r>
              <a:rPr lang="en-US" dirty="0" smtClean="0"/>
              <a:t> past year: &gt; 100K</a:t>
            </a:r>
          </a:p>
          <a:p>
            <a:pPr lvl="1"/>
            <a:r>
              <a:rPr lang="en-US" dirty="0" smtClean="0"/>
              <a:t>Counts button clicks on web form</a:t>
            </a:r>
          </a:p>
          <a:p>
            <a:pPr lvl="1"/>
            <a:r>
              <a:rPr lang="en-US" dirty="0" smtClean="0"/>
              <a:t>Duplicate IP’s removed</a:t>
            </a:r>
          </a:p>
          <a:p>
            <a:pPr lvl="1"/>
            <a:r>
              <a:rPr lang="en-US" dirty="0" smtClean="0"/>
              <a:t>Includes binary and source packages. Not data nor plugins</a:t>
            </a:r>
          </a:p>
          <a:p>
            <a:r>
              <a:rPr lang="en-US" dirty="0" smtClean="0"/>
              <a:t>Over 3K emails exchanged on mailing list in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87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Sandia Monthly ParaView Usage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2030787"/>
              </p:ext>
            </p:extLst>
          </p:nvPr>
        </p:nvGraphicFramePr>
        <p:xfrm>
          <a:off x="76200" y="992188"/>
          <a:ext cx="8991600" cy="5789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7535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077200" cy="992188"/>
          </a:xfrm>
        </p:spPr>
        <p:txBody>
          <a:bodyPr/>
          <a:lstStyle/>
          <a:p>
            <a:r>
              <a:rPr lang="en-US" dirty="0" err="1" smtClean="0"/>
              <a:t>Kitware</a:t>
            </a:r>
            <a:r>
              <a:rPr lang="en-US" dirty="0" smtClean="0"/>
              <a:t> ParaView Downloads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7142930"/>
              </p:ext>
            </p:extLst>
          </p:nvPr>
        </p:nvGraphicFramePr>
        <p:xfrm>
          <a:off x="0" y="1066800"/>
          <a:ext cx="91440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0676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HPC Installations (That </a:t>
            </a:r>
            <a:r>
              <a:rPr lang="en-US" dirty="0"/>
              <a:t>W</a:t>
            </a:r>
            <a:r>
              <a:rPr lang="en-US" dirty="0" smtClean="0"/>
              <a:t>e Know Of)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ORNL: Titan, Lens, Everest, Rhea</a:t>
            </a:r>
          </a:p>
          <a:p>
            <a:r>
              <a:rPr lang="en-US" dirty="0" smtClean="0"/>
              <a:t>ANL: Mira, Eureka, </a:t>
            </a:r>
            <a:r>
              <a:rPr lang="en-US" dirty="0" err="1" smtClean="0"/>
              <a:t>Tukey</a:t>
            </a:r>
            <a:endParaRPr lang="en-US" dirty="0" smtClean="0"/>
          </a:p>
          <a:p>
            <a:r>
              <a:rPr lang="en-US" dirty="0" smtClean="0"/>
              <a:t>LANL: </a:t>
            </a:r>
            <a:r>
              <a:rPr lang="en-US" dirty="0" err="1" smtClean="0"/>
              <a:t>Cielo</a:t>
            </a:r>
            <a:endParaRPr lang="en-US" dirty="0" smtClean="0"/>
          </a:p>
          <a:p>
            <a:r>
              <a:rPr lang="en-US" dirty="0" smtClean="0"/>
              <a:t>Sandia: Red Sky</a:t>
            </a:r>
            <a:endParaRPr lang="en-US" dirty="0"/>
          </a:p>
          <a:p>
            <a:r>
              <a:rPr lang="en-US" dirty="0" smtClean="0"/>
              <a:t>TACC: </a:t>
            </a:r>
            <a:r>
              <a:rPr lang="en-US" strike="sngStrike" dirty="0" smtClean="0"/>
              <a:t>Longhorn</a:t>
            </a:r>
            <a:r>
              <a:rPr lang="en-US" dirty="0" smtClean="0"/>
              <a:t>, </a:t>
            </a:r>
            <a:r>
              <a:rPr lang="en-US" dirty="0" err="1" smtClean="0"/>
              <a:t>Lonestar</a:t>
            </a:r>
            <a:r>
              <a:rPr lang="en-US" dirty="0" smtClean="0"/>
              <a:t>, Maverick</a:t>
            </a:r>
            <a:endParaRPr lang="en-US" dirty="0" smtClean="0"/>
          </a:p>
          <a:p>
            <a:r>
              <a:rPr lang="en-US" dirty="0" smtClean="0"/>
              <a:t>NERSC: Hopper, Carver, Edison</a:t>
            </a:r>
          </a:p>
          <a:p>
            <a:r>
              <a:rPr lang="en-US" dirty="0" smtClean="0"/>
              <a:t>NICS: Nautilus</a:t>
            </a:r>
          </a:p>
          <a:p>
            <a:r>
              <a:rPr lang="en-US" dirty="0" err="1" smtClean="0"/>
              <a:t>DoD</a:t>
            </a:r>
            <a:r>
              <a:rPr lang="en-US" dirty="0" smtClean="0"/>
              <a:t> HPCMP: </a:t>
            </a:r>
            <a:r>
              <a:rPr lang="en-US" dirty="0" err="1" smtClean="0"/>
              <a:t>Herold</a:t>
            </a:r>
            <a:r>
              <a:rPr lang="en-US" dirty="0" smtClean="0"/>
              <a:t>, Pershing, Garnet </a:t>
            </a:r>
          </a:p>
        </p:txBody>
      </p:sp>
    </p:spTree>
    <p:extLst>
      <p:ext uri="{BB962C8B-B14F-4D97-AF65-F5344CB8AC3E}">
        <p14:creationId xmlns:p14="http://schemas.microsoft.com/office/powerpoint/2010/main" val="191256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Panel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7833" r="30035"/>
          <a:stretch/>
        </p:blipFill>
        <p:spPr>
          <a:xfrm>
            <a:off x="1142819" y="914400"/>
            <a:ext cx="6858362" cy="5943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14800" y="762000"/>
            <a:ext cx="3886381" cy="6172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72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Multi-block Data Visual Properties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14" r="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954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 Text</a:t>
            </a:r>
            <a:endParaRPr lang="en-US" dirty="0"/>
          </a:p>
        </p:txBody>
      </p:sp>
      <p:pic>
        <p:nvPicPr>
          <p:cNvPr id="3" name="Picture 2" descr="Mathtex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586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75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Vector Graphics Export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137285"/>
            <a:ext cx="4572000" cy="4583430"/>
          </a:xfrm>
          <a:prstGeom prst="rect">
            <a:avLst/>
          </a:prstGeom>
          <a:ln w="28575" cmpd="sng">
            <a:solidFill>
              <a:srgbClr val="00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" y="1143000"/>
            <a:ext cx="4572000" cy="4572000"/>
          </a:xfrm>
          <a:prstGeom prst="rect">
            <a:avLst/>
          </a:prstGeom>
          <a:ln w="28575" cmpd="sng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3552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andia_CorpPresentation_Template1">
  <a:themeElements>
    <a:clrScheme name="SandiaDark2012">
      <a:dk1>
        <a:sysClr val="windowText" lastClr="000000"/>
      </a:dk1>
      <a:lt1>
        <a:sysClr val="window" lastClr="FFFFFF"/>
      </a:lt1>
      <a:dk2>
        <a:srgbClr val="464646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063E8F"/>
      </a:accent5>
      <a:accent6>
        <a:srgbClr val="620A00"/>
      </a:accent6>
      <a:hlink>
        <a:srgbClr val="37A6D2"/>
      </a:hlink>
      <a:folHlink>
        <a:srgbClr val="B71A2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Sandia_CorpPresentation_Template1.thmx</Template>
  <TotalTime>4739</TotalTime>
  <Words>466</Words>
  <Application>Microsoft Macintosh PowerPoint</Application>
  <PresentationFormat>On-screen Show (4:3)</PresentationFormat>
  <Paragraphs>66</Paragraphs>
  <Slides>18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Sandia_CorpPresentation_Template1</vt:lpstr>
      <vt:lpstr>What’s New in ParaView</vt:lpstr>
      <vt:lpstr>Boring Crap</vt:lpstr>
      <vt:lpstr>Sandia Monthly ParaView Usage</vt:lpstr>
      <vt:lpstr>Kitware ParaView Downloads</vt:lpstr>
      <vt:lpstr>HPC Installations (That We Know Of)</vt:lpstr>
      <vt:lpstr>Properties Panel</vt:lpstr>
      <vt:lpstr>Multi-block Data Visual Properties</vt:lpstr>
      <vt:lpstr>Math Text</vt:lpstr>
      <vt:lpstr>Vector Graphics Export</vt:lpstr>
      <vt:lpstr>Redesigned Color Map Editor</vt:lpstr>
      <vt:lpstr>Color Map Annotations</vt:lpstr>
      <vt:lpstr>Categorical Color Maps</vt:lpstr>
      <vt:lpstr>Die, Selection Inspector! DIE!</vt:lpstr>
      <vt:lpstr>Long Live Find Data</vt:lpstr>
      <vt:lpstr>Improved Chart Interaction</vt:lpstr>
      <vt:lpstr>Quick matplotlib Views</vt:lpstr>
      <vt:lpstr>Related Stuff in Catalyst</vt:lpstr>
      <vt:lpstr>Improved ParaView Web</vt:lpstr>
    </vt:vector>
  </TitlesOfParts>
  <Company>Sandia National Labs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Vittitow, Michael P</dc:creator>
  <cp:lastModifiedBy>Kenneth Moreland</cp:lastModifiedBy>
  <cp:revision>67</cp:revision>
  <dcterms:created xsi:type="dcterms:W3CDTF">2011-10-03T16:15:05Z</dcterms:created>
  <dcterms:modified xsi:type="dcterms:W3CDTF">2014-04-22T18:27:32Z</dcterms:modified>
</cp:coreProperties>
</file>