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8" autoAdjust="0"/>
  </p:normalViewPr>
  <p:slideViewPr>
    <p:cSldViewPr snapToObjects="1">
      <p:cViewPr varScale="1">
        <p:scale>
          <a:sx n="67" d="100"/>
          <a:sy n="67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Vis Lab is often a room with cool </a:t>
            </a:r>
            <a:r>
              <a:rPr lang="en-US" dirty="0" err="1" smtClean="0"/>
              <a:t>vis</a:t>
            </a:r>
            <a:r>
              <a:rPr lang="en-US" dirty="0" smtClean="0"/>
              <a:t> stuff. Not sure what to</a:t>
            </a:r>
            <a:r>
              <a:rPr lang="en-US" baseline="0" dirty="0" smtClean="0"/>
              <a:t> do with it.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Top image: First VR system, 1968, Ivan Sutherland.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Completely impractical. Primitive graphics and interface. So heavy it has to be suspended from ceiling.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Never to be used for production but critical in advancement of VR technology used today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Bottom image: Modern U.S. Navy parachute simulator (from Wikipedia)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critical stimulus to help train warfighters for dangerous situations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You’re not using this to make any progress in VR or visualization technology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Trying to be both things at once is a recipe for disaster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Funding sources need to understand the function and limitations of the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lab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04059"/>
            <a:ext cx="8228489" cy="914400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18460"/>
            <a:ext cx="8228489" cy="190211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5376863" algn="r"/>
              </a:tabLst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	SAND NO. 2014-3323P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4" name="Picture 23" descr="New_DOE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6120575"/>
            <a:ext cx="981012" cy="246888"/>
          </a:xfrm>
          <a:prstGeom prst="rect">
            <a:avLst/>
          </a:prstGeom>
        </p:spPr>
      </p:pic>
      <p:pic>
        <p:nvPicPr>
          <p:cNvPr id="26" name="Picture 25" descr="NNSA 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6120575"/>
            <a:ext cx="888456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1675"/>
            <a:ext cx="8991600" cy="579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1675"/>
            <a:ext cx="442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31436"/>
            <a:ext cx="4421188" cy="484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3019"/>
            <a:ext cx="4422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781"/>
            <a:ext cx="4422775" cy="4844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0772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1675"/>
            <a:ext cx="8991600" cy="57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6" descr="SNL_Stacked_White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3225" y="228600"/>
            <a:ext cx="914400" cy="3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5">
              <a:lumMod val="20000"/>
              <a:lumOff val="80000"/>
            </a:schemeClr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Trials and Tribulations of a Visualization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DOECGF Panel</a:t>
            </a:r>
          </a:p>
          <a:p>
            <a:r>
              <a:rPr lang="en-US" sz="1800" dirty="0" smtClean="0"/>
              <a:t>April 24, 2014</a:t>
            </a:r>
          </a:p>
          <a:p>
            <a:r>
              <a:rPr lang="en-US" dirty="0" smtClean="0"/>
              <a:t>Kenneth Moreland </a:t>
            </a:r>
            <a:r>
              <a:rPr lang="en-US" sz="2000" dirty="0" smtClean="0"/>
              <a:t>Sandia National Laboratories</a:t>
            </a:r>
            <a:endParaRPr lang="en-US" sz="2000" dirty="0"/>
          </a:p>
        </p:txBody>
      </p:sp>
      <p:pic>
        <p:nvPicPr>
          <p:cNvPr id="4" name="Picture 3" descr="Ken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719"/>
            <a:ext cx="2470798" cy="162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80" y="1639824"/>
            <a:ext cx="1211701" cy="1627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" r="24043"/>
          <a:stretch/>
        </p:blipFill>
        <p:spPr>
          <a:xfrm>
            <a:off x="6248400" y="1657040"/>
            <a:ext cx="2895600" cy="1619560"/>
          </a:xfrm>
          <a:prstGeom prst="rect">
            <a:avLst/>
          </a:prstGeom>
        </p:spPr>
      </p:pic>
      <p:pic>
        <p:nvPicPr>
          <p:cNvPr id="7" name="Picture 6" descr="photo 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23365"/>
          <a:stretch/>
        </p:blipFill>
        <p:spPr>
          <a:xfrm>
            <a:off x="3893463" y="1648719"/>
            <a:ext cx="2249454" cy="1627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Pre-Topic: What is a Vis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1675"/>
            <a:ext cx="5638800" cy="5790125"/>
          </a:xfrm>
        </p:spPr>
        <p:txBody>
          <a:bodyPr/>
          <a:lstStyle/>
          <a:p>
            <a:r>
              <a:rPr lang="en-US" dirty="0" smtClean="0"/>
              <a:t>Research Vis Lab: A space to develop or study new visualization equipment or techniques</a:t>
            </a:r>
          </a:p>
          <a:p>
            <a:pPr lvl="1"/>
            <a:r>
              <a:rPr lang="en-US" dirty="0" smtClean="0"/>
              <a:t>Could contain hardware prototypes or equipment for cognitive studies</a:t>
            </a:r>
          </a:p>
          <a:p>
            <a:pPr lvl="1"/>
            <a:r>
              <a:rPr lang="en-US" dirty="0" smtClean="0"/>
              <a:t>Never intended as a production facility</a:t>
            </a:r>
          </a:p>
          <a:p>
            <a:pPr lvl="2"/>
            <a:r>
              <a:rPr lang="en-US" dirty="0" smtClean="0"/>
              <a:t>Does not contribute to sciences outside of visualization</a:t>
            </a:r>
          </a:p>
          <a:p>
            <a:r>
              <a:rPr lang="en-US" dirty="0" smtClean="0"/>
              <a:t>Production Vis Lab: A facility for general usage containing specialized visualization equipment to be applied to other problems</a:t>
            </a:r>
          </a:p>
          <a:p>
            <a:pPr lvl="1"/>
            <a:r>
              <a:rPr lang="en-US" dirty="0" smtClean="0"/>
              <a:t>For use by non-visualization customers</a:t>
            </a:r>
          </a:p>
          <a:p>
            <a:pPr lvl="1"/>
            <a:r>
              <a:rPr lang="en-US" dirty="0" smtClean="0"/>
              <a:t>Never intended as a research facility</a:t>
            </a:r>
          </a:p>
          <a:p>
            <a:pPr lvl="2"/>
            <a:r>
              <a:rPr lang="en-US" dirty="0" smtClean="0"/>
              <a:t>Does not contribute to </a:t>
            </a:r>
            <a:r>
              <a:rPr lang="en-US" dirty="0" err="1" smtClean="0"/>
              <a:t>vis</a:t>
            </a:r>
            <a:r>
              <a:rPr lang="en-US" dirty="0" smtClean="0"/>
              <a:t> papers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98652"/>
            <a:ext cx="2437524" cy="327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748" y="4191000"/>
            <a:ext cx="3392252" cy="22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 Labs at Sandia/CERL</a:t>
            </a:r>
            <a:endParaRPr lang="en-US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5"/>
          <a:stretch/>
        </p:blipFill>
        <p:spPr>
          <a:xfrm>
            <a:off x="0" y="914400"/>
            <a:ext cx="5568207" cy="3200400"/>
          </a:xfrm>
          <a:prstGeom prst="rect">
            <a:avLst/>
          </a:prstGeom>
        </p:spPr>
      </p:pic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87" y="1030069"/>
            <a:ext cx="1137413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zSpace</a:t>
            </a:r>
            <a:r>
              <a:rPr lang="en-US" dirty="0" smtClean="0"/>
              <a:t> 3D</a:t>
            </a:r>
          </a:p>
          <a:p>
            <a:pPr algn="ctr"/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6916" y="1143000"/>
            <a:ext cx="1763185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Perspective Pixel</a:t>
            </a:r>
          </a:p>
          <a:p>
            <a:pPr algn="ctr"/>
            <a:r>
              <a:rPr lang="en-US" dirty="0" smtClean="0"/>
              <a:t>Touch Screen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329541"/>
            <a:ext cx="1025153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3D HDTV</a:t>
            </a:r>
          </a:p>
          <a:p>
            <a:pPr algn="ctr"/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88873" y="2895600"/>
            <a:ext cx="132338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Ideum</a:t>
            </a:r>
            <a:endParaRPr lang="en-US" dirty="0" smtClean="0"/>
          </a:p>
          <a:p>
            <a:pPr algn="ctr"/>
            <a:r>
              <a:rPr lang="en-US" dirty="0" smtClean="0"/>
              <a:t>Touch Table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4724400"/>
            <a:ext cx="12850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HDTV</a:t>
            </a:r>
            <a:r>
              <a:rPr lang="en-US" dirty="0"/>
              <a:t> </a:t>
            </a:r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3753" y="4191000"/>
            <a:ext cx="1418966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“Steve”</a:t>
            </a:r>
          </a:p>
          <a:p>
            <a:pPr algn="ctr"/>
            <a:r>
              <a:rPr lang="en-US" dirty="0" smtClean="0"/>
              <a:t>the Projector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602069"/>
            <a:ext cx="1254295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DVI/HDMI</a:t>
            </a:r>
          </a:p>
          <a:p>
            <a:pPr algn="ctr"/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14800"/>
            <a:ext cx="226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 Vis Lab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38386" y="3194410"/>
            <a:ext cx="250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Production Vis Lab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85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Communication Vs.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Vis Lab</a:t>
            </a:r>
          </a:p>
          <a:p>
            <a:pPr lvl="1"/>
            <a:r>
              <a:rPr lang="en-US" dirty="0" smtClean="0"/>
              <a:t>Primarily </a:t>
            </a:r>
            <a:r>
              <a:rPr lang="en-US" b="1" dirty="0" smtClean="0"/>
              <a:t>Analysis</a:t>
            </a:r>
          </a:p>
          <a:p>
            <a:pPr lvl="2"/>
            <a:r>
              <a:rPr lang="en-US" dirty="0" smtClean="0"/>
              <a:t>That is what a research lab is for</a:t>
            </a:r>
          </a:p>
          <a:p>
            <a:pPr lvl="2"/>
            <a:r>
              <a:rPr lang="en-US" dirty="0" smtClean="0"/>
              <a:t>Otherwise you have wasted your money (or at least are loosing opportunity cost)</a:t>
            </a:r>
          </a:p>
          <a:p>
            <a:pPr lvl="1"/>
            <a:r>
              <a:rPr lang="en-US" dirty="0" smtClean="0"/>
              <a:t>Secondarily </a:t>
            </a:r>
            <a:r>
              <a:rPr lang="en-US" b="1" dirty="0" smtClean="0"/>
              <a:t>Communication</a:t>
            </a:r>
          </a:p>
          <a:p>
            <a:pPr lvl="2"/>
            <a:r>
              <a:rPr lang="en-US" dirty="0" smtClean="0"/>
              <a:t>Because congresspersons and school children like shiny things</a:t>
            </a:r>
          </a:p>
          <a:p>
            <a:r>
              <a:rPr lang="en-US" dirty="0" smtClean="0"/>
              <a:t>Production Vis Lab</a:t>
            </a:r>
          </a:p>
          <a:p>
            <a:pPr lvl="1"/>
            <a:r>
              <a:rPr lang="en-US" dirty="0" smtClean="0"/>
              <a:t>Primarily </a:t>
            </a:r>
            <a:r>
              <a:rPr lang="en-US" b="1" dirty="0" smtClean="0"/>
              <a:t>Support</a:t>
            </a:r>
          </a:p>
          <a:p>
            <a:pPr lvl="2"/>
            <a:r>
              <a:rPr lang="en-US" dirty="0" smtClean="0"/>
              <a:t>The primary usage is </a:t>
            </a:r>
            <a:r>
              <a:rPr lang="en-US" i="1" dirty="0" smtClean="0"/>
              <a:t>not</a:t>
            </a:r>
            <a:r>
              <a:rPr lang="en-US" dirty="0" smtClean="0"/>
              <a:t> for advancing visualization</a:t>
            </a:r>
          </a:p>
          <a:p>
            <a:pPr lvl="1"/>
            <a:r>
              <a:rPr lang="en-US" dirty="0" smtClean="0"/>
              <a:t>Secondarily (residually?) </a:t>
            </a:r>
            <a:r>
              <a:rPr lang="en-US" b="1" dirty="0" smtClean="0"/>
              <a:t>Communication</a:t>
            </a:r>
          </a:p>
          <a:p>
            <a:pPr lvl="2"/>
            <a:r>
              <a:rPr lang="en-US" dirty="0" smtClean="0"/>
              <a:t>If you’ve done your job, domain experts will appreciate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Autonomy Vs.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Vis Lab: </a:t>
            </a:r>
            <a:r>
              <a:rPr lang="en-US" b="1" dirty="0" smtClean="0"/>
              <a:t>Collaboration</a:t>
            </a:r>
          </a:p>
          <a:p>
            <a:pPr lvl="1"/>
            <a:r>
              <a:rPr lang="en-US" dirty="0" smtClean="0"/>
              <a:t>Might establish a collaborative research project to apply emerging visualization technology to science domain</a:t>
            </a:r>
          </a:p>
          <a:p>
            <a:pPr lvl="1"/>
            <a:r>
              <a:rPr lang="en-US" i="1" dirty="0" smtClean="0"/>
              <a:t>Not</a:t>
            </a:r>
            <a:r>
              <a:rPr lang="en-US" dirty="0" smtClean="0"/>
              <a:t> the same thing as support</a:t>
            </a:r>
          </a:p>
          <a:p>
            <a:r>
              <a:rPr lang="en-US" dirty="0" smtClean="0"/>
              <a:t>Production Vis Lab: Depends on the function</a:t>
            </a:r>
            <a:endParaRPr lang="en-US" dirty="0"/>
          </a:p>
        </p:txBody>
      </p:sp>
      <p:pic>
        <p:nvPicPr>
          <p:cNvPr id="4" name="Picture 3" descr="pho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41148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76600"/>
            <a:ext cx="4114800" cy="2680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042" y="6135469"/>
            <a:ext cx="431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no support. Autonomous.</a:t>
            </a:r>
          </a:p>
          <a:p>
            <a:r>
              <a:rPr lang="en-US" dirty="0" smtClean="0"/>
              <a:t>Simple, standard connectors mean no need.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956846"/>
            <a:ext cx="395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a dedicated operator.</a:t>
            </a:r>
          </a:p>
          <a:p>
            <a:r>
              <a:rPr lang="en-US" dirty="0" smtClean="0"/>
              <a:t>Part of the operational design of facility.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Resolution and Immersion</a:t>
            </a:r>
            <a:br>
              <a:rPr lang="en-US" dirty="0" smtClean="0"/>
            </a:br>
            <a:r>
              <a:rPr lang="en-US" dirty="0" smtClean="0"/>
              <a:t>Two HUGE and Pervasive Fallacies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Pixels = More Bandwidth</a:t>
            </a:r>
          </a:p>
          <a:p>
            <a:pPr lvl="1"/>
            <a:r>
              <a:rPr lang="en-US" dirty="0" smtClean="0"/>
              <a:t>The visual system does not interpret things like QR codes</a:t>
            </a:r>
          </a:p>
          <a:p>
            <a:pPr lvl="1"/>
            <a:r>
              <a:rPr lang="en-US" dirty="0" smtClean="0"/>
              <a:t>Going to visual acuity</a:t>
            </a:r>
          </a:p>
          <a:p>
            <a:pPr lvl="2"/>
            <a:r>
              <a:rPr lang="en-US" dirty="0" smtClean="0"/>
              <a:t>Looks nice</a:t>
            </a:r>
          </a:p>
          <a:p>
            <a:pPr lvl="2"/>
            <a:r>
              <a:rPr lang="en-US" dirty="0" smtClean="0"/>
              <a:t>Does not provide more information</a:t>
            </a:r>
          </a:p>
          <a:p>
            <a:pPr lvl="2"/>
            <a:r>
              <a:rPr lang="en-US" dirty="0" smtClean="0"/>
              <a:t>Bad metric for information displays</a:t>
            </a:r>
          </a:p>
          <a:p>
            <a:pPr lvl="1"/>
            <a:r>
              <a:rPr lang="en-US" dirty="0" smtClean="0"/>
              <a:t>How to represent </a:t>
            </a:r>
            <a:r>
              <a:rPr lang="en-US" dirty="0" err="1" smtClean="0"/>
              <a:t>biggascale</a:t>
            </a:r>
            <a:r>
              <a:rPr lang="en-US" dirty="0" smtClean="0"/>
              <a:t> in an image/display</a:t>
            </a:r>
          </a:p>
          <a:p>
            <a:pPr lvl="2"/>
            <a:r>
              <a:rPr lang="en-US" dirty="0" smtClean="0"/>
              <a:t>Wrong question. You want to understand your data, not shovel stuff on a viewer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Immersion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Understanding</a:t>
            </a:r>
          </a:p>
          <a:p>
            <a:pPr lvl="1"/>
            <a:r>
              <a:rPr lang="en-US" dirty="0" smtClean="0">
                <a:sym typeface="Wingdings"/>
              </a:rPr>
              <a:t>Being immersed in data does not necessarily mean you will understand it</a:t>
            </a:r>
          </a:p>
          <a:p>
            <a:pPr lvl="1"/>
            <a:r>
              <a:rPr lang="en-US" dirty="0" smtClean="0">
                <a:sym typeface="Wingdings"/>
              </a:rPr>
              <a:t>It might not even help</a:t>
            </a:r>
          </a:p>
          <a:p>
            <a:pPr lvl="1"/>
            <a:r>
              <a:rPr lang="en-US" dirty="0" smtClean="0">
                <a:sym typeface="Wingdings"/>
              </a:rPr>
              <a:t>Immersive displays can loose omnipotent controls</a:t>
            </a:r>
            <a:endParaRPr lang="en-US" dirty="0" smtClean="0"/>
          </a:p>
        </p:txBody>
      </p:sp>
      <p:pic>
        <p:nvPicPr>
          <p:cNvPr id="4" name="Picture 3" descr="qrcode.217653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051560" cy="1051560"/>
          </a:xfrm>
          <a:prstGeom prst="rect">
            <a:avLst/>
          </a:prstGeom>
        </p:spPr>
      </p:pic>
      <p:pic>
        <p:nvPicPr>
          <p:cNvPr id="5" name="Picture 4" descr="qrcode.217654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66800"/>
            <a:ext cx="1051560" cy="1051560"/>
          </a:xfrm>
          <a:prstGeom prst="rect">
            <a:avLst/>
          </a:prstGeom>
        </p:spPr>
      </p:pic>
      <p:pic>
        <p:nvPicPr>
          <p:cNvPr id="6" name="Picture 5" descr="MandelbrotLow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62805"/>
            <a:ext cx="2133600" cy="1322832"/>
          </a:xfrm>
          <a:prstGeom prst="rect">
            <a:avLst/>
          </a:prstGeom>
        </p:spPr>
      </p:pic>
      <p:pic>
        <p:nvPicPr>
          <p:cNvPr id="7" name="Picture 6" descr="MandelbrotFu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26" y="2286000"/>
            <a:ext cx="2147174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Immersion Help Here?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6" y="838200"/>
            <a:ext cx="3048000" cy="204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5990"/>
          <a:stretch/>
        </p:blipFill>
        <p:spPr>
          <a:xfrm>
            <a:off x="-1" y="4171242"/>
            <a:ext cx="4671091" cy="268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72273"/>
            <a:ext cx="4114800" cy="2680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8536" y="1638835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53934"/>
            <a:ext cx="83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38733" y="38539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3" name="Picture 3" descr="KenStan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19" y="609600"/>
            <a:ext cx="2990038" cy="19609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819" y="2008167"/>
            <a:ext cx="3733800" cy="17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Dark2012">
      <a:dk1>
        <a:sysClr val="windowText" lastClr="000000"/>
      </a:dk1>
      <a:lt1>
        <a:sysClr val="window" lastClr="FFFFFF"/>
      </a:lt1>
      <a:dk2>
        <a:srgbClr val="464646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063E8F"/>
      </a:accent5>
      <a:accent6>
        <a:srgbClr val="620A00"/>
      </a:accent6>
      <a:hlink>
        <a:srgbClr val="37A6D2"/>
      </a:hlink>
      <a:folHlink>
        <a:srgbClr val="B71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2306</TotalTime>
  <Words>501</Words>
  <Application>Microsoft Macintosh PowerPoint</Application>
  <PresentationFormat>On-screen Show (4:3)</PresentationFormat>
  <Paragraphs>78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Sandia_CorpPresentation_Template1</vt:lpstr>
      <vt:lpstr>The Trials and Tribulations of a Visualization Laboratory</vt:lpstr>
      <vt:lpstr>Pre-Topic: What is a Vis Lab?</vt:lpstr>
      <vt:lpstr>Vis Labs at Sandia/CERL</vt:lpstr>
      <vt:lpstr>Topic: Communication Vs. Analysis</vt:lpstr>
      <vt:lpstr>Topic: Autonomy Vs. Support</vt:lpstr>
      <vt:lpstr>Topic: Resolution and Immersion Two HUGE and Pervasive Fallacies</vt:lpstr>
      <vt:lpstr>Does Immersion Help Here?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Kenneth Moreland</cp:lastModifiedBy>
  <cp:revision>52</cp:revision>
  <dcterms:created xsi:type="dcterms:W3CDTF">2011-10-03T16:15:05Z</dcterms:created>
  <dcterms:modified xsi:type="dcterms:W3CDTF">2014-04-24T15:39:25Z</dcterms:modified>
</cp:coreProperties>
</file>