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72" r:id="rId6"/>
    <p:sldId id="273" r:id="rId7"/>
    <p:sldId id="274" r:id="rId8"/>
    <p:sldId id="275" r:id="rId9"/>
    <p:sldId id="276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7" r:id="rId26"/>
    <p:sldId id="284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97" d="100"/>
          <a:sy n="97" d="100"/>
        </p:scale>
        <p:origin x="-8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4/22/14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Dax</a:t>
            </a:r>
            <a:r>
              <a:rPr lang="en-US" dirty="0" smtClean="0"/>
              <a:t> goals</a:t>
            </a:r>
            <a:r>
              <a:rPr lang="en-US" baseline="0" dirty="0" smtClean="0"/>
              <a:t> all work together to help reduce the amount of concurrency developers need to handle. Reduce worrying about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8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/>
              <a:buChar char="•"/>
            </a:pPr>
            <a:r>
              <a:rPr lang="en-US" dirty="0" smtClean="0"/>
              <a:t>The Dax</a:t>
            </a:r>
            <a:r>
              <a:rPr lang="en-US" baseline="0" dirty="0" smtClean="0"/>
              <a:t> framework is divided into two distinct environments each with their own API.</a:t>
            </a:r>
          </a:p>
          <a:p>
            <a:pPr marL="168244" lvl="0" indent="-168244">
              <a:buFont typeface="Arial"/>
              <a:buChar char="•"/>
            </a:pPr>
            <a:r>
              <a:rPr lang="en-US" baseline="0" dirty="0" smtClean="0"/>
              <a:t>The control environment a serial environment that is used to establish data and set up parallel jobs.</a:t>
            </a:r>
          </a:p>
          <a:p>
            <a:pPr marL="625444" lvl="1" indent="-168244">
              <a:buFont typeface="Arial"/>
              <a:buChar char="•"/>
            </a:pPr>
            <a:r>
              <a:rPr lang="en-US" baseline="0" dirty="0" smtClean="0"/>
              <a:t>This is the interface used to connect Dax to applications and other code.</a:t>
            </a:r>
          </a:p>
          <a:p>
            <a:pPr marL="625444" lvl="1" indent="-168244">
              <a:buFont typeface="Arial"/>
              <a:buChar char="•"/>
            </a:pPr>
            <a:r>
              <a:rPr lang="en-US" baseline="0" dirty="0" smtClean="0"/>
              <a:t>The API for the control environment is located in the namespace dax::cont.</a:t>
            </a:r>
          </a:p>
          <a:p>
            <a:pPr marL="168244" lvl="0" indent="-168244">
              <a:buFont typeface="Arial"/>
              <a:buChar char="•"/>
            </a:pPr>
            <a:r>
              <a:rPr lang="en-US" dirty="0" smtClean="0"/>
              <a:t>The execution environment is the parallel environment where the actual data processing is done.</a:t>
            </a:r>
          </a:p>
          <a:p>
            <a:pPr marL="625444" lvl="1" indent="-168244">
              <a:buFont typeface="Arial"/>
              <a:buChar char="•"/>
            </a:pPr>
            <a:r>
              <a:rPr lang="en-US" dirty="0" smtClean="0"/>
              <a:t>Internally,</a:t>
            </a:r>
            <a:r>
              <a:rPr lang="en-US" baseline="0" dirty="0" smtClean="0"/>
              <a:t> the control environment spawns parallel jobs in the execution environment.</a:t>
            </a:r>
          </a:p>
          <a:p>
            <a:pPr marL="625444" lvl="1" indent="-168244">
              <a:buFont typeface="Arial"/>
              <a:buChar char="•"/>
            </a:pPr>
            <a:r>
              <a:rPr lang="en-US" baseline="0" dirty="0" smtClean="0"/>
              <a:t>The API for the execution environment is located in the namespace dax::exec.</a:t>
            </a:r>
          </a:p>
          <a:p>
            <a:pPr marL="168244" lvl="0" indent="-168244">
              <a:buFont typeface="Arial"/>
              <a:buChar char="•"/>
            </a:pPr>
            <a:r>
              <a:rPr lang="en-US" baseline="0" dirty="0" smtClean="0"/>
              <a:t>These two environments mirror the typical hardware configuration of general purpose CPU and accelerator coprocessor.</a:t>
            </a:r>
          </a:p>
          <a:p>
            <a:pPr marL="625444" lvl="1" indent="-168244">
              <a:buFont typeface="Arial"/>
              <a:buChar char="•"/>
            </a:pPr>
            <a:r>
              <a:rPr lang="en-US" baseline="0" dirty="0" smtClean="0"/>
              <a:t>But also work fine when both are integrated.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1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/>
              <a:buChar char="•"/>
            </a:pPr>
            <a:r>
              <a:rPr lang="en-US" dirty="0" smtClean="0"/>
              <a:t>When</a:t>
            </a:r>
            <a:r>
              <a:rPr lang="en-US" baseline="0" dirty="0" smtClean="0"/>
              <a:t> processing data in Dax, you first establish the data topology through the control environment.</a:t>
            </a:r>
          </a:p>
          <a:p>
            <a:pPr marL="168244" indent="-168244">
              <a:buFont typeface="Arial"/>
              <a:buChar char="•"/>
            </a:pPr>
            <a:r>
              <a:rPr lang="en-US" baseline="0" dirty="0" smtClean="0"/>
              <a:t>This is done through very basic grid topology structures and adaptable array handles.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10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/>
              <a:buChar char="•"/>
            </a:pPr>
            <a:r>
              <a:rPr lang="en-US" dirty="0" smtClean="0"/>
              <a:t>Then from the control environment</a:t>
            </a:r>
            <a:r>
              <a:rPr lang="en-US" baseline="0" dirty="0" smtClean="0"/>
              <a:t> you can invoke an algorithm on your data.</a:t>
            </a:r>
          </a:p>
          <a:p>
            <a:pPr marL="168244" indent="-168244">
              <a:buFont typeface="Arial"/>
              <a:buChar char="•"/>
            </a:pPr>
            <a:r>
              <a:rPr lang="en-US" baseline="0" dirty="0" smtClean="0"/>
              <a:t>Internally, this will decompose the data into constitute pieces, transfer data as necessary, and invoke a parallel algorithm.</a:t>
            </a:r>
          </a:p>
          <a:p>
            <a:pPr marL="168244" indent="-168244">
              <a:buFont typeface="Arial"/>
              <a:buChar char="•"/>
            </a:pPr>
            <a:r>
              <a:rPr lang="en-US" baseline="0" dirty="0" smtClean="0"/>
              <a:t>Algorithms in the execution environment are built using </a:t>
            </a:r>
            <a:r>
              <a:rPr lang="en-US" baseline="0" dirty="0" err="1" smtClean="0"/>
              <a:t>worklets</a:t>
            </a:r>
            <a:r>
              <a:rPr lang="en-US" baseline="0" dirty="0" smtClean="0"/>
              <a:t>.</a:t>
            </a:r>
          </a:p>
          <a:p>
            <a:pPr marL="625444" lvl="1" indent="-168244">
              <a:buFont typeface="Arial"/>
              <a:buChar char="•"/>
            </a:pPr>
            <a:r>
              <a:rPr lang="en-US" baseline="0" dirty="0" err="1" smtClean="0"/>
              <a:t>Worklets</a:t>
            </a:r>
            <a:r>
              <a:rPr lang="en-US" baseline="0" dirty="0" smtClean="0"/>
              <a:t> are serial </a:t>
            </a:r>
            <a:r>
              <a:rPr lang="en-US" baseline="0" dirty="0" err="1" smtClean="0"/>
              <a:t>functors</a:t>
            </a:r>
            <a:r>
              <a:rPr lang="en-US" baseline="0" dirty="0" smtClean="0"/>
              <a:t> that operate on one constituent element.</a:t>
            </a:r>
          </a:p>
          <a:p>
            <a:pPr marL="625444" lvl="1" indent="-168244">
              <a:buFont typeface="Arial"/>
              <a:buChar char="•"/>
            </a:pPr>
            <a:r>
              <a:rPr lang="en-US" baseline="0" dirty="0" smtClean="0"/>
              <a:t>The execution API provides the basic operations for cells, interpolations, derivatives, and other math.</a:t>
            </a:r>
          </a:p>
          <a:p>
            <a:pPr marL="625444" lvl="1" indent="-168244">
              <a:buFont typeface="Arial"/>
              <a:buChar char="•"/>
            </a:pPr>
            <a:r>
              <a:rPr lang="en-US" baseline="0" dirty="0" err="1" smtClean="0"/>
              <a:t>Worklets</a:t>
            </a:r>
            <a:r>
              <a:rPr lang="en-US" baseline="0" dirty="0" smtClean="0"/>
              <a:t> come in different types with different abilities.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10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/>
              <a:buChar char="•"/>
            </a:pPr>
            <a:r>
              <a:rPr lang="en-US" dirty="0" smtClean="0"/>
              <a:t>And eventually the results are passed back to the control environment.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10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/>
              <a:buChar char="•"/>
            </a:pPr>
            <a:r>
              <a:rPr lang="en-US" dirty="0" smtClean="0"/>
              <a:t>These two environments, particularly the execution environment, are meant to work on a variety</a:t>
            </a:r>
            <a:r>
              <a:rPr lang="en-US" baseline="0" dirty="0" smtClean="0"/>
              <a:t> of architectures.</a:t>
            </a:r>
          </a:p>
          <a:p>
            <a:pPr marL="168244" indent="-168244">
              <a:buFont typeface="Arial"/>
              <a:buChar char="•"/>
            </a:pPr>
            <a:r>
              <a:rPr lang="en-US" baseline="0" dirty="0" smtClean="0"/>
              <a:t>To manage this portability, we have a unit called a device adapter that sits between these two environments.</a:t>
            </a:r>
          </a:p>
          <a:p>
            <a:pPr marL="168244" indent="-168244">
              <a:buFont typeface="Arial"/>
              <a:buChar char="•"/>
            </a:pPr>
            <a:r>
              <a:rPr lang="en-US" baseline="0" dirty="0" smtClean="0"/>
              <a:t>The device adapter provides the basic memory management, scheduling, and algorithms needed to run on a parallel device.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10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When</a:t>
            </a:r>
            <a:r>
              <a:rPr lang="en-US" baseline="0" dirty="0" smtClean="0"/>
              <a:t> run on a </a:t>
            </a:r>
            <a:r>
              <a:rPr lang="en-US" baseline="0" dirty="0" err="1" smtClean="0"/>
              <a:t>Quadro</a:t>
            </a:r>
            <a:r>
              <a:rPr lang="en-US" baseline="0" dirty="0" smtClean="0"/>
              <a:t> 4000, computes over 100 million points in just under 3 seconds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We’ve added contouring and OpenGL </a:t>
            </a:r>
            <a:r>
              <a:rPr lang="en-US" baseline="0" dirty="0" err="1" smtClean="0"/>
              <a:t>interop</a:t>
            </a:r>
            <a:r>
              <a:rPr lang="en-US" baseline="0" dirty="0" smtClean="0"/>
              <a:t> to show interesting shape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Can also compile and run same code for multiple cores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Using 2 2.4 GHz 6-Core Intel Xeon processors, can compute the same data in just under 9 seconds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Dax allows portability between these two systems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If nothing else, provides a realistic comparison of your code across different architectures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.emf"/><Relationship Id="rId7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1593851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16" y="3304059"/>
            <a:ext cx="8228489" cy="9144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16" y="4218462"/>
            <a:ext cx="8228489" cy="1902116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533561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54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 userDrawn="1"/>
        </p:nvSpPr>
        <p:spPr>
          <a:xfrm>
            <a:off x="3124200" y="6172211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2014-3001P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4" name="Picture 23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6120575"/>
            <a:ext cx="981012" cy="246888"/>
          </a:xfrm>
          <a:prstGeom prst="rect">
            <a:avLst/>
          </a:prstGeom>
        </p:spPr>
      </p:pic>
      <p:pic>
        <p:nvPicPr>
          <p:cNvPr id="26" name="Picture 25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6120575"/>
            <a:ext cx="888456" cy="2468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2400" y="5541935"/>
            <a:ext cx="1371600" cy="331759"/>
          </a:xfrm>
          <a:prstGeom prst="rect">
            <a:avLst/>
          </a:prstGeom>
        </p:spPr>
      </p:pic>
      <p:pic>
        <p:nvPicPr>
          <p:cNvPr id="20" name="Picture 19" descr="SDAVLogo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5" y="5873687"/>
            <a:ext cx="1773105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3"/>
            <a:ext cx="1490926" cy="28466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3"/>
            <a:ext cx="2895600" cy="28466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49"/>
            <a:ext cx="609600" cy="3746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3"/>
            <a:ext cx="1490926" cy="28466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3"/>
            <a:ext cx="2895600" cy="28466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49"/>
            <a:ext cx="609600" cy="3746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9274" y="6166933"/>
            <a:ext cx="1490926" cy="2846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3405" y="6519333"/>
            <a:ext cx="2895600" cy="2846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1676"/>
            <a:ext cx="8991600" cy="545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4826"/>
            <a:ext cx="7772400" cy="1362075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406900"/>
            <a:ext cx="7772400" cy="1500187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991679"/>
            <a:ext cx="4419600" cy="54853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1679"/>
            <a:ext cx="4419600" cy="54853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1677"/>
            <a:ext cx="4421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631437"/>
            <a:ext cx="4421188" cy="484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993021"/>
            <a:ext cx="4422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1632780"/>
            <a:ext cx="4422775" cy="48442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3"/>
            <a:ext cx="2895600" cy="28466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3"/>
            <a:ext cx="1490926" cy="28466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3"/>
            <a:ext cx="2895600" cy="28466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49"/>
            <a:ext cx="609600" cy="3746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3"/>
            <a:ext cx="1490926" cy="28466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3"/>
            <a:ext cx="2895600" cy="28466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49"/>
            <a:ext cx="609600" cy="3746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"/>
            <a:ext cx="80772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991676"/>
            <a:ext cx="8991600" cy="545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759700" y="457207"/>
            <a:ext cx="1371600" cy="331759"/>
          </a:xfrm>
          <a:prstGeom prst="rect">
            <a:avLst/>
          </a:prstGeom>
        </p:spPr>
      </p:pic>
      <p:pic>
        <p:nvPicPr>
          <p:cNvPr id="10" name="Picture 9" descr="SDAVLogo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48" y="17013"/>
            <a:ext cx="2561152" cy="356616"/>
          </a:xfrm>
          <a:prstGeom prst="rect">
            <a:avLst/>
          </a:prstGeom>
        </p:spPr>
      </p:pic>
      <p:pic>
        <p:nvPicPr>
          <p:cNvPr id="12" name="Picture 6" descr="SNL_Stacked_White.png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16900" y="17013"/>
            <a:ext cx="914400" cy="35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 with Dax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DOECGF 2014</a:t>
            </a:r>
          </a:p>
          <a:p>
            <a:r>
              <a:rPr lang="en-US" sz="1600" dirty="0" smtClean="0"/>
              <a:t>April </a:t>
            </a:r>
            <a:r>
              <a:rPr lang="en-US" sz="1600" dirty="0" smtClean="0"/>
              <a:t>22, </a:t>
            </a:r>
            <a:r>
              <a:rPr lang="en-US" sz="1600" dirty="0" smtClean="0"/>
              <a:t>2014</a:t>
            </a:r>
          </a:p>
          <a:p>
            <a:r>
              <a:rPr lang="en-US" dirty="0" smtClean="0"/>
              <a:t>Kenneth Moreland </a:t>
            </a:r>
            <a:r>
              <a:rPr lang="en-US" sz="2000" dirty="0" smtClean="0"/>
              <a:t>Sandia National Laboratories</a:t>
            </a:r>
            <a:endParaRPr lang="en-US" sz="2000" dirty="0"/>
          </a:p>
        </p:txBody>
      </p:sp>
      <p:pic>
        <p:nvPicPr>
          <p:cNvPr id="6" name="Picture 5" descr="DaxStream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89" y="1676632"/>
            <a:ext cx="2877311" cy="1618488"/>
          </a:xfrm>
          <a:prstGeom prst="rect">
            <a:avLst/>
          </a:prstGeom>
        </p:spPr>
      </p:pic>
      <p:pic>
        <p:nvPicPr>
          <p:cNvPr id="9" name="Picture 8" descr="DaxContour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12736"/>
          <a:stretch/>
        </p:blipFill>
        <p:spPr>
          <a:xfrm>
            <a:off x="0" y="1676632"/>
            <a:ext cx="4261786" cy="3989697"/>
          </a:xfrm>
          <a:prstGeom prst="rect">
            <a:avLst/>
          </a:prstGeom>
        </p:spPr>
      </p:pic>
      <p:pic>
        <p:nvPicPr>
          <p:cNvPr id="7" name="Picture 6" descr="DaxThreshol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47" y="1676632"/>
            <a:ext cx="3792654" cy="2133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Adapter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Tag (</a:t>
            </a:r>
            <a:r>
              <a:rPr lang="en-US" sz="1800" dirty="0" err="1" smtClean="0">
                <a:latin typeface="Consolas"/>
                <a:cs typeface="Consolas"/>
              </a:rPr>
              <a:t>struct</a:t>
            </a:r>
            <a:r>
              <a:rPr lang="en-US" sz="1800" dirty="0" smtClean="0">
                <a:latin typeface="Consolas"/>
                <a:cs typeface="Consolas"/>
              </a:rPr>
              <a:t> </a:t>
            </a:r>
            <a:r>
              <a:rPr lang="en-US" sz="1800" dirty="0" err="1" smtClean="0">
                <a:latin typeface="Consolas"/>
                <a:cs typeface="Consolas"/>
              </a:rPr>
              <a:t>DeviceAdapterFoo</a:t>
            </a:r>
            <a:r>
              <a:rPr lang="en-US" sz="1800" dirty="0" smtClean="0">
                <a:latin typeface="Consolas"/>
                <a:cs typeface="Consolas"/>
              </a:rPr>
              <a:t> {  };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Execution Array Manager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Schedule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Scan</a:t>
            </a:r>
          </a:p>
          <a:p>
            <a:r>
              <a:rPr lang="en-US" dirty="0" smtClean="0"/>
              <a:t>Sort</a:t>
            </a:r>
          </a:p>
          <a:p>
            <a:r>
              <a:rPr lang="en-US" dirty="0" smtClean="0"/>
              <a:t>Other Support algorithms</a:t>
            </a:r>
          </a:p>
          <a:p>
            <a:pPr lvl="1"/>
            <a:r>
              <a:rPr lang="en-US" dirty="0" smtClean="0"/>
              <a:t>Stream compact, copy, parallel find, unique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2568422" y="1999351"/>
            <a:ext cx="5371886" cy="986844"/>
            <a:chOff x="1752600" y="1828800"/>
            <a:chExt cx="5371886" cy="986844"/>
          </a:xfrm>
        </p:grpSpPr>
        <p:grpSp>
          <p:nvGrpSpPr>
            <p:cNvPr id="59" name="Group 58"/>
            <p:cNvGrpSpPr/>
            <p:nvPr/>
          </p:nvGrpSpPr>
          <p:grpSpPr>
            <a:xfrm>
              <a:off x="1752600" y="1828800"/>
              <a:ext cx="2247686" cy="986844"/>
              <a:chOff x="1752600" y="1908756"/>
              <a:chExt cx="2247686" cy="986844"/>
            </a:xfrm>
          </p:grpSpPr>
          <p:sp>
            <p:nvSpPr>
              <p:cNvPr id="4" name="Rounded Rectangle 3"/>
              <p:cNvSpPr/>
              <p:nvPr/>
            </p:nvSpPr>
            <p:spPr bwMode="auto">
              <a:xfrm>
                <a:off x="1752600" y="1908756"/>
                <a:ext cx="2247686" cy="986844"/>
              </a:xfrm>
              <a:prstGeom prst="roundRect">
                <a:avLst/>
              </a:prstGeom>
              <a:solidFill>
                <a:schemeClr val="accent5"/>
              </a:solidFill>
              <a:ln w="127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/>
                    <a:cs typeface="Calibri"/>
                  </a:rPr>
                  <a:t>Control Environment</a:t>
                </a: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1843516" y="2487452"/>
                <a:ext cx="2065855" cy="114300"/>
                <a:chOff x="1828281" y="2571750"/>
                <a:chExt cx="2065855" cy="114300"/>
              </a:xfrm>
              <a:solidFill>
                <a:schemeClr val="bg1">
                  <a:alpha val="25000"/>
                </a:schemeClr>
              </a:solidFill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1828281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1945402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2055469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2172590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2286890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2404011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51407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63119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74549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862619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2972686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08980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320410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332122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3431294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3548415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662715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3779836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0" name="Group 59"/>
            <p:cNvGrpSpPr/>
            <p:nvPr/>
          </p:nvGrpSpPr>
          <p:grpSpPr>
            <a:xfrm>
              <a:off x="4876800" y="1828800"/>
              <a:ext cx="2247686" cy="986844"/>
              <a:chOff x="4876800" y="1908756"/>
              <a:chExt cx="2247686" cy="986844"/>
            </a:xfrm>
          </p:grpSpPr>
          <p:sp>
            <p:nvSpPr>
              <p:cNvPr id="39" name="Rounded Rectangle 38"/>
              <p:cNvSpPr/>
              <p:nvPr/>
            </p:nvSpPr>
            <p:spPr bwMode="auto">
              <a:xfrm>
                <a:off x="4876800" y="1908756"/>
                <a:ext cx="2247686" cy="986844"/>
              </a:xfrm>
              <a:prstGeom prst="roundRect">
                <a:avLst/>
              </a:prstGeom>
              <a:solidFill>
                <a:schemeClr val="accent5"/>
              </a:solidFill>
              <a:ln w="127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/>
                    <a:cs typeface="Calibri"/>
                  </a:rPr>
                  <a:t>Execution Environment</a:t>
                </a: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4967716" y="2487452"/>
                <a:ext cx="2065855" cy="114300"/>
                <a:chOff x="1828281" y="2571750"/>
                <a:chExt cx="2065855" cy="114300"/>
              </a:xfrm>
              <a:solidFill>
                <a:schemeClr val="bg1">
                  <a:alpha val="25000"/>
                </a:schemeClr>
              </a:solidFill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1828281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945402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2055469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172590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286890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404011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251407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263119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274549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2862619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2972686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308980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320410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332122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3431294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3548415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3662715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3779836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64" name="Straight Arrow Connector 63"/>
            <p:cNvCxnSpPr>
              <a:stCxn id="23" idx="3"/>
              <a:endCxn id="41" idx="1"/>
            </p:cNvCxnSpPr>
            <p:nvPr/>
          </p:nvCxnSpPr>
          <p:spPr>
            <a:xfrm>
              <a:off x="3909371" y="2464646"/>
              <a:ext cx="1058345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3407574" y="3312095"/>
            <a:ext cx="3693582" cy="969816"/>
            <a:chOff x="2725209" y="2944092"/>
            <a:chExt cx="3693582" cy="969816"/>
          </a:xfrm>
        </p:grpSpPr>
        <p:sp>
          <p:nvSpPr>
            <p:cNvPr id="67" name="Rounded Rectangle 66"/>
            <p:cNvSpPr/>
            <p:nvPr/>
          </p:nvSpPr>
          <p:spPr>
            <a:xfrm>
              <a:off x="2725209" y="3235037"/>
              <a:ext cx="1052946" cy="38792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worklet</a:t>
              </a:r>
              <a:endParaRPr lang="en-US" sz="1400" dirty="0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4546593" y="2944092"/>
              <a:ext cx="1872198" cy="969816"/>
              <a:chOff x="3994265" y="3041073"/>
              <a:chExt cx="1872198" cy="969816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3994265" y="3041073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4111301" y="3124200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4228337" y="3207327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1" name="Rounded Rectangle 70"/>
              <p:cNvSpPr/>
              <p:nvPr/>
            </p:nvSpPr>
            <p:spPr>
              <a:xfrm>
                <a:off x="4345373" y="3290454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4462409" y="3373581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4579445" y="3456708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>
                <a:off x="4696481" y="3539835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4813517" y="3622962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</p:grpSp>
        <p:cxnSp>
          <p:nvCxnSpPr>
            <p:cNvPr id="78" name="Straight Arrow Connector 77"/>
            <p:cNvCxnSpPr>
              <a:stCxn id="67" idx="3"/>
              <a:endCxn id="68" idx="1"/>
            </p:cNvCxnSpPr>
            <p:nvPr/>
          </p:nvCxnSpPr>
          <p:spPr>
            <a:xfrm flipV="1">
              <a:off x="3778155" y="3138056"/>
              <a:ext cx="768438" cy="2909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67" idx="3"/>
              <a:endCxn id="69" idx="1"/>
            </p:cNvCxnSpPr>
            <p:nvPr/>
          </p:nvCxnSpPr>
          <p:spPr>
            <a:xfrm flipV="1">
              <a:off x="3778155" y="3221183"/>
              <a:ext cx="885474" cy="2078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67" idx="3"/>
              <a:endCxn id="70" idx="1"/>
            </p:cNvCxnSpPr>
            <p:nvPr/>
          </p:nvCxnSpPr>
          <p:spPr>
            <a:xfrm flipV="1">
              <a:off x="3778155" y="3304310"/>
              <a:ext cx="1002510" cy="1246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67" idx="3"/>
              <a:endCxn id="71" idx="1"/>
            </p:cNvCxnSpPr>
            <p:nvPr/>
          </p:nvCxnSpPr>
          <p:spPr>
            <a:xfrm flipV="1">
              <a:off x="3778155" y="3387437"/>
              <a:ext cx="1119546" cy="415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67" idx="3"/>
              <a:endCxn id="72" idx="1"/>
            </p:cNvCxnSpPr>
            <p:nvPr/>
          </p:nvCxnSpPr>
          <p:spPr>
            <a:xfrm>
              <a:off x="3778155" y="3429001"/>
              <a:ext cx="1236582" cy="415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67" idx="3"/>
              <a:endCxn id="73" idx="1"/>
            </p:cNvCxnSpPr>
            <p:nvPr/>
          </p:nvCxnSpPr>
          <p:spPr>
            <a:xfrm>
              <a:off x="3778155" y="3429001"/>
              <a:ext cx="1353618" cy="1246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67" idx="3"/>
              <a:endCxn id="74" idx="1"/>
            </p:cNvCxnSpPr>
            <p:nvPr/>
          </p:nvCxnSpPr>
          <p:spPr>
            <a:xfrm>
              <a:off x="3778155" y="3429001"/>
              <a:ext cx="1470654" cy="2078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7" idx="3"/>
              <a:endCxn id="75" idx="1"/>
            </p:cNvCxnSpPr>
            <p:nvPr/>
          </p:nvCxnSpPr>
          <p:spPr>
            <a:xfrm>
              <a:off x="3778155" y="3429001"/>
              <a:ext cx="1587690" cy="2909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1913257" y="4599714"/>
            <a:ext cx="6682216" cy="311487"/>
            <a:chOff x="1581257" y="4260514"/>
            <a:chExt cx="6682216" cy="311486"/>
          </a:xfrm>
        </p:grpSpPr>
        <p:grpSp>
          <p:nvGrpSpPr>
            <p:cNvPr id="105" name="Group 104"/>
            <p:cNvGrpSpPr/>
            <p:nvPr/>
          </p:nvGrpSpPr>
          <p:grpSpPr>
            <a:xfrm>
              <a:off x="1581257" y="4267200"/>
              <a:ext cx="3048000" cy="304800"/>
              <a:chOff x="1581257" y="4267200"/>
              <a:chExt cx="3048000" cy="304800"/>
            </a:xfrm>
          </p:grpSpPr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1581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8</a:t>
                </a:r>
                <a:endParaRPr lang="en-US" dirty="0"/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1886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3</a:t>
                </a:r>
                <a:endParaRPr lang="en-US" dirty="0"/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2190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5</a:t>
                </a:r>
                <a:endParaRPr lang="en-US" dirty="0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2495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5</a:t>
                </a:r>
                <a:endParaRPr lang="en-US" dirty="0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2800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3</a:t>
                </a:r>
                <a:endParaRPr lang="en-US" dirty="0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3105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3410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3714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7</a:t>
                </a:r>
                <a:endParaRPr lang="en-US" dirty="0"/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4019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4</a:t>
                </a:r>
                <a:endParaRPr lang="en-US" dirty="0"/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4324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0</a:t>
                </a:r>
                <a:endParaRPr lang="en-US" dirty="0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5215473" y="4260514"/>
              <a:ext cx="3048000" cy="304800"/>
              <a:chOff x="1581257" y="4267200"/>
              <a:chExt cx="3048000" cy="304800"/>
            </a:xfrm>
          </p:grpSpPr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1581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8</a:t>
                </a:r>
                <a:endParaRPr lang="en-US" dirty="0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1886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11</a:t>
                </a:r>
                <a:endParaRPr lang="en-US" dirty="0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2190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16</a:t>
                </a:r>
                <a:endParaRPr lang="en-US" dirty="0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2495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21</a:t>
                </a:r>
                <a:endParaRPr lang="en-US" dirty="0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2800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24</a:t>
                </a:r>
                <a:endParaRPr lang="en-US" dirty="0"/>
              </a:p>
            </p:txBody>
          </p:sp>
          <p:sp>
            <p:nvSpPr>
              <p:cNvPr id="112" name="Rectangle 111"/>
              <p:cNvSpPr>
                <a:spLocks noChangeAspect="1"/>
              </p:cNvSpPr>
              <p:nvPr/>
            </p:nvSpPr>
            <p:spPr>
              <a:xfrm>
                <a:off x="3105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30</a:t>
                </a:r>
                <a:endParaRPr lang="en-US" dirty="0"/>
              </a:p>
            </p:txBody>
          </p:sp>
          <p:sp>
            <p:nvSpPr>
              <p:cNvPr id="113" name="Rectangle 112"/>
              <p:cNvSpPr>
                <a:spLocks noChangeAspect="1"/>
              </p:cNvSpPr>
              <p:nvPr/>
            </p:nvSpPr>
            <p:spPr>
              <a:xfrm>
                <a:off x="3410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30</a:t>
                </a:r>
                <a:endParaRPr lang="en-US" dirty="0"/>
              </a:p>
            </p:txBody>
          </p:sp>
          <p:sp>
            <p:nvSpPr>
              <p:cNvPr id="114" name="Rectangle 113"/>
              <p:cNvSpPr>
                <a:spLocks noChangeAspect="1"/>
              </p:cNvSpPr>
              <p:nvPr/>
            </p:nvSpPr>
            <p:spPr>
              <a:xfrm>
                <a:off x="3714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37</a:t>
                </a:r>
                <a:endParaRPr lang="en-US" dirty="0"/>
              </a:p>
            </p:txBody>
          </p:sp>
          <p:sp>
            <p:nvSpPr>
              <p:cNvPr id="115" name="Rectangle 114"/>
              <p:cNvSpPr>
                <a:spLocks noChangeAspect="1"/>
              </p:cNvSpPr>
              <p:nvPr/>
            </p:nvSpPr>
            <p:spPr>
              <a:xfrm>
                <a:off x="4019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41</a:t>
                </a:r>
                <a:endParaRPr lang="en-US" dirty="0"/>
              </a:p>
            </p:txBody>
          </p:sp>
          <p:sp>
            <p:nvSpPr>
              <p:cNvPr id="116" name="Rectangle 115"/>
              <p:cNvSpPr>
                <a:spLocks noChangeAspect="1"/>
              </p:cNvSpPr>
              <p:nvPr/>
            </p:nvSpPr>
            <p:spPr>
              <a:xfrm>
                <a:off x="4324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41</a:t>
                </a:r>
                <a:endParaRPr lang="en-US" dirty="0"/>
              </a:p>
            </p:txBody>
          </p:sp>
        </p:grpSp>
        <p:cxnSp>
          <p:nvCxnSpPr>
            <p:cNvPr id="118" name="Straight Arrow Connector 117"/>
            <p:cNvCxnSpPr>
              <a:stCxn id="103" idx="3"/>
              <a:endCxn id="107" idx="1"/>
            </p:cNvCxnSpPr>
            <p:nvPr/>
          </p:nvCxnSpPr>
          <p:spPr>
            <a:xfrm flipV="1">
              <a:off x="4629257" y="4412914"/>
              <a:ext cx="586216" cy="66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1913257" y="5063599"/>
            <a:ext cx="6682216" cy="311487"/>
            <a:chOff x="1581257" y="4260514"/>
            <a:chExt cx="6682216" cy="311486"/>
          </a:xfrm>
        </p:grpSpPr>
        <p:grpSp>
          <p:nvGrpSpPr>
            <p:cNvPr id="122" name="Group 121"/>
            <p:cNvGrpSpPr/>
            <p:nvPr/>
          </p:nvGrpSpPr>
          <p:grpSpPr>
            <a:xfrm>
              <a:off x="1581257" y="4267200"/>
              <a:ext cx="3048000" cy="304800"/>
              <a:chOff x="1581257" y="4267200"/>
              <a:chExt cx="3048000" cy="304800"/>
            </a:xfrm>
          </p:grpSpPr>
          <p:sp>
            <p:nvSpPr>
              <p:cNvPr id="135" name="Rectangle 134"/>
              <p:cNvSpPr>
                <a:spLocks noChangeAspect="1"/>
              </p:cNvSpPr>
              <p:nvPr/>
            </p:nvSpPr>
            <p:spPr>
              <a:xfrm>
                <a:off x="1581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8</a:t>
                </a:r>
                <a:endParaRPr lang="en-US" dirty="0"/>
              </a:p>
            </p:txBody>
          </p:sp>
          <p:sp>
            <p:nvSpPr>
              <p:cNvPr id="136" name="Rectangle 135"/>
              <p:cNvSpPr>
                <a:spLocks noChangeAspect="1"/>
              </p:cNvSpPr>
              <p:nvPr/>
            </p:nvSpPr>
            <p:spPr>
              <a:xfrm>
                <a:off x="1886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3</a:t>
                </a:r>
                <a:endParaRPr lang="en-US" dirty="0"/>
              </a:p>
            </p:txBody>
          </p:sp>
          <p:sp>
            <p:nvSpPr>
              <p:cNvPr id="137" name="Rectangle 136"/>
              <p:cNvSpPr>
                <a:spLocks noChangeAspect="1"/>
              </p:cNvSpPr>
              <p:nvPr/>
            </p:nvSpPr>
            <p:spPr>
              <a:xfrm>
                <a:off x="2190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5</a:t>
                </a:r>
                <a:endParaRPr lang="en-US" dirty="0"/>
              </a:p>
            </p:txBody>
          </p:sp>
          <p:sp>
            <p:nvSpPr>
              <p:cNvPr id="138" name="Rectangle 137"/>
              <p:cNvSpPr>
                <a:spLocks noChangeAspect="1"/>
              </p:cNvSpPr>
              <p:nvPr/>
            </p:nvSpPr>
            <p:spPr>
              <a:xfrm>
                <a:off x="2495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5</a:t>
                </a:r>
                <a:endParaRPr lang="en-US" dirty="0"/>
              </a:p>
            </p:txBody>
          </p:sp>
          <p:sp>
            <p:nvSpPr>
              <p:cNvPr id="139" name="Rectangle 138"/>
              <p:cNvSpPr>
                <a:spLocks noChangeAspect="1"/>
              </p:cNvSpPr>
              <p:nvPr/>
            </p:nvSpPr>
            <p:spPr>
              <a:xfrm>
                <a:off x="2800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3</a:t>
                </a:r>
                <a:endParaRPr lang="en-US" dirty="0"/>
              </a:p>
            </p:txBody>
          </p:sp>
          <p:sp>
            <p:nvSpPr>
              <p:cNvPr id="140" name="Rectangle 139"/>
              <p:cNvSpPr>
                <a:spLocks noChangeAspect="1"/>
              </p:cNvSpPr>
              <p:nvPr/>
            </p:nvSpPr>
            <p:spPr>
              <a:xfrm>
                <a:off x="3105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141" name="Rectangle 140"/>
              <p:cNvSpPr>
                <a:spLocks noChangeAspect="1"/>
              </p:cNvSpPr>
              <p:nvPr/>
            </p:nvSpPr>
            <p:spPr>
              <a:xfrm>
                <a:off x="3410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142" name="Rectangle 141"/>
              <p:cNvSpPr>
                <a:spLocks noChangeAspect="1"/>
              </p:cNvSpPr>
              <p:nvPr/>
            </p:nvSpPr>
            <p:spPr>
              <a:xfrm>
                <a:off x="3714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7</a:t>
                </a:r>
                <a:endParaRPr lang="en-US" dirty="0"/>
              </a:p>
            </p:txBody>
          </p:sp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4019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4</a:t>
                </a:r>
                <a:endParaRPr lang="en-US" dirty="0"/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4324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0</a:t>
                </a:r>
                <a:endParaRPr lang="en-US" dirty="0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5215473" y="4260514"/>
              <a:ext cx="3048000" cy="304800"/>
              <a:chOff x="1581257" y="4267200"/>
              <a:chExt cx="3048000" cy="304800"/>
            </a:xfrm>
          </p:grpSpPr>
          <p:sp>
            <p:nvSpPr>
              <p:cNvPr id="125" name="Rectangle 124"/>
              <p:cNvSpPr>
                <a:spLocks noChangeAspect="1"/>
              </p:cNvSpPr>
              <p:nvPr/>
            </p:nvSpPr>
            <p:spPr>
              <a:xfrm>
                <a:off x="1581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126" name="Rectangle 125"/>
              <p:cNvSpPr>
                <a:spLocks noChangeAspect="1"/>
              </p:cNvSpPr>
              <p:nvPr/>
            </p:nvSpPr>
            <p:spPr>
              <a:xfrm>
                <a:off x="1886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127" name="Rectangle 126"/>
              <p:cNvSpPr>
                <a:spLocks noChangeAspect="1"/>
              </p:cNvSpPr>
              <p:nvPr/>
            </p:nvSpPr>
            <p:spPr>
              <a:xfrm>
                <a:off x="2190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3</a:t>
                </a:r>
                <a:endParaRPr lang="en-US" dirty="0"/>
              </a:p>
            </p:txBody>
          </p:sp>
          <p:sp>
            <p:nvSpPr>
              <p:cNvPr id="128" name="Rectangle 127"/>
              <p:cNvSpPr>
                <a:spLocks noChangeAspect="1"/>
              </p:cNvSpPr>
              <p:nvPr/>
            </p:nvSpPr>
            <p:spPr>
              <a:xfrm>
                <a:off x="2495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3</a:t>
                </a:r>
                <a:endParaRPr lang="en-US" dirty="0"/>
              </a:p>
            </p:txBody>
          </p:sp>
          <p:sp>
            <p:nvSpPr>
              <p:cNvPr id="129" name="Rectangle 128"/>
              <p:cNvSpPr>
                <a:spLocks noChangeAspect="1"/>
              </p:cNvSpPr>
              <p:nvPr/>
            </p:nvSpPr>
            <p:spPr>
              <a:xfrm>
                <a:off x="2800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4</a:t>
                </a:r>
                <a:endParaRPr lang="en-US" dirty="0"/>
              </a:p>
            </p:txBody>
          </p:sp>
          <p:sp>
            <p:nvSpPr>
              <p:cNvPr id="130" name="Rectangle 129"/>
              <p:cNvSpPr>
                <a:spLocks noChangeAspect="1"/>
              </p:cNvSpPr>
              <p:nvPr/>
            </p:nvSpPr>
            <p:spPr>
              <a:xfrm>
                <a:off x="3105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5</a:t>
                </a:r>
                <a:endParaRPr lang="en-US" dirty="0"/>
              </a:p>
            </p:txBody>
          </p:sp>
          <p:sp>
            <p:nvSpPr>
              <p:cNvPr id="131" name="Rectangle 130"/>
              <p:cNvSpPr>
                <a:spLocks noChangeAspect="1"/>
              </p:cNvSpPr>
              <p:nvPr/>
            </p:nvSpPr>
            <p:spPr>
              <a:xfrm>
                <a:off x="3410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5</a:t>
                </a:r>
                <a:endParaRPr lang="en-US" dirty="0"/>
              </a:p>
            </p:txBody>
          </p:sp>
          <p:sp>
            <p:nvSpPr>
              <p:cNvPr id="132" name="Rectangle 131"/>
              <p:cNvSpPr>
                <a:spLocks noChangeAspect="1"/>
              </p:cNvSpPr>
              <p:nvPr/>
            </p:nvSpPr>
            <p:spPr>
              <a:xfrm>
                <a:off x="3714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133" name="Rectangle 132"/>
              <p:cNvSpPr>
                <a:spLocks noChangeAspect="1"/>
              </p:cNvSpPr>
              <p:nvPr/>
            </p:nvSpPr>
            <p:spPr>
              <a:xfrm>
                <a:off x="4019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7</a:t>
                </a:r>
                <a:endParaRPr lang="en-US" dirty="0"/>
              </a:p>
            </p:txBody>
          </p:sp>
          <p:sp>
            <p:nvSpPr>
              <p:cNvPr id="134" name="Rectangle 133"/>
              <p:cNvSpPr>
                <a:spLocks noChangeAspect="1"/>
              </p:cNvSpPr>
              <p:nvPr/>
            </p:nvSpPr>
            <p:spPr>
              <a:xfrm>
                <a:off x="4324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/>
                  <a:t>8</a:t>
                </a:r>
                <a:endParaRPr lang="en-US" dirty="0"/>
              </a:p>
            </p:txBody>
          </p:sp>
        </p:grpSp>
        <p:cxnSp>
          <p:nvCxnSpPr>
            <p:cNvPr id="124" name="Straight Arrow Connector 123"/>
            <p:cNvCxnSpPr>
              <a:stCxn id="144" idx="3"/>
              <a:endCxn id="125" idx="1"/>
            </p:cNvCxnSpPr>
            <p:nvPr/>
          </p:nvCxnSpPr>
          <p:spPr>
            <a:xfrm flipV="1">
              <a:off x="4629257" y="4412914"/>
              <a:ext cx="586216" cy="66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TextBox 144"/>
          <p:cNvSpPr txBox="1"/>
          <p:nvPr/>
        </p:nvSpPr>
        <p:spPr>
          <a:xfrm>
            <a:off x="4910795" y="2380871"/>
            <a:ext cx="705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Transfer</a:t>
            </a:r>
            <a:endParaRPr lang="en-US" sz="1200" dirty="0"/>
          </a:p>
        </p:txBody>
      </p:sp>
      <p:sp>
        <p:nvSpPr>
          <p:cNvPr id="146" name="TextBox 145"/>
          <p:cNvSpPr txBox="1"/>
          <p:nvPr/>
        </p:nvSpPr>
        <p:spPr>
          <a:xfrm>
            <a:off x="4445243" y="3312194"/>
            <a:ext cx="751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Schedule</a:t>
            </a:r>
            <a:endParaRPr lang="en-US" sz="1200" dirty="0"/>
          </a:p>
        </p:txBody>
      </p:sp>
      <p:sp>
        <p:nvSpPr>
          <p:cNvPr id="147" name="TextBox 146"/>
          <p:cNvSpPr txBox="1"/>
          <p:nvPr/>
        </p:nvSpPr>
        <p:spPr>
          <a:xfrm>
            <a:off x="4854900" y="4461215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Compute</a:t>
            </a:r>
            <a:endParaRPr lang="en-US" sz="1200" dirty="0"/>
          </a:p>
        </p:txBody>
      </p:sp>
      <p:sp>
        <p:nvSpPr>
          <p:cNvPr id="148" name="TextBox 147"/>
          <p:cNvSpPr txBox="1"/>
          <p:nvPr/>
        </p:nvSpPr>
        <p:spPr>
          <a:xfrm>
            <a:off x="4854293" y="4945687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Compute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001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Handle</a:t>
            </a:r>
            <a:endParaRPr lang="en-US" dirty="0"/>
          </a:p>
        </p:txBody>
      </p:sp>
      <p:grpSp>
        <p:nvGrpSpPr>
          <p:cNvPr id="118" name="Group 117"/>
          <p:cNvGrpSpPr/>
          <p:nvPr/>
        </p:nvGrpSpPr>
        <p:grpSpPr>
          <a:xfrm>
            <a:off x="51898" y="1242868"/>
            <a:ext cx="3352800" cy="1066800"/>
            <a:chOff x="51898" y="2137807"/>
            <a:chExt cx="3352800" cy="1066800"/>
          </a:xfrm>
        </p:grpSpPr>
        <p:sp>
          <p:nvSpPr>
            <p:cNvPr id="3" name="Rectangle 2"/>
            <p:cNvSpPr/>
            <p:nvPr/>
          </p:nvSpPr>
          <p:spPr>
            <a:xfrm>
              <a:off x="51898" y="2137807"/>
              <a:ext cx="3352800" cy="1066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Array Handle</a:t>
              </a: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128098" y="2675414"/>
              <a:ext cx="3182920" cy="369332"/>
              <a:chOff x="128098" y="2675414"/>
              <a:chExt cx="3182920" cy="36933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280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6" name="Rectangle 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0" name="Rectangle 9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3" name="Rectangle 12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17" name="Rectangle 16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1186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9" name="Rectangle 28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7" name="Rectangle 26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5" name="Rectangle 24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23" name="Rectangle 22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21092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40" name="Rectangle 39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38" name="Rectangle 37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36" name="Rectangle 3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34" name="Rectangle 33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3102737" y="2869433"/>
                <a:ext cx="208281" cy="45719"/>
                <a:chOff x="3196417" y="2865226"/>
                <a:chExt cx="208281" cy="45719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3196417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3277698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3358979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923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Handle Container</a:t>
            </a:r>
            <a:endParaRPr lang="en-US" dirty="0"/>
          </a:p>
        </p:txBody>
      </p:sp>
      <p:grpSp>
        <p:nvGrpSpPr>
          <p:cNvPr id="118" name="Group 117"/>
          <p:cNvGrpSpPr/>
          <p:nvPr/>
        </p:nvGrpSpPr>
        <p:grpSpPr>
          <a:xfrm>
            <a:off x="51898" y="1242868"/>
            <a:ext cx="3352800" cy="1066800"/>
            <a:chOff x="51898" y="2137807"/>
            <a:chExt cx="3352800" cy="1066800"/>
          </a:xfrm>
        </p:grpSpPr>
        <p:sp>
          <p:nvSpPr>
            <p:cNvPr id="3" name="Rectangle 2"/>
            <p:cNvSpPr/>
            <p:nvPr/>
          </p:nvSpPr>
          <p:spPr>
            <a:xfrm>
              <a:off x="51898" y="2137807"/>
              <a:ext cx="3352800" cy="1066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Array Handle</a:t>
              </a: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128098" y="2675414"/>
              <a:ext cx="3182920" cy="369332"/>
              <a:chOff x="128098" y="2675414"/>
              <a:chExt cx="3182920" cy="36933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280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6" name="Rectangle 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0" name="Rectangle 9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3" name="Rectangle 12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17" name="Rectangle 16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1186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9" name="Rectangle 28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7" name="Rectangle 26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5" name="Rectangle 24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23" name="Rectangle 22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21092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40" name="Rectangle 39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38" name="Rectangle 37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36" name="Rectangle 3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34" name="Rectangle 33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3102737" y="2869433"/>
                <a:ext cx="208281" cy="45719"/>
                <a:chOff x="3196417" y="2865226"/>
                <a:chExt cx="208281" cy="45719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3196417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3277698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3358979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6" name="Rounded Rectangle 45"/>
          <p:cNvSpPr/>
          <p:nvPr/>
        </p:nvSpPr>
        <p:spPr>
          <a:xfrm>
            <a:off x="3803942" y="1414735"/>
            <a:ext cx="1861261" cy="723079"/>
          </a:xfrm>
          <a:prstGeom prst="roundRect">
            <a:avLst/>
          </a:prstGeom>
          <a:solidFill>
            <a:srgbClr val="008040"/>
          </a:solidFill>
          <a:ln w="12700" cap="flat" cmpd="sng" algn="ctr">
            <a:solidFill>
              <a:srgbClr val="0048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Array of </a:t>
            </a:r>
            <a:r>
              <a:rPr lang="en-US" dirty="0" err="1" smtClean="0">
                <a:solidFill>
                  <a:schemeClr val="tx1"/>
                </a:solidFill>
                <a:latin typeface="Calibri"/>
                <a:cs typeface="Calibri"/>
              </a:rPr>
              <a:t>Structs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 Container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6064458" y="1556664"/>
            <a:ext cx="3026023" cy="369332"/>
            <a:chOff x="1716642" y="3962400"/>
            <a:chExt cx="3026023" cy="369332"/>
          </a:xfrm>
        </p:grpSpPr>
        <p:grpSp>
          <p:nvGrpSpPr>
            <p:cNvPr id="60" name="Group 59"/>
            <p:cNvGrpSpPr/>
            <p:nvPr/>
          </p:nvGrpSpPr>
          <p:grpSpPr>
            <a:xfrm>
              <a:off x="1716642" y="3962400"/>
              <a:ext cx="993439" cy="369332"/>
              <a:chOff x="2535965" y="5117068"/>
              <a:chExt cx="993439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1" name="Group 60"/>
              <p:cNvGrpSpPr/>
              <p:nvPr/>
            </p:nvGrpSpPr>
            <p:grpSpPr>
              <a:xfrm>
                <a:off x="2535965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x</a:t>
                  </a:r>
                  <a:r>
                    <a:rPr lang="en-US" baseline="-25000" dirty="0" smtClean="0"/>
                    <a:t>0</a:t>
                  </a:r>
                  <a:endParaRPr lang="en-US" baseline="-25000" dirty="0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283802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67" name="TextBox 66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y</a:t>
                  </a:r>
                  <a:r>
                    <a:rPr lang="en-US" baseline="-25000" dirty="0" smtClean="0"/>
                    <a:t>0</a:t>
                  </a:r>
                  <a:endParaRPr lang="en-US" baseline="-25000" dirty="0"/>
                </a:p>
              </p:txBody>
            </p:sp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314840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65" name="TextBox 64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z</a:t>
                  </a:r>
                  <a:r>
                    <a:rPr lang="en-US" baseline="-25000" dirty="0" smtClean="0"/>
                    <a:t>0</a:t>
                  </a:r>
                  <a:endParaRPr lang="en-US" baseline="-25000" dirty="0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sp>
            <p:nvSpPr>
              <p:cNvPr id="64" name="Rectangle 63"/>
              <p:cNvSpPr/>
              <p:nvPr/>
            </p:nvSpPr>
            <p:spPr>
              <a:xfrm>
                <a:off x="2546349" y="5181600"/>
                <a:ext cx="917239" cy="3048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633881" y="3962400"/>
              <a:ext cx="993439" cy="369332"/>
              <a:chOff x="2535965" y="5117068"/>
              <a:chExt cx="993439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73" name="Group 72"/>
              <p:cNvGrpSpPr/>
              <p:nvPr/>
            </p:nvGrpSpPr>
            <p:grpSpPr>
              <a:xfrm>
                <a:off x="2535965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x</a:t>
                  </a:r>
                  <a:r>
                    <a:rPr lang="en-US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82" name="Rectangle 81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283802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y</a:t>
                  </a:r>
                  <a:r>
                    <a:rPr lang="en-US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80" name="Rectangle 79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314840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77" name="TextBox 76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z</a:t>
                  </a:r>
                  <a:r>
                    <a:rPr lang="en-US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78" name="Rectangle 77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sp>
            <p:nvSpPr>
              <p:cNvPr id="76" name="Rectangle 75"/>
              <p:cNvSpPr/>
              <p:nvPr/>
            </p:nvSpPr>
            <p:spPr>
              <a:xfrm>
                <a:off x="2546349" y="5181600"/>
                <a:ext cx="917239" cy="3048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3551120" y="3962400"/>
              <a:ext cx="993439" cy="369332"/>
              <a:chOff x="2535965" y="5117068"/>
              <a:chExt cx="993439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84" name="Group 83"/>
              <p:cNvGrpSpPr/>
              <p:nvPr/>
            </p:nvGrpSpPr>
            <p:grpSpPr>
              <a:xfrm>
                <a:off x="2535965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92" name="TextBox 91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x</a:t>
                  </a:r>
                  <a:r>
                    <a:rPr lang="en-US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93" name="Rectangle 92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283802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90" name="TextBox 89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y</a:t>
                  </a:r>
                  <a:r>
                    <a:rPr lang="en-US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91" name="Rectangle 90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314840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88" name="TextBox 87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z</a:t>
                  </a:r>
                  <a:r>
                    <a:rPr lang="en-US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89" name="Rectangle 88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sp>
            <p:nvSpPr>
              <p:cNvPr id="87" name="Rectangle 86"/>
              <p:cNvSpPr/>
              <p:nvPr/>
            </p:nvSpPr>
            <p:spPr>
              <a:xfrm>
                <a:off x="2546349" y="5181600"/>
                <a:ext cx="917239" cy="3048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4534384" y="4145281"/>
              <a:ext cx="208281" cy="45719"/>
              <a:chOff x="3196417" y="2865226"/>
              <a:chExt cx="208281" cy="4571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3196417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277698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358979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20" name="Straight Connector 119"/>
          <p:cNvCxnSpPr>
            <a:stCxn id="3" idx="3"/>
            <a:endCxn id="46" idx="1"/>
          </p:cNvCxnSpPr>
          <p:nvPr/>
        </p:nvCxnSpPr>
        <p:spPr>
          <a:xfrm>
            <a:off x="3404698" y="1776268"/>
            <a:ext cx="399244" cy="0"/>
          </a:xfrm>
          <a:prstGeom prst="line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46" idx="3"/>
            <a:endCxn id="64" idx="1"/>
          </p:cNvCxnSpPr>
          <p:nvPr/>
        </p:nvCxnSpPr>
        <p:spPr>
          <a:xfrm flipV="1">
            <a:off x="5665213" y="1773609"/>
            <a:ext cx="409629" cy="2659"/>
          </a:xfrm>
          <a:prstGeom prst="line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96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Handle Container</a:t>
            </a:r>
            <a:endParaRPr lang="en-US" dirty="0"/>
          </a:p>
        </p:txBody>
      </p:sp>
      <p:grpSp>
        <p:nvGrpSpPr>
          <p:cNvPr id="118" name="Group 117"/>
          <p:cNvGrpSpPr/>
          <p:nvPr/>
        </p:nvGrpSpPr>
        <p:grpSpPr>
          <a:xfrm>
            <a:off x="51898" y="1242868"/>
            <a:ext cx="3352800" cy="1066800"/>
            <a:chOff x="51898" y="2137807"/>
            <a:chExt cx="3352800" cy="1066800"/>
          </a:xfrm>
        </p:grpSpPr>
        <p:sp>
          <p:nvSpPr>
            <p:cNvPr id="3" name="Rectangle 2"/>
            <p:cNvSpPr/>
            <p:nvPr/>
          </p:nvSpPr>
          <p:spPr>
            <a:xfrm>
              <a:off x="51898" y="2137807"/>
              <a:ext cx="3352800" cy="1066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Array Handle</a:t>
              </a: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128098" y="2675414"/>
              <a:ext cx="3182920" cy="369332"/>
              <a:chOff x="128098" y="2675414"/>
              <a:chExt cx="3182920" cy="36933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280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6" name="Rectangle 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0" name="Rectangle 9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3" name="Rectangle 12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17" name="Rectangle 16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1186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9" name="Rectangle 28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7" name="Rectangle 26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5" name="Rectangle 24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23" name="Rectangle 22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21092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40" name="Rectangle 39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38" name="Rectangle 37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36" name="Rectangle 3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34" name="Rectangle 33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3102737" y="2869433"/>
                <a:ext cx="208281" cy="45719"/>
                <a:chOff x="3196417" y="2865226"/>
                <a:chExt cx="208281" cy="45719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3196417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3277698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3358979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6" name="Rounded Rectangle 45"/>
          <p:cNvSpPr/>
          <p:nvPr/>
        </p:nvSpPr>
        <p:spPr>
          <a:xfrm>
            <a:off x="3803942" y="1414735"/>
            <a:ext cx="1861261" cy="723079"/>
          </a:xfrm>
          <a:prstGeom prst="roundRect">
            <a:avLst/>
          </a:prstGeom>
          <a:solidFill>
            <a:srgbClr val="008040"/>
          </a:solidFill>
          <a:ln w="12700" cap="flat" cmpd="sng" algn="ctr">
            <a:solidFill>
              <a:srgbClr val="0048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Array of </a:t>
            </a:r>
            <a:r>
              <a:rPr lang="en-US" dirty="0" err="1" smtClean="0">
                <a:solidFill>
                  <a:schemeClr val="tx1"/>
                </a:solidFill>
                <a:latin typeface="Calibri"/>
                <a:cs typeface="Calibri"/>
              </a:rPr>
              <a:t>Structs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 Container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6064458" y="1556664"/>
            <a:ext cx="3026023" cy="369332"/>
            <a:chOff x="1716642" y="3962400"/>
            <a:chExt cx="3026023" cy="369332"/>
          </a:xfrm>
        </p:grpSpPr>
        <p:grpSp>
          <p:nvGrpSpPr>
            <p:cNvPr id="60" name="Group 59"/>
            <p:cNvGrpSpPr/>
            <p:nvPr/>
          </p:nvGrpSpPr>
          <p:grpSpPr>
            <a:xfrm>
              <a:off x="1716642" y="3962400"/>
              <a:ext cx="993439" cy="369332"/>
              <a:chOff x="2535965" y="5117068"/>
              <a:chExt cx="993439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1" name="Group 60"/>
              <p:cNvGrpSpPr/>
              <p:nvPr/>
            </p:nvGrpSpPr>
            <p:grpSpPr>
              <a:xfrm>
                <a:off x="2535965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x</a:t>
                  </a:r>
                  <a:r>
                    <a:rPr lang="en-US" baseline="-25000" dirty="0" smtClean="0"/>
                    <a:t>0</a:t>
                  </a:r>
                  <a:endParaRPr lang="en-US" baseline="-25000" dirty="0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283802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67" name="TextBox 66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y</a:t>
                  </a:r>
                  <a:r>
                    <a:rPr lang="en-US" baseline="-25000" dirty="0" smtClean="0"/>
                    <a:t>0</a:t>
                  </a:r>
                  <a:endParaRPr lang="en-US" baseline="-25000" dirty="0"/>
                </a:p>
              </p:txBody>
            </p:sp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314840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65" name="TextBox 64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z</a:t>
                  </a:r>
                  <a:r>
                    <a:rPr lang="en-US" baseline="-25000" dirty="0" smtClean="0"/>
                    <a:t>0</a:t>
                  </a:r>
                  <a:endParaRPr lang="en-US" baseline="-25000" dirty="0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sp>
            <p:nvSpPr>
              <p:cNvPr id="64" name="Rectangle 63"/>
              <p:cNvSpPr/>
              <p:nvPr/>
            </p:nvSpPr>
            <p:spPr>
              <a:xfrm>
                <a:off x="2546349" y="5181600"/>
                <a:ext cx="917239" cy="3048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633881" y="3962400"/>
              <a:ext cx="993439" cy="369332"/>
              <a:chOff x="2535965" y="5117068"/>
              <a:chExt cx="993439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73" name="Group 72"/>
              <p:cNvGrpSpPr/>
              <p:nvPr/>
            </p:nvGrpSpPr>
            <p:grpSpPr>
              <a:xfrm>
                <a:off x="2535965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x</a:t>
                  </a:r>
                  <a:r>
                    <a:rPr lang="en-US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82" name="Rectangle 81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283802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y</a:t>
                  </a:r>
                  <a:r>
                    <a:rPr lang="en-US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80" name="Rectangle 79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314840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77" name="TextBox 76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z</a:t>
                  </a:r>
                  <a:r>
                    <a:rPr lang="en-US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78" name="Rectangle 77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sp>
            <p:nvSpPr>
              <p:cNvPr id="76" name="Rectangle 75"/>
              <p:cNvSpPr/>
              <p:nvPr/>
            </p:nvSpPr>
            <p:spPr>
              <a:xfrm>
                <a:off x="2546349" y="5181600"/>
                <a:ext cx="917239" cy="3048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3551120" y="3962400"/>
              <a:ext cx="993439" cy="369332"/>
              <a:chOff x="2535965" y="5117068"/>
              <a:chExt cx="993439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84" name="Group 83"/>
              <p:cNvGrpSpPr/>
              <p:nvPr/>
            </p:nvGrpSpPr>
            <p:grpSpPr>
              <a:xfrm>
                <a:off x="2535965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92" name="TextBox 91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x</a:t>
                  </a:r>
                  <a:r>
                    <a:rPr lang="en-US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93" name="Rectangle 92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283802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90" name="TextBox 89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y</a:t>
                  </a:r>
                  <a:r>
                    <a:rPr lang="en-US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91" name="Rectangle 90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314840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88" name="TextBox 87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z</a:t>
                  </a:r>
                  <a:r>
                    <a:rPr lang="en-US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89" name="Rectangle 88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sp>
            <p:nvSpPr>
              <p:cNvPr id="87" name="Rectangle 86"/>
              <p:cNvSpPr/>
              <p:nvPr/>
            </p:nvSpPr>
            <p:spPr>
              <a:xfrm>
                <a:off x="2546349" y="5181600"/>
                <a:ext cx="917239" cy="3048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4534384" y="4145281"/>
              <a:ext cx="208281" cy="45719"/>
              <a:chOff x="3196417" y="2865226"/>
              <a:chExt cx="208281" cy="4571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3196417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277698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358979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6248410" y="2793777"/>
            <a:ext cx="1193263" cy="369332"/>
            <a:chOff x="2651736" y="4114800"/>
            <a:chExt cx="1193263" cy="369332"/>
          </a:xfrm>
        </p:grpSpPr>
        <p:grpSp>
          <p:nvGrpSpPr>
            <p:cNvPr id="101" name="Group 100"/>
            <p:cNvGrpSpPr/>
            <p:nvPr/>
          </p:nvGrpSpPr>
          <p:grpSpPr>
            <a:xfrm>
              <a:off x="2651736" y="4114800"/>
              <a:ext cx="381000" cy="369332"/>
              <a:chOff x="2535965" y="5117068"/>
              <a:chExt cx="381000" cy="369332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x</a:t>
                </a:r>
                <a:r>
                  <a:rPr lang="en-US" baseline="-25000" dirty="0" smtClean="0"/>
                  <a:t>0</a:t>
                </a:r>
                <a:endParaRPr lang="en-US" baseline="-25000" dirty="0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953795" y="4114800"/>
              <a:ext cx="381000" cy="369332"/>
              <a:chOff x="2535965" y="5117068"/>
              <a:chExt cx="381000" cy="369332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x</a:t>
                </a:r>
                <a:r>
                  <a:rPr lang="en-US" baseline="-25000" dirty="0" smtClean="0"/>
                  <a:t>1</a:t>
                </a:r>
                <a:endParaRPr lang="en-US" baseline="-25000" dirty="0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264175" y="4114800"/>
              <a:ext cx="381000" cy="369332"/>
              <a:chOff x="2535965" y="5117068"/>
              <a:chExt cx="381000" cy="369332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x</a:t>
                </a:r>
                <a:r>
                  <a:rPr lang="en-US" baseline="-25000" dirty="0" smtClean="0"/>
                  <a:t>2</a:t>
                </a:r>
                <a:endParaRPr lang="en-US" baseline="-25000" dirty="0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3636718" y="4297681"/>
              <a:ext cx="208281" cy="45719"/>
              <a:chOff x="3196417" y="2865226"/>
              <a:chExt cx="208281" cy="45719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3196417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277698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3358979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20" name="Straight Connector 119"/>
          <p:cNvCxnSpPr>
            <a:stCxn id="3" idx="3"/>
            <a:endCxn id="46" idx="1"/>
          </p:cNvCxnSpPr>
          <p:nvPr/>
        </p:nvCxnSpPr>
        <p:spPr>
          <a:xfrm>
            <a:off x="3404698" y="1776268"/>
            <a:ext cx="399244" cy="0"/>
          </a:xfrm>
          <a:prstGeom prst="line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46" idx="3"/>
            <a:endCxn id="64" idx="1"/>
          </p:cNvCxnSpPr>
          <p:nvPr/>
        </p:nvCxnSpPr>
        <p:spPr>
          <a:xfrm flipV="1">
            <a:off x="5665213" y="1773609"/>
            <a:ext cx="409629" cy="2659"/>
          </a:xfrm>
          <a:prstGeom prst="line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/>
          <p:cNvGrpSpPr/>
          <p:nvPr/>
        </p:nvGrpSpPr>
        <p:grpSpPr>
          <a:xfrm>
            <a:off x="51898" y="2902865"/>
            <a:ext cx="3352800" cy="1066800"/>
            <a:chOff x="51898" y="2137807"/>
            <a:chExt cx="3352800" cy="1066800"/>
          </a:xfrm>
        </p:grpSpPr>
        <p:sp>
          <p:nvSpPr>
            <p:cNvPr id="128" name="Rectangle 127"/>
            <p:cNvSpPr/>
            <p:nvPr/>
          </p:nvSpPr>
          <p:spPr>
            <a:xfrm>
              <a:off x="51898" y="2137807"/>
              <a:ext cx="3352800" cy="1066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Array Handle</a:t>
              </a: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128098" y="2675414"/>
              <a:ext cx="3182920" cy="369332"/>
              <a:chOff x="128098" y="2675414"/>
              <a:chExt cx="3182920" cy="369332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1280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57" name="Group 156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65" name="TextBox 16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66" name="Rectangle 16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58" name="Group 157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63" name="TextBox 162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64" name="Rectangle 163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59" name="Group 158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61" name="TextBox 160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62" name="Rectangle 161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160" name="Rectangle 159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/>
              <p:cNvGrpSpPr/>
              <p:nvPr/>
            </p:nvGrpSpPr>
            <p:grpSpPr>
              <a:xfrm>
                <a:off x="11186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47" name="Group 146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55" name="TextBox 15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156" name="Rectangle 15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48" name="Group 147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53" name="TextBox 152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154" name="Rectangle 153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49" name="Group 148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51" name="TextBox 150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152" name="Rectangle 151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150" name="Rectangle 149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/>
              <p:cNvGrpSpPr/>
              <p:nvPr/>
            </p:nvGrpSpPr>
            <p:grpSpPr>
              <a:xfrm>
                <a:off x="21092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37" name="Group 136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146" name="Rectangle 14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38" name="Group 137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43" name="TextBox 142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144" name="Rectangle 143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39" name="Group 138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41" name="TextBox 140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142" name="Rectangle 141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140" name="Rectangle 139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3102737" y="2869433"/>
                <a:ext cx="208281" cy="45719"/>
                <a:chOff x="3196417" y="2865226"/>
                <a:chExt cx="208281" cy="45719"/>
              </a:xfrm>
            </p:grpSpPr>
            <p:sp>
              <p:nvSpPr>
                <p:cNvPr id="134" name="Oval 133"/>
                <p:cNvSpPr/>
                <p:nvPr/>
              </p:nvSpPr>
              <p:spPr>
                <a:xfrm>
                  <a:off x="3196417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3277698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3358979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67" name="Rounded Rectangle 166"/>
          <p:cNvSpPr/>
          <p:nvPr/>
        </p:nvSpPr>
        <p:spPr>
          <a:xfrm>
            <a:off x="3803942" y="3074733"/>
            <a:ext cx="1861261" cy="723079"/>
          </a:xfrm>
          <a:prstGeom prst="roundRect">
            <a:avLst/>
          </a:prstGeom>
          <a:solidFill>
            <a:srgbClr val="008040"/>
          </a:solidFill>
          <a:ln w="12700" cap="flat" cmpd="sng" algn="ctr">
            <a:solidFill>
              <a:srgbClr val="0048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chemeClr val="tx1"/>
                </a:solidFill>
                <a:latin typeface="Calibri"/>
                <a:cs typeface="Calibri"/>
              </a:rPr>
              <a:t>Struct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 of Arrays Container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68" name="Straight Connector 167"/>
          <p:cNvCxnSpPr>
            <a:stCxn id="128" idx="3"/>
            <a:endCxn id="167" idx="1"/>
          </p:cNvCxnSpPr>
          <p:nvPr/>
        </p:nvCxnSpPr>
        <p:spPr>
          <a:xfrm>
            <a:off x="3404698" y="3436265"/>
            <a:ext cx="399244" cy="0"/>
          </a:xfrm>
          <a:prstGeom prst="line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9" name="Group 168"/>
          <p:cNvGrpSpPr/>
          <p:nvPr/>
        </p:nvGrpSpPr>
        <p:grpSpPr>
          <a:xfrm>
            <a:off x="6248410" y="3214128"/>
            <a:ext cx="1193263" cy="369332"/>
            <a:chOff x="2651736" y="4114800"/>
            <a:chExt cx="1193263" cy="369332"/>
          </a:xfrm>
        </p:grpSpPr>
        <p:grpSp>
          <p:nvGrpSpPr>
            <p:cNvPr id="170" name="Group 169"/>
            <p:cNvGrpSpPr/>
            <p:nvPr/>
          </p:nvGrpSpPr>
          <p:grpSpPr>
            <a:xfrm>
              <a:off x="2651736" y="4114800"/>
              <a:ext cx="381000" cy="369332"/>
              <a:chOff x="2535965" y="5117068"/>
              <a:chExt cx="381000" cy="369332"/>
            </a:xfrm>
          </p:grpSpPr>
          <p:sp>
            <p:nvSpPr>
              <p:cNvPr id="181" name="TextBox 180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y</a:t>
                </a:r>
                <a:r>
                  <a:rPr lang="en-US" baseline="-25000" dirty="0" smtClean="0"/>
                  <a:t>0</a:t>
                </a:r>
                <a:endParaRPr lang="en-US" baseline="-25000" dirty="0"/>
              </a:p>
            </p:txBody>
          </p:sp>
          <p:sp>
            <p:nvSpPr>
              <p:cNvPr id="182" name="Rectangle 181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2953795" y="4114800"/>
              <a:ext cx="381000" cy="369332"/>
              <a:chOff x="2535965" y="5117068"/>
              <a:chExt cx="381000" cy="369332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y</a:t>
                </a:r>
                <a:r>
                  <a:rPr lang="en-US" baseline="-25000" dirty="0" smtClean="0"/>
                  <a:t>1</a:t>
                </a:r>
                <a:endParaRPr lang="en-US" baseline="-25000" dirty="0"/>
              </a:p>
            </p:txBody>
          </p:sp>
          <p:sp>
            <p:nvSpPr>
              <p:cNvPr id="180" name="Rectangle 179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3264175" y="4114800"/>
              <a:ext cx="381000" cy="369332"/>
              <a:chOff x="2535965" y="5117068"/>
              <a:chExt cx="381000" cy="369332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y</a:t>
                </a:r>
                <a:r>
                  <a:rPr lang="en-US" baseline="-25000" dirty="0" smtClean="0"/>
                  <a:t>2</a:t>
                </a:r>
                <a:endParaRPr lang="en-US" baseline="-25000" dirty="0"/>
              </a:p>
            </p:txBody>
          </p:sp>
          <p:sp>
            <p:nvSpPr>
              <p:cNvPr id="178" name="Rectangle 177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3636718" y="4297681"/>
              <a:ext cx="208281" cy="45719"/>
              <a:chOff x="3196417" y="2865226"/>
              <a:chExt cx="208281" cy="45719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3196417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277698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358979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3" name="Group 182"/>
          <p:cNvGrpSpPr/>
          <p:nvPr/>
        </p:nvGrpSpPr>
        <p:grpSpPr>
          <a:xfrm>
            <a:off x="6248410" y="3634479"/>
            <a:ext cx="1193263" cy="369332"/>
            <a:chOff x="2651736" y="4114800"/>
            <a:chExt cx="1193263" cy="369332"/>
          </a:xfrm>
        </p:grpSpPr>
        <p:grpSp>
          <p:nvGrpSpPr>
            <p:cNvPr id="184" name="Group 183"/>
            <p:cNvGrpSpPr/>
            <p:nvPr/>
          </p:nvGrpSpPr>
          <p:grpSpPr>
            <a:xfrm>
              <a:off x="2651736" y="4114800"/>
              <a:ext cx="381000" cy="369332"/>
              <a:chOff x="2535965" y="5117068"/>
              <a:chExt cx="381000" cy="36933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z</a:t>
                </a:r>
                <a:r>
                  <a:rPr lang="en-US" baseline="-25000" dirty="0" smtClean="0"/>
                  <a:t>0</a:t>
                </a:r>
                <a:endParaRPr lang="en-US" baseline="-25000" dirty="0"/>
              </a:p>
            </p:txBody>
          </p:sp>
          <p:sp>
            <p:nvSpPr>
              <p:cNvPr id="196" name="Rectangle 195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2953795" y="4114800"/>
              <a:ext cx="381000" cy="369332"/>
              <a:chOff x="2535965" y="5117068"/>
              <a:chExt cx="381000" cy="369332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z</a:t>
                </a:r>
                <a:r>
                  <a:rPr lang="en-US" baseline="-25000" dirty="0" smtClean="0"/>
                  <a:t>1</a:t>
                </a:r>
                <a:endParaRPr lang="en-US" baseline="-25000" dirty="0"/>
              </a:p>
            </p:txBody>
          </p:sp>
          <p:sp>
            <p:nvSpPr>
              <p:cNvPr id="194" name="Rectangle 193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3264175" y="4114800"/>
              <a:ext cx="381000" cy="369332"/>
              <a:chOff x="2535965" y="5117068"/>
              <a:chExt cx="381000" cy="369332"/>
            </a:xfrm>
          </p:grpSpPr>
          <p:sp>
            <p:nvSpPr>
              <p:cNvPr id="191" name="TextBox 190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z</a:t>
                </a:r>
                <a:r>
                  <a:rPr lang="en-US" baseline="-25000" dirty="0" smtClean="0"/>
                  <a:t>2</a:t>
                </a:r>
                <a:endParaRPr lang="en-US" baseline="-25000" dirty="0"/>
              </a:p>
            </p:txBody>
          </p:sp>
          <p:sp>
            <p:nvSpPr>
              <p:cNvPr id="192" name="Rectangle 191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3636718" y="4297681"/>
              <a:ext cx="208281" cy="45719"/>
              <a:chOff x="3196417" y="2865226"/>
              <a:chExt cx="208281" cy="45719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3196417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3277698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358979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98" name="Curved Connector 197"/>
          <p:cNvCxnSpPr>
            <a:endCxn id="110" idx="1"/>
          </p:cNvCxnSpPr>
          <p:nvPr/>
        </p:nvCxnSpPr>
        <p:spPr>
          <a:xfrm flipV="1">
            <a:off x="5665211" y="3010729"/>
            <a:ext cx="593581" cy="267951"/>
          </a:xfrm>
          <a:prstGeom prst="curvedConnector3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urved Connector 199"/>
          <p:cNvCxnSpPr>
            <a:stCxn id="167" idx="3"/>
            <a:endCxn id="182" idx="1"/>
          </p:cNvCxnSpPr>
          <p:nvPr/>
        </p:nvCxnSpPr>
        <p:spPr>
          <a:xfrm flipV="1">
            <a:off x="5665211" y="3431080"/>
            <a:ext cx="593581" cy="5193"/>
          </a:xfrm>
          <a:prstGeom prst="curvedConnector3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urved Connector 201"/>
          <p:cNvCxnSpPr>
            <a:endCxn id="196" idx="1"/>
          </p:cNvCxnSpPr>
          <p:nvPr/>
        </p:nvCxnSpPr>
        <p:spPr>
          <a:xfrm>
            <a:off x="5664200" y="3601365"/>
            <a:ext cx="594584" cy="250059"/>
          </a:xfrm>
          <a:prstGeom prst="curvedConnector3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3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Handle Container</a:t>
            </a:r>
            <a:endParaRPr lang="en-US" dirty="0"/>
          </a:p>
        </p:txBody>
      </p:sp>
      <p:grpSp>
        <p:nvGrpSpPr>
          <p:cNvPr id="118" name="Group 117"/>
          <p:cNvGrpSpPr/>
          <p:nvPr/>
        </p:nvGrpSpPr>
        <p:grpSpPr>
          <a:xfrm>
            <a:off x="51898" y="1242868"/>
            <a:ext cx="3352800" cy="1066800"/>
            <a:chOff x="51898" y="2137807"/>
            <a:chExt cx="3352800" cy="1066800"/>
          </a:xfrm>
        </p:grpSpPr>
        <p:sp>
          <p:nvSpPr>
            <p:cNvPr id="3" name="Rectangle 2"/>
            <p:cNvSpPr/>
            <p:nvPr/>
          </p:nvSpPr>
          <p:spPr>
            <a:xfrm>
              <a:off x="51898" y="2137807"/>
              <a:ext cx="3352800" cy="1066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Array Handle</a:t>
              </a: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128098" y="2675414"/>
              <a:ext cx="3182920" cy="369332"/>
              <a:chOff x="128098" y="2675414"/>
              <a:chExt cx="3182920" cy="36933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280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6" name="Rectangle 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0" name="Rectangle 9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3" name="Rectangle 12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17" name="Rectangle 16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1186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9" name="Rectangle 28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7" name="Rectangle 26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25" name="Rectangle 24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23" name="Rectangle 22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21092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40" name="Rectangle 39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38" name="Rectangle 37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36" name="Rectangle 3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34" name="Rectangle 33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3102737" y="2869433"/>
                <a:ext cx="208281" cy="45719"/>
                <a:chOff x="3196417" y="2865226"/>
                <a:chExt cx="208281" cy="45719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3196417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3277698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3358979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6" name="Rounded Rectangle 45"/>
          <p:cNvSpPr/>
          <p:nvPr/>
        </p:nvSpPr>
        <p:spPr>
          <a:xfrm>
            <a:off x="3803942" y="1414735"/>
            <a:ext cx="1861261" cy="723079"/>
          </a:xfrm>
          <a:prstGeom prst="roundRect">
            <a:avLst/>
          </a:prstGeom>
          <a:solidFill>
            <a:srgbClr val="008040"/>
          </a:solidFill>
          <a:ln w="12700" cap="flat" cmpd="sng" algn="ctr">
            <a:solidFill>
              <a:srgbClr val="0048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Array of </a:t>
            </a:r>
            <a:r>
              <a:rPr lang="en-US" dirty="0" err="1" smtClean="0">
                <a:solidFill>
                  <a:schemeClr val="tx1"/>
                </a:solidFill>
                <a:latin typeface="Calibri"/>
                <a:cs typeface="Calibri"/>
              </a:rPr>
              <a:t>Structs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 Container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6064458" y="1556664"/>
            <a:ext cx="3026023" cy="369332"/>
            <a:chOff x="1716642" y="3962400"/>
            <a:chExt cx="3026023" cy="369332"/>
          </a:xfrm>
        </p:grpSpPr>
        <p:grpSp>
          <p:nvGrpSpPr>
            <p:cNvPr id="60" name="Group 59"/>
            <p:cNvGrpSpPr/>
            <p:nvPr/>
          </p:nvGrpSpPr>
          <p:grpSpPr>
            <a:xfrm>
              <a:off x="1716642" y="3962400"/>
              <a:ext cx="993439" cy="369332"/>
              <a:chOff x="2535965" y="5117068"/>
              <a:chExt cx="993439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1" name="Group 60"/>
              <p:cNvGrpSpPr/>
              <p:nvPr/>
            </p:nvGrpSpPr>
            <p:grpSpPr>
              <a:xfrm>
                <a:off x="2535965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x</a:t>
                  </a:r>
                  <a:r>
                    <a:rPr lang="en-US" baseline="-25000" dirty="0" smtClean="0"/>
                    <a:t>0</a:t>
                  </a:r>
                  <a:endParaRPr lang="en-US" baseline="-25000" dirty="0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283802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67" name="TextBox 66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y</a:t>
                  </a:r>
                  <a:r>
                    <a:rPr lang="en-US" baseline="-25000" dirty="0" smtClean="0"/>
                    <a:t>0</a:t>
                  </a:r>
                  <a:endParaRPr lang="en-US" baseline="-25000" dirty="0"/>
                </a:p>
              </p:txBody>
            </p:sp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314840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65" name="TextBox 64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z</a:t>
                  </a:r>
                  <a:r>
                    <a:rPr lang="en-US" baseline="-25000" dirty="0" smtClean="0"/>
                    <a:t>0</a:t>
                  </a:r>
                  <a:endParaRPr lang="en-US" baseline="-25000" dirty="0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sp>
            <p:nvSpPr>
              <p:cNvPr id="64" name="Rectangle 63"/>
              <p:cNvSpPr/>
              <p:nvPr/>
            </p:nvSpPr>
            <p:spPr>
              <a:xfrm>
                <a:off x="2546349" y="5181600"/>
                <a:ext cx="917239" cy="3048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633881" y="3962400"/>
              <a:ext cx="993439" cy="369332"/>
              <a:chOff x="2535965" y="5117068"/>
              <a:chExt cx="993439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73" name="Group 72"/>
              <p:cNvGrpSpPr/>
              <p:nvPr/>
            </p:nvGrpSpPr>
            <p:grpSpPr>
              <a:xfrm>
                <a:off x="2535965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x</a:t>
                  </a:r>
                  <a:r>
                    <a:rPr lang="en-US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82" name="Rectangle 81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283802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y</a:t>
                  </a:r>
                  <a:r>
                    <a:rPr lang="en-US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80" name="Rectangle 79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314840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77" name="TextBox 76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z</a:t>
                  </a:r>
                  <a:r>
                    <a:rPr lang="en-US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78" name="Rectangle 77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sp>
            <p:nvSpPr>
              <p:cNvPr id="76" name="Rectangle 75"/>
              <p:cNvSpPr/>
              <p:nvPr/>
            </p:nvSpPr>
            <p:spPr>
              <a:xfrm>
                <a:off x="2546349" y="5181600"/>
                <a:ext cx="917239" cy="3048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3551120" y="3962400"/>
              <a:ext cx="993439" cy="369332"/>
              <a:chOff x="2535965" y="5117068"/>
              <a:chExt cx="993439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84" name="Group 83"/>
              <p:cNvGrpSpPr/>
              <p:nvPr/>
            </p:nvGrpSpPr>
            <p:grpSpPr>
              <a:xfrm>
                <a:off x="2535965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92" name="TextBox 91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x</a:t>
                  </a:r>
                  <a:r>
                    <a:rPr lang="en-US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93" name="Rectangle 92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283802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90" name="TextBox 89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y</a:t>
                  </a:r>
                  <a:r>
                    <a:rPr lang="en-US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91" name="Rectangle 90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3148404" y="5117068"/>
                <a:ext cx="381000" cy="369332"/>
                <a:chOff x="2535965" y="5117068"/>
                <a:chExt cx="381000" cy="369332"/>
              </a:xfrm>
            </p:grpSpPr>
            <p:sp>
              <p:nvSpPr>
                <p:cNvPr id="88" name="TextBox 87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z</a:t>
                  </a:r>
                  <a:r>
                    <a:rPr lang="en-US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89" name="Rectangle 88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sp>
            <p:nvSpPr>
              <p:cNvPr id="87" name="Rectangle 86"/>
              <p:cNvSpPr/>
              <p:nvPr/>
            </p:nvSpPr>
            <p:spPr>
              <a:xfrm>
                <a:off x="2546349" y="5181600"/>
                <a:ext cx="917239" cy="3048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4534384" y="4145281"/>
              <a:ext cx="208281" cy="45719"/>
              <a:chOff x="3196417" y="2865226"/>
              <a:chExt cx="208281" cy="4571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3196417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277698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358979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6248410" y="2793777"/>
            <a:ext cx="1193263" cy="369332"/>
            <a:chOff x="2651736" y="4114800"/>
            <a:chExt cx="1193263" cy="369332"/>
          </a:xfrm>
        </p:grpSpPr>
        <p:grpSp>
          <p:nvGrpSpPr>
            <p:cNvPr id="101" name="Group 100"/>
            <p:cNvGrpSpPr/>
            <p:nvPr/>
          </p:nvGrpSpPr>
          <p:grpSpPr>
            <a:xfrm>
              <a:off x="2651736" y="4114800"/>
              <a:ext cx="381000" cy="369332"/>
              <a:chOff x="2535965" y="5117068"/>
              <a:chExt cx="381000" cy="369332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x</a:t>
                </a:r>
                <a:r>
                  <a:rPr lang="en-US" baseline="-25000" dirty="0" smtClean="0"/>
                  <a:t>0</a:t>
                </a:r>
                <a:endParaRPr lang="en-US" baseline="-25000" dirty="0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953795" y="4114800"/>
              <a:ext cx="381000" cy="369332"/>
              <a:chOff x="2535965" y="5117068"/>
              <a:chExt cx="381000" cy="369332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x</a:t>
                </a:r>
                <a:r>
                  <a:rPr lang="en-US" baseline="-25000" dirty="0" smtClean="0"/>
                  <a:t>1</a:t>
                </a:r>
                <a:endParaRPr lang="en-US" baseline="-25000" dirty="0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264175" y="4114800"/>
              <a:ext cx="381000" cy="369332"/>
              <a:chOff x="2535965" y="5117068"/>
              <a:chExt cx="381000" cy="369332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x</a:t>
                </a:r>
                <a:r>
                  <a:rPr lang="en-US" baseline="-25000" dirty="0" smtClean="0"/>
                  <a:t>2</a:t>
                </a:r>
                <a:endParaRPr lang="en-US" baseline="-25000" dirty="0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3636718" y="4297681"/>
              <a:ext cx="208281" cy="45719"/>
              <a:chOff x="3196417" y="2865226"/>
              <a:chExt cx="208281" cy="45719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3196417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277698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3358979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20" name="Straight Connector 119"/>
          <p:cNvCxnSpPr>
            <a:stCxn id="3" idx="3"/>
            <a:endCxn id="46" idx="1"/>
          </p:cNvCxnSpPr>
          <p:nvPr/>
        </p:nvCxnSpPr>
        <p:spPr>
          <a:xfrm>
            <a:off x="3404698" y="1776268"/>
            <a:ext cx="399244" cy="0"/>
          </a:xfrm>
          <a:prstGeom prst="line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46" idx="3"/>
            <a:endCxn id="64" idx="1"/>
          </p:cNvCxnSpPr>
          <p:nvPr/>
        </p:nvCxnSpPr>
        <p:spPr>
          <a:xfrm flipV="1">
            <a:off x="5665213" y="1773609"/>
            <a:ext cx="409629" cy="2659"/>
          </a:xfrm>
          <a:prstGeom prst="line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/>
          <p:cNvGrpSpPr/>
          <p:nvPr/>
        </p:nvGrpSpPr>
        <p:grpSpPr>
          <a:xfrm>
            <a:off x="51898" y="2902865"/>
            <a:ext cx="3352800" cy="1066800"/>
            <a:chOff x="51898" y="2137807"/>
            <a:chExt cx="3352800" cy="1066800"/>
          </a:xfrm>
        </p:grpSpPr>
        <p:sp>
          <p:nvSpPr>
            <p:cNvPr id="128" name="Rectangle 127"/>
            <p:cNvSpPr/>
            <p:nvPr/>
          </p:nvSpPr>
          <p:spPr>
            <a:xfrm>
              <a:off x="51898" y="2137807"/>
              <a:ext cx="3352800" cy="1066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Array Handle</a:t>
              </a: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128098" y="2675414"/>
              <a:ext cx="3182920" cy="369332"/>
              <a:chOff x="128098" y="2675414"/>
              <a:chExt cx="3182920" cy="369332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1280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57" name="Group 156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65" name="TextBox 16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66" name="Rectangle 16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58" name="Group 157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63" name="TextBox 162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64" name="Rectangle 163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59" name="Group 158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61" name="TextBox 160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0</a:t>
                    </a:r>
                    <a:endParaRPr lang="en-US" baseline="-25000" dirty="0"/>
                  </a:p>
                </p:txBody>
              </p:sp>
              <p:sp>
                <p:nvSpPr>
                  <p:cNvPr id="162" name="Rectangle 161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160" name="Rectangle 159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/>
              <p:cNvGrpSpPr/>
              <p:nvPr/>
            </p:nvGrpSpPr>
            <p:grpSpPr>
              <a:xfrm>
                <a:off x="11186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47" name="Group 146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55" name="TextBox 15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156" name="Rectangle 15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48" name="Group 147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53" name="TextBox 152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154" name="Rectangle 153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49" name="Group 148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51" name="TextBox 150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152" name="Rectangle 151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150" name="Rectangle 149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/>
              <p:cNvGrpSpPr/>
              <p:nvPr/>
            </p:nvGrpSpPr>
            <p:grpSpPr>
              <a:xfrm>
                <a:off x="2109298" y="2675414"/>
                <a:ext cx="993439" cy="369332"/>
                <a:chOff x="2535965" y="5117068"/>
                <a:chExt cx="993439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37" name="Group 136"/>
                <p:cNvGrpSpPr/>
                <p:nvPr/>
              </p:nvGrpSpPr>
              <p:grpSpPr>
                <a:xfrm>
                  <a:off x="2535965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x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146" name="Rectangle 145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38" name="Group 137"/>
                <p:cNvGrpSpPr/>
                <p:nvPr/>
              </p:nvGrpSpPr>
              <p:grpSpPr>
                <a:xfrm>
                  <a:off x="283802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43" name="TextBox 142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y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144" name="Rectangle 143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grpSp>
              <p:nvGrpSpPr>
                <p:cNvPr id="139" name="Group 138"/>
                <p:cNvGrpSpPr/>
                <p:nvPr/>
              </p:nvGrpSpPr>
              <p:grpSpPr>
                <a:xfrm>
                  <a:off x="3148404" y="5117068"/>
                  <a:ext cx="381000" cy="369332"/>
                  <a:chOff x="2535965" y="5117068"/>
                  <a:chExt cx="381000" cy="369332"/>
                </a:xfrm>
              </p:grpSpPr>
              <p:sp>
                <p:nvSpPr>
                  <p:cNvPr id="141" name="TextBox 140"/>
                  <p:cNvSpPr txBox="1"/>
                  <p:nvPr/>
                </p:nvSpPr>
                <p:spPr>
                  <a:xfrm>
                    <a:off x="2535965" y="5117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 smtClean="0"/>
                      <a:t>z</a:t>
                    </a:r>
                    <a:r>
                      <a:rPr lang="en-US" baseline="-25000" dirty="0" smtClean="0"/>
                      <a:t>2</a:t>
                    </a:r>
                    <a:endParaRPr lang="en-US" baseline="-25000" dirty="0"/>
                  </a:p>
                </p:txBody>
              </p:sp>
              <p:sp>
                <p:nvSpPr>
                  <p:cNvPr id="142" name="Rectangle 141"/>
                  <p:cNvSpPr>
                    <a:spLocks noChangeAspect="1"/>
                  </p:cNvSpPr>
                  <p:nvPr/>
                </p:nvSpPr>
                <p:spPr>
                  <a:xfrm>
                    <a:off x="2546349" y="5181600"/>
                    <a:ext cx="304800" cy="304800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baseline="-25000" dirty="0"/>
                  </a:p>
                </p:txBody>
              </p:sp>
            </p:grpSp>
            <p:sp>
              <p:nvSpPr>
                <p:cNvPr id="140" name="Rectangle 139"/>
                <p:cNvSpPr/>
                <p:nvPr/>
              </p:nvSpPr>
              <p:spPr>
                <a:xfrm>
                  <a:off x="2546349" y="5181600"/>
                  <a:ext cx="917239" cy="304800"/>
                </a:xfrm>
                <a:prstGeom prst="rect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3102737" y="2869433"/>
                <a:ext cx="208281" cy="45719"/>
                <a:chOff x="3196417" y="2865226"/>
                <a:chExt cx="208281" cy="45719"/>
              </a:xfrm>
            </p:grpSpPr>
            <p:sp>
              <p:nvSpPr>
                <p:cNvPr id="134" name="Oval 133"/>
                <p:cNvSpPr/>
                <p:nvPr/>
              </p:nvSpPr>
              <p:spPr>
                <a:xfrm>
                  <a:off x="3196417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3277698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3358979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67" name="Rounded Rectangle 166"/>
          <p:cNvSpPr/>
          <p:nvPr/>
        </p:nvSpPr>
        <p:spPr>
          <a:xfrm>
            <a:off x="3803942" y="3074733"/>
            <a:ext cx="1861261" cy="723079"/>
          </a:xfrm>
          <a:prstGeom prst="roundRect">
            <a:avLst/>
          </a:prstGeom>
          <a:solidFill>
            <a:srgbClr val="008040"/>
          </a:solidFill>
          <a:ln w="12700" cap="flat" cmpd="sng" algn="ctr">
            <a:solidFill>
              <a:srgbClr val="0048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chemeClr val="tx1"/>
                </a:solidFill>
                <a:latin typeface="Calibri"/>
                <a:cs typeface="Calibri"/>
              </a:rPr>
              <a:t>Struct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 of Arrays Container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68" name="Straight Connector 167"/>
          <p:cNvCxnSpPr>
            <a:stCxn id="128" idx="3"/>
            <a:endCxn id="167" idx="1"/>
          </p:cNvCxnSpPr>
          <p:nvPr/>
        </p:nvCxnSpPr>
        <p:spPr>
          <a:xfrm>
            <a:off x="3404698" y="3436265"/>
            <a:ext cx="399244" cy="0"/>
          </a:xfrm>
          <a:prstGeom prst="line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9" name="Group 168"/>
          <p:cNvGrpSpPr/>
          <p:nvPr/>
        </p:nvGrpSpPr>
        <p:grpSpPr>
          <a:xfrm>
            <a:off x="6248410" y="3214128"/>
            <a:ext cx="1193263" cy="369332"/>
            <a:chOff x="2651736" y="4114800"/>
            <a:chExt cx="1193263" cy="369332"/>
          </a:xfrm>
        </p:grpSpPr>
        <p:grpSp>
          <p:nvGrpSpPr>
            <p:cNvPr id="170" name="Group 169"/>
            <p:cNvGrpSpPr/>
            <p:nvPr/>
          </p:nvGrpSpPr>
          <p:grpSpPr>
            <a:xfrm>
              <a:off x="2651736" y="4114800"/>
              <a:ext cx="381000" cy="369332"/>
              <a:chOff x="2535965" y="5117068"/>
              <a:chExt cx="381000" cy="369332"/>
            </a:xfrm>
          </p:grpSpPr>
          <p:sp>
            <p:nvSpPr>
              <p:cNvPr id="181" name="TextBox 180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y</a:t>
                </a:r>
                <a:r>
                  <a:rPr lang="en-US" baseline="-25000" dirty="0" smtClean="0"/>
                  <a:t>0</a:t>
                </a:r>
                <a:endParaRPr lang="en-US" baseline="-25000" dirty="0"/>
              </a:p>
            </p:txBody>
          </p:sp>
          <p:sp>
            <p:nvSpPr>
              <p:cNvPr id="182" name="Rectangle 181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2953795" y="4114800"/>
              <a:ext cx="381000" cy="369332"/>
              <a:chOff x="2535965" y="5117068"/>
              <a:chExt cx="381000" cy="369332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y</a:t>
                </a:r>
                <a:r>
                  <a:rPr lang="en-US" baseline="-25000" dirty="0" smtClean="0"/>
                  <a:t>1</a:t>
                </a:r>
                <a:endParaRPr lang="en-US" baseline="-25000" dirty="0"/>
              </a:p>
            </p:txBody>
          </p:sp>
          <p:sp>
            <p:nvSpPr>
              <p:cNvPr id="180" name="Rectangle 179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3264175" y="4114800"/>
              <a:ext cx="381000" cy="369332"/>
              <a:chOff x="2535965" y="5117068"/>
              <a:chExt cx="381000" cy="369332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y</a:t>
                </a:r>
                <a:r>
                  <a:rPr lang="en-US" baseline="-25000" dirty="0" smtClean="0"/>
                  <a:t>2</a:t>
                </a:r>
                <a:endParaRPr lang="en-US" baseline="-25000" dirty="0"/>
              </a:p>
            </p:txBody>
          </p:sp>
          <p:sp>
            <p:nvSpPr>
              <p:cNvPr id="178" name="Rectangle 177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3636718" y="4297681"/>
              <a:ext cx="208281" cy="45719"/>
              <a:chOff x="3196417" y="2865226"/>
              <a:chExt cx="208281" cy="45719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3196417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277698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358979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3" name="Group 182"/>
          <p:cNvGrpSpPr/>
          <p:nvPr/>
        </p:nvGrpSpPr>
        <p:grpSpPr>
          <a:xfrm>
            <a:off x="6248410" y="3634479"/>
            <a:ext cx="1193263" cy="369332"/>
            <a:chOff x="2651736" y="4114800"/>
            <a:chExt cx="1193263" cy="369332"/>
          </a:xfrm>
        </p:grpSpPr>
        <p:grpSp>
          <p:nvGrpSpPr>
            <p:cNvPr id="184" name="Group 183"/>
            <p:cNvGrpSpPr/>
            <p:nvPr/>
          </p:nvGrpSpPr>
          <p:grpSpPr>
            <a:xfrm>
              <a:off x="2651736" y="4114800"/>
              <a:ext cx="381000" cy="369332"/>
              <a:chOff x="2535965" y="5117068"/>
              <a:chExt cx="381000" cy="369332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z</a:t>
                </a:r>
                <a:r>
                  <a:rPr lang="en-US" baseline="-25000" dirty="0" smtClean="0"/>
                  <a:t>0</a:t>
                </a:r>
                <a:endParaRPr lang="en-US" baseline="-25000" dirty="0"/>
              </a:p>
            </p:txBody>
          </p:sp>
          <p:sp>
            <p:nvSpPr>
              <p:cNvPr id="196" name="Rectangle 195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2953795" y="4114800"/>
              <a:ext cx="381000" cy="369332"/>
              <a:chOff x="2535965" y="5117068"/>
              <a:chExt cx="381000" cy="369332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z</a:t>
                </a:r>
                <a:r>
                  <a:rPr lang="en-US" baseline="-25000" dirty="0" smtClean="0"/>
                  <a:t>1</a:t>
                </a:r>
                <a:endParaRPr lang="en-US" baseline="-25000" dirty="0"/>
              </a:p>
            </p:txBody>
          </p:sp>
          <p:sp>
            <p:nvSpPr>
              <p:cNvPr id="194" name="Rectangle 193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3264175" y="4114800"/>
              <a:ext cx="381000" cy="369332"/>
              <a:chOff x="2535965" y="5117068"/>
              <a:chExt cx="381000" cy="369332"/>
            </a:xfrm>
          </p:grpSpPr>
          <p:sp>
            <p:nvSpPr>
              <p:cNvPr id="191" name="TextBox 190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z</a:t>
                </a:r>
                <a:r>
                  <a:rPr lang="en-US" baseline="-25000" dirty="0" smtClean="0"/>
                  <a:t>2</a:t>
                </a:r>
                <a:endParaRPr lang="en-US" baseline="-25000" dirty="0"/>
              </a:p>
            </p:txBody>
          </p:sp>
          <p:sp>
            <p:nvSpPr>
              <p:cNvPr id="192" name="Rectangle 191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3636718" y="4297681"/>
              <a:ext cx="208281" cy="45719"/>
              <a:chOff x="3196417" y="2865226"/>
              <a:chExt cx="208281" cy="45719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3196417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3277698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358979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98" name="Curved Connector 197"/>
          <p:cNvCxnSpPr>
            <a:endCxn id="110" idx="1"/>
          </p:cNvCxnSpPr>
          <p:nvPr/>
        </p:nvCxnSpPr>
        <p:spPr>
          <a:xfrm flipV="1">
            <a:off x="5665211" y="3010729"/>
            <a:ext cx="593581" cy="267951"/>
          </a:xfrm>
          <a:prstGeom prst="curvedConnector3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urved Connector 199"/>
          <p:cNvCxnSpPr>
            <a:stCxn id="167" idx="3"/>
            <a:endCxn id="182" idx="1"/>
          </p:cNvCxnSpPr>
          <p:nvPr/>
        </p:nvCxnSpPr>
        <p:spPr>
          <a:xfrm flipV="1">
            <a:off x="5665211" y="3431080"/>
            <a:ext cx="593581" cy="5193"/>
          </a:xfrm>
          <a:prstGeom prst="curvedConnector3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urved Connector 201"/>
          <p:cNvCxnSpPr>
            <a:endCxn id="196" idx="1"/>
          </p:cNvCxnSpPr>
          <p:nvPr/>
        </p:nvCxnSpPr>
        <p:spPr>
          <a:xfrm>
            <a:off x="5664200" y="3601365"/>
            <a:ext cx="594584" cy="250059"/>
          </a:xfrm>
          <a:prstGeom prst="curvedConnector3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3" name="Rounded Rectangle 262"/>
          <p:cNvSpPr/>
          <p:nvPr/>
        </p:nvSpPr>
        <p:spPr>
          <a:xfrm>
            <a:off x="3830135" y="4942703"/>
            <a:ext cx="1861261" cy="723079"/>
          </a:xfrm>
          <a:prstGeom prst="roundRect">
            <a:avLst/>
          </a:prstGeom>
          <a:solidFill>
            <a:srgbClr val="008040"/>
          </a:solidFill>
          <a:ln w="12700" cap="flat" cmpd="sng" algn="ctr">
            <a:solidFill>
              <a:srgbClr val="0048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chemeClr val="tx1"/>
                </a:solidFill>
                <a:latin typeface="Calibri"/>
                <a:cs typeface="Calibri"/>
              </a:rPr>
              <a:t>vtkCellArray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 Container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67" name="Group 366"/>
          <p:cNvGrpSpPr/>
          <p:nvPr/>
        </p:nvGrpSpPr>
        <p:grpSpPr>
          <a:xfrm>
            <a:off x="78089" y="4770836"/>
            <a:ext cx="3352800" cy="1066800"/>
            <a:chOff x="78089" y="4528676"/>
            <a:chExt cx="3352800" cy="1066800"/>
          </a:xfrm>
        </p:grpSpPr>
        <p:sp>
          <p:nvSpPr>
            <p:cNvPr id="224" name="Rectangle 223"/>
            <p:cNvSpPr/>
            <p:nvPr/>
          </p:nvSpPr>
          <p:spPr>
            <a:xfrm>
              <a:off x="78089" y="4528676"/>
              <a:ext cx="3352800" cy="10668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Array Handle</a:t>
              </a:r>
            </a:p>
          </p:txBody>
        </p:sp>
        <p:grpSp>
          <p:nvGrpSpPr>
            <p:cNvPr id="334" name="Group 333"/>
            <p:cNvGrpSpPr/>
            <p:nvPr/>
          </p:nvGrpSpPr>
          <p:grpSpPr>
            <a:xfrm>
              <a:off x="164673" y="5075636"/>
              <a:ext cx="3026023" cy="369332"/>
              <a:chOff x="164673" y="5075636"/>
              <a:chExt cx="3026023" cy="369332"/>
            </a:xfrm>
          </p:grpSpPr>
          <p:grpSp>
            <p:nvGrpSpPr>
              <p:cNvPr id="324" name="Group 323"/>
              <p:cNvGrpSpPr/>
              <p:nvPr/>
            </p:nvGrpSpPr>
            <p:grpSpPr>
              <a:xfrm>
                <a:off x="164673" y="5075636"/>
                <a:ext cx="381000" cy="369332"/>
                <a:chOff x="2535965" y="5117068"/>
                <a:chExt cx="381000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32" name="TextBox 331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v</a:t>
                  </a:r>
                  <a:r>
                    <a:rPr lang="en-US" baseline="-25000" dirty="0" smtClean="0"/>
                    <a:t>0</a:t>
                  </a:r>
                  <a:endParaRPr lang="en-US" baseline="-25000" dirty="0"/>
                </a:p>
              </p:txBody>
            </p:sp>
            <p:sp>
              <p:nvSpPr>
                <p:cNvPr id="333" name="Rectangle 332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325" name="Group 324"/>
              <p:cNvGrpSpPr/>
              <p:nvPr/>
            </p:nvGrpSpPr>
            <p:grpSpPr>
              <a:xfrm>
                <a:off x="466732" y="5075636"/>
                <a:ext cx="381000" cy="369332"/>
                <a:chOff x="2535965" y="5117068"/>
                <a:chExt cx="381000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30" name="TextBox 329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v</a:t>
                  </a:r>
                  <a:r>
                    <a:rPr lang="en-US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331" name="Rectangle 330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326" name="Group 325"/>
              <p:cNvGrpSpPr/>
              <p:nvPr/>
            </p:nvGrpSpPr>
            <p:grpSpPr>
              <a:xfrm>
                <a:off x="777112" y="5075636"/>
                <a:ext cx="381000" cy="369332"/>
                <a:chOff x="2535965" y="5117068"/>
                <a:chExt cx="381000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28" name="TextBox 327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v</a:t>
                  </a:r>
                  <a:r>
                    <a:rPr lang="en-US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329" name="Rectangle 328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314" name="Group 313"/>
              <p:cNvGrpSpPr/>
              <p:nvPr/>
            </p:nvGrpSpPr>
            <p:grpSpPr>
              <a:xfrm>
                <a:off x="1081912" y="5075636"/>
                <a:ext cx="381000" cy="369332"/>
                <a:chOff x="2535965" y="5117068"/>
                <a:chExt cx="381000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22" name="TextBox 321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v</a:t>
                  </a:r>
                  <a:r>
                    <a:rPr lang="en-US" baseline="-25000" dirty="0" smtClean="0"/>
                    <a:t>3</a:t>
                  </a:r>
                  <a:endParaRPr lang="en-US" baseline="-25000" dirty="0"/>
                </a:p>
              </p:txBody>
            </p:sp>
            <p:sp>
              <p:nvSpPr>
                <p:cNvPr id="323" name="Rectangle 322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315" name="Group 314"/>
              <p:cNvGrpSpPr/>
              <p:nvPr/>
            </p:nvGrpSpPr>
            <p:grpSpPr>
              <a:xfrm>
                <a:off x="1383971" y="5075636"/>
                <a:ext cx="381000" cy="369332"/>
                <a:chOff x="2535965" y="5117068"/>
                <a:chExt cx="381000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20" name="TextBox 319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v</a:t>
                  </a:r>
                  <a:r>
                    <a:rPr lang="en-US" baseline="-25000" dirty="0" smtClean="0"/>
                    <a:t>4</a:t>
                  </a:r>
                  <a:endParaRPr lang="en-US" baseline="-25000" dirty="0"/>
                </a:p>
              </p:txBody>
            </p:sp>
            <p:sp>
              <p:nvSpPr>
                <p:cNvPr id="321" name="Rectangle 320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316" name="Group 315"/>
              <p:cNvGrpSpPr/>
              <p:nvPr/>
            </p:nvGrpSpPr>
            <p:grpSpPr>
              <a:xfrm>
                <a:off x="1694351" y="5075636"/>
                <a:ext cx="381000" cy="369332"/>
                <a:chOff x="2535965" y="5117068"/>
                <a:chExt cx="381000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18" name="TextBox 317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v</a:t>
                  </a:r>
                  <a:r>
                    <a:rPr lang="en-US" baseline="-25000" dirty="0" smtClean="0"/>
                    <a:t>5</a:t>
                  </a:r>
                  <a:endParaRPr lang="en-US" baseline="-25000" dirty="0"/>
                </a:p>
              </p:txBody>
            </p:sp>
            <p:sp>
              <p:nvSpPr>
                <p:cNvPr id="319" name="Rectangle 318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304" name="Group 303"/>
              <p:cNvGrpSpPr/>
              <p:nvPr/>
            </p:nvGrpSpPr>
            <p:grpSpPr>
              <a:xfrm>
                <a:off x="1999151" y="5075636"/>
                <a:ext cx="381000" cy="369332"/>
                <a:chOff x="2535965" y="5117068"/>
                <a:chExt cx="381000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12" name="TextBox 311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v</a:t>
                  </a:r>
                  <a:r>
                    <a:rPr lang="en-US" baseline="-25000" dirty="0" smtClean="0"/>
                    <a:t>6</a:t>
                  </a:r>
                  <a:endParaRPr lang="en-US" baseline="-25000" dirty="0"/>
                </a:p>
              </p:txBody>
            </p:sp>
            <p:sp>
              <p:nvSpPr>
                <p:cNvPr id="313" name="Rectangle 312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305" name="Group 304"/>
              <p:cNvGrpSpPr/>
              <p:nvPr/>
            </p:nvGrpSpPr>
            <p:grpSpPr>
              <a:xfrm>
                <a:off x="2301210" y="5075636"/>
                <a:ext cx="381000" cy="369332"/>
                <a:chOff x="2535965" y="5117068"/>
                <a:chExt cx="381000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10" name="TextBox 309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v</a:t>
                  </a:r>
                  <a:r>
                    <a:rPr lang="en-US" baseline="-25000" dirty="0" smtClean="0"/>
                    <a:t>7</a:t>
                  </a:r>
                  <a:endParaRPr lang="en-US" baseline="-25000" dirty="0"/>
                </a:p>
              </p:txBody>
            </p:sp>
            <p:sp>
              <p:nvSpPr>
                <p:cNvPr id="311" name="Rectangle 310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306" name="Group 305"/>
              <p:cNvGrpSpPr/>
              <p:nvPr/>
            </p:nvGrpSpPr>
            <p:grpSpPr>
              <a:xfrm>
                <a:off x="2611590" y="5075636"/>
                <a:ext cx="381000" cy="369332"/>
                <a:chOff x="2535965" y="5117068"/>
                <a:chExt cx="381000" cy="3693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08" name="TextBox 307"/>
                <p:cNvSpPr txBox="1"/>
                <p:nvPr/>
              </p:nvSpPr>
              <p:spPr>
                <a:xfrm>
                  <a:off x="2535965" y="511706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smtClean="0"/>
                    <a:t>v</a:t>
                  </a:r>
                  <a:r>
                    <a:rPr lang="en-US" baseline="-25000" dirty="0" smtClean="0"/>
                    <a:t>8</a:t>
                  </a:r>
                  <a:endParaRPr lang="en-US" baseline="-25000" dirty="0"/>
                </a:p>
              </p:txBody>
            </p:sp>
            <p:sp>
              <p:nvSpPr>
                <p:cNvPr id="309" name="Rectangle 308"/>
                <p:cNvSpPr>
                  <a:spLocks noChangeAspect="1"/>
                </p:cNvSpPr>
                <p:nvPr/>
              </p:nvSpPr>
              <p:spPr>
                <a:xfrm>
                  <a:off x="2546349" y="5181600"/>
                  <a:ext cx="304800" cy="3048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grpSp>
            <p:nvGrpSpPr>
              <p:cNvPr id="300" name="Group 299"/>
              <p:cNvGrpSpPr/>
              <p:nvPr/>
            </p:nvGrpSpPr>
            <p:grpSpPr>
              <a:xfrm>
                <a:off x="2982415" y="5258517"/>
                <a:ext cx="208281" cy="45719"/>
                <a:chOff x="3196417" y="2865226"/>
                <a:chExt cx="208281" cy="45719"/>
              </a:xfrm>
            </p:grpSpPr>
            <p:sp>
              <p:nvSpPr>
                <p:cNvPr id="301" name="Oval 300"/>
                <p:cNvSpPr/>
                <p:nvPr/>
              </p:nvSpPr>
              <p:spPr>
                <a:xfrm>
                  <a:off x="3196417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Oval 301"/>
                <p:cNvSpPr/>
                <p:nvPr/>
              </p:nvSpPr>
              <p:spPr>
                <a:xfrm>
                  <a:off x="3277698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Oval 302"/>
                <p:cNvSpPr/>
                <p:nvPr/>
              </p:nvSpPr>
              <p:spPr>
                <a:xfrm>
                  <a:off x="3358979" y="286522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92" name="Group 391"/>
          <p:cNvGrpSpPr/>
          <p:nvPr/>
        </p:nvGrpSpPr>
        <p:grpSpPr>
          <a:xfrm>
            <a:off x="5150048" y="6033340"/>
            <a:ext cx="3940423" cy="369332"/>
            <a:chOff x="3438930" y="5713215"/>
            <a:chExt cx="3940423" cy="369332"/>
          </a:xfrm>
        </p:grpSpPr>
        <p:grpSp>
          <p:nvGrpSpPr>
            <p:cNvPr id="336" name="Group 335"/>
            <p:cNvGrpSpPr/>
            <p:nvPr/>
          </p:nvGrpSpPr>
          <p:grpSpPr>
            <a:xfrm>
              <a:off x="4353330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65" name="TextBox 364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v</a:t>
                </a:r>
                <a:r>
                  <a:rPr lang="en-US" baseline="-25000" dirty="0" smtClean="0"/>
                  <a:t>2</a:t>
                </a:r>
                <a:endParaRPr lang="en-US" baseline="-25000" dirty="0"/>
              </a:p>
            </p:txBody>
          </p:sp>
          <p:sp>
            <p:nvSpPr>
              <p:cNvPr id="366" name="Rectangle 365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337" name="Group 336"/>
            <p:cNvGrpSpPr/>
            <p:nvPr/>
          </p:nvGrpSpPr>
          <p:grpSpPr>
            <a:xfrm>
              <a:off x="4655389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63" name="TextBox 362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3</a:t>
                </a:r>
                <a:endParaRPr lang="en-US" baseline="-25000" dirty="0"/>
              </a:p>
            </p:txBody>
          </p:sp>
          <p:sp>
            <p:nvSpPr>
              <p:cNvPr id="364" name="Rectangle 363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338" name="Group 337"/>
            <p:cNvGrpSpPr/>
            <p:nvPr/>
          </p:nvGrpSpPr>
          <p:grpSpPr>
            <a:xfrm>
              <a:off x="4965769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61" name="TextBox 360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v</a:t>
                </a:r>
                <a:r>
                  <a:rPr lang="en-US" baseline="-25000" dirty="0" smtClean="0"/>
                  <a:t>3</a:t>
                </a:r>
                <a:endParaRPr lang="en-US" baseline="-25000" dirty="0"/>
              </a:p>
            </p:txBody>
          </p:sp>
          <p:sp>
            <p:nvSpPr>
              <p:cNvPr id="362" name="Rectangle 361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339" name="Group 338"/>
            <p:cNvGrpSpPr/>
            <p:nvPr/>
          </p:nvGrpSpPr>
          <p:grpSpPr>
            <a:xfrm>
              <a:off x="5270569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9" name="TextBox 358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v</a:t>
                </a:r>
                <a:r>
                  <a:rPr lang="en-US" baseline="-25000" dirty="0" smtClean="0"/>
                  <a:t>4</a:t>
                </a:r>
                <a:endParaRPr lang="en-US" baseline="-25000" dirty="0"/>
              </a:p>
            </p:txBody>
          </p:sp>
          <p:sp>
            <p:nvSpPr>
              <p:cNvPr id="360" name="Rectangle 359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340" name="Group 339"/>
            <p:cNvGrpSpPr/>
            <p:nvPr/>
          </p:nvGrpSpPr>
          <p:grpSpPr>
            <a:xfrm>
              <a:off x="5572628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7" name="TextBox 356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v</a:t>
                </a:r>
                <a:r>
                  <a:rPr lang="en-US" baseline="-25000" dirty="0" smtClean="0"/>
                  <a:t>5</a:t>
                </a:r>
                <a:endParaRPr lang="en-US" baseline="-25000" dirty="0"/>
              </a:p>
            </p:txBody>
          </p:sp>
          <p:sp>
            <p:nvSpPr>
              <p:cNvPr id="358" name="Rectangle 357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341" name="Group 340"/>
            <p:cNvGrpSpPr/>
            <p:nvPr/>
          </p:nvGrpSpPr>
          <p:grpSpPr>
            <a:xfrm>
              <a:off x="5883008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5" name="TextBox 354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3</a:t>
                </a:r>
                <a:endParaRPr lang="en-US" baseline="-25000" dirty="0"/>
              </a:p>
            </p:txBody>
          </p:sp>
          <p:sp>
            <p:nvSpPr>
              <p:cNvPr id="356" name="Rectangle 355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342" name="Group 341"/>
            <p:cNvGrpSpPr/>
            <p:nvPr/>
          </p:nvGrpSpPr>
          <p:grpSpPr>
            <a:xfrm>
              <a:off x="6187808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3" name="TextBox 352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v</a:t>
                </a:r>
                <a:r>
                  <a:rPr lang="en-US" baseline="-25000" dirty="0" smtClean="0"/>
                  <a:t>6</a:t>
                </a:r>
                <a:endParaRPr lang="en-US" baseline="-25000" dirty="0"/>
              </a:p>
            </p:txBody>
          </p:sp>
          <p:sp>
            <p:nvSpPr>
              <p:cNvPr id="354" name="Rectangle 353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343" name="Group 342"/>
            <p:cNvGrpSpPr/>
            <p:nvPr/>
          </p:nvGrpSpPr>
          <p:grpSpPr>
            <a:xfrm>
              <a:off x="6489867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1" name="TextBox 350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v</a:t>
                </a:r>
                <a:r>
                  <a:rPr lang="en-US" baseline="-25000" dirty="0" smtClean="0"/>
                  <a:t>7</a:t>
                </a:r>
                <a:endParaRPr lang="en-US" baseline="-25000" dirty="0"/>
              </a:p>
            </p:txBody>
          </p:sp>
          <p:sp>
            <p:nvSpPr>
              <p:cNvPr id="352" name="Rectangle 351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344" name="Group 343"/>
            <p:cNvGrpSpPr/>
            <p:nvPr/>
          </p:nvGrpSpPr>
          <p:grpSpPr>
            <a:xfrm>
              <a:off x="6800247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49" name="TextBox 348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v</a:t>
                </a:r>
                <a:r>
                  <a:rPr lang="en-US" baseline="-25000" dirty="0" smtClean="0"/>
                  <a:t>8</a:t>
                </a:r>
                <a:endParaRPr lang="en-US" baseline="-25000" dirty="0"/>
              </a:p>
            </p:txBody>
          </p:sp>
          <p:sp>
            <p:nvSpPr>
              <p:cNvPr id="350" name="Rectangle 349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345" name="Group 344"/>
            <p:cNvGrpSpPr/>
            <p:nvPr/>
          </p:nvGrpSpPr>
          <p:grpSpPr>
            <a:xfrm>
              <a:off x="7171072" y="5896096"/>
              <a:ext cx="208281" cy="45719"/>
              <a:chOff x="3196417" y="2865226"/>
              <a:chExt cx="208281" cy="45719"/>
            </a:xfrm>
          </p:grpSpPr>
          <p:sp>
            <p:nvSpPr>
              <p:cNvPr id="346" name="Oval 345"/>
              <p:cNvSpPr/>
              <p:nvPr/>
            </p:nvSpPr>
            <p:spPr>
              <a:xfrm>
                <a:off x="3196417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3277698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3358979" y="28652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3" name="Group 382"/>
            <p:cNvGrpSpPr/>
            <p:nvPr/>
          </p:nvGrpSpPr>
          <p:grpSpPr>
            <a:xfrm>
              <a:off x="4048530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4" name="TextBox 383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v</a:t>
                </a:r>
                <a:r>
                  <a:rPr lang="en-US" baseline="-25000" dirty="0" smtClean="0"/>
                  <a:t>1</a:t>
                </a:r>
                <a:endParaRPr lang="en-US" baseline="-25000" dirty="0"/>
              </a:p>
            </p:txBody>
          </p:sp>
          <p:sp>
            <p:nvSpPr>
              <p:cNvPr id="385" name="Rectangle 384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386" name="Group 385"/>
            <p:cNvGrpSpPr/>
            <p:nvPr/>
          </p:nvGrpSpPr>
          <p:grpSpPr>
            <a:xfrm>
              <a:off x="3743730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7" name="TextBox 386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v</a:t>
                </a:r>
                <a:r>
                  <a:rPr lang="en-US" baseline="-25000" dirty="0" smtClean="0"/>
                  <a:t>0</a:t>
                </a:r>
                <a:endParaRPr lang="en-US" baseline="-25000" dirty="0"/>
              </a:p>
            </p:txBody>
          </p:sp>
          <p:sp>
            <p:nvSpPr>
              <p:cNvPr id="388" name="Rectangle 387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  <p:grpSp>
          <p:nvGrpSpPr>
            <p:cNvPr id="389" name="Group 388"/>
            <p:cNvGrpSpPr/>
            <p:nvPr/>
          </p:nvGrpSpPr>
          <p:grpSpPr>
            <a:xfrm>
              <a:off x="3438930" y="5713215"/>
              <a:ext cx="381000" cy="369332"/>
              <a:chOff x="2535965" y="5117068"/>
              <a:chExt cx="381000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90" name="TextBox 389"/>
              <p:cNvSpPr txBox="1"/>
              <p:nvPr/>
            </p:nvSpPr>
            <p:spPr>
              <a:xfrm>
                <a:off x="2535965" y="511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3</a:t>
                </a:r>
                <a:endParaRPr lang="en-US" baseline="-25000" dirty="0"/>
              </a:p>
            </p:txBody>
          </p:sp>
          <p:sp>
            <p:nvSpPr>
              <p:cNvPr id="391" name="Rectangle 390"/>
              <p:cNvSpPr>
                <a:spLocks noChangeAspect="1"/>
              </p:cNvSpPr>
              <p:nvPr/>
            </p:nvSpPr>
            <p:spPr>
              <a:xfrm>
                <a:off x="2546349" y="51816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baseline="-25000" dirty="0"/>
              </a:p>
            </p:txBody>
          </p:sp>
        </p:grpSp>
      </p:grpSp>
      <p:cxnSp>
        <p:nvCxnSpPr>
          <p:cNvPr id="394" name="Curved Connector 393"/>
          <p:cNvCxnSpPr>
            <a:stCxn id="263" idx="3"/>
            <a:endCxn id="390" idx="1"/>
          </p:cNvCxnSpPr>
          <p:nvPr/>
        </p:nvCxnSpPr>
        <p:spPr>
          <a:xfrm flipH="1">
            <a:off x="5150048" y="5304243"/>
            <a:ext cx="541348" cy="913763"/>
          </a:xfrm>
          <a:prstGeom prst="curvedConnector5">
            <a:avLst>
              <a:gd name="adj1" fmla="val -42228"/>
              <a:gd name="adj2" fmla="val 59678"/>
              <a:gd name="adj3" fmla="val 142228"/>
            </a:avLst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>
            <a:stCxn id="224" idx="3"/>
            <a:endCxn id="263" idx="1"/>
          </p:cNvCxnSpPr>
          <p:nvPr/>
        </p:nvCxnSpPr>
        <p:spPr>
          <a:xfrm>
            <a:off x="3430889" y="5304236"/>
            <a:ext cx="399244" cy="0"/>
          </a:xfrm>
          <a:prstGeom prst="line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7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Handle Resource Management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838200" y="1219200"/>
            <a:ext cx="4460338" cy="32766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Control Environment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141778" y="2084623"/>
            <a:ext cx="2065855" cy="114300"/>
            <a:chOff x="1828281" y="2571750"/>
            <a:chExt cx="2065855" cy="114300"/>
          </a:xfrm>
          <a:solidFill>
            <a:schemeClr val="bg1">
              <a:alpha val="2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1828281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45402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55469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72590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86890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04011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514077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631198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45498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862619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972686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89807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04107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321228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431294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48415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62715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779836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1085424" y="2477323"/>
            <a:ext cx="1752600" cy="685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 Handle</a:t>
            </a:r>
          </a:p>
        </p:txBody>
      </p:sp>
      <p:cxnSp>
        <p:nvCxnSpPr>
          <p:cNvPr id="49" name="Curved Connector 48"/>
          <p:cNvCxnSpPr>
            <a:stCxn id="52" idx="3"/>
            <a:endCxn id="29" idx="1"/>
          </p:cNvCxnSpPr>
          <p:nvPr/>
        </p:nvCxnSpPr>
        <p:spPr>
          <a:xfrm flipV="1">
            <a:off x="2838024" y="2141773"/>
            <a:ext cx="303744" cy="678451"/>
          </a:xfrm>
          <a:prstGeom prst="curvedConnector3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895605" y="2590807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Contains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040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Handle Resource Management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838200" y="1219200"/>
            <a:ext cx="4460338" cy="32766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Control Environment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141778" y="2084623"/>
            <a:ext cx="2065855" cy="114300"/>
            <a:chOff x="1828281" y="2571750"/>
            <a:chExt cx="2065855" cy="114300"/>
          </a:xfrm>
          <a:solidFill>
            <a:schemeClr val="bg1">
              <a:alpha val="2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1828281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45402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55469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72590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86890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04011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514077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631198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45498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862619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972686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89807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04107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321228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431294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48415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62715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779836" y="2571750"/>
              <a:ext cx="114300" cy="1143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5052" y="1505927"/>
            <a:ext cx="2247686" cy="986844"/>
            <a:chOff x="4876800" y="1908756"/>
            <a:chExt cx="2247686" cy="986844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4876800" y="1908756"/>
              <a:ext cx="2247686" cy="986844"/>
            </a:xfrm>
            <a:prstGeom prst="roundRect">
              <a:avLst/>
            </a:prstGeom>
            <a:solidFill>
              <a:schemeClr val="accent5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Execution Environment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967716" y="2487452"/>
              <a:ext cx="2065855" cy="114300"/>
              <a:chOff x="1828281" y="2571750"/>
              <a:chExt cx="2065855" cy="114300"/>
            </a:xfrm>
            <a:solidFill>
              <a:schemeClr val="bg1">
                <a:alpha val="25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828281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945402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055469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172590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286890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04011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514077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631198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745498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62619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972686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089807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204107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321228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431294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548415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662715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779836" y="2571750"/>
                <a:ext cx="114300" cy="1143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" name="Straight Arrow Connector 5"/>
          <p:cNvCxnSpPr>
            <a:stCxn id="46" idx="3"/>
            <a:endCxn id="9" idx="1"/>
          </p:cNvCxnSpPr>
          <p:nvPr/>
        </p:nvCxnSpPr>
        <p:spPr>
          <a:xfrm>
            <a:off x="5207633" y="2141772"/>
            <a:ext cx="105834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4749019" y="3163127"/>
            <a:ext cx="1861261" cy="723079"/>
          </a:xfrm>
          <a:prstGeom prst="roundRect">
            <a:avLst/>
          </a:prstGeom>
          <a:solidFill>
            <a:srgbClr val="008040"/>
          </a:solidFill>
          <a:ln w="12700" cap="flat" cmpd="sng" algn="ctr">
            <a:solidFill>
              <a:srgbClr val="0048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Device Adapter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410205" y="1895415"/>
            <a:ext cx="705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Transfer</a:t>
            </a:r>
            <a:endParaRPr lang="en-US" sz="1200" dirty="0"/>
          </a:p>
        </p:txBody>
      </p:sp>
      <p:sp>
        <p:nvSpPr>
          <p:cNvPr id="52" name="Rectangle 51"/>
          <p:cNvSpPr/>
          <p:nvPr/>
        </p:nvSpPr>
        <p:spPr>
          <a:xfrm>
            <a:off x="1085424" y="2477323"/>
            <a:ext cx="1752600" cy="685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 Handle</a:t>
            </a:r>
          </a:p>
        </p:txBody>
      </p:sp>
      <p:cxnSp>
        <p:nvCxnSpPr>
          <p:cNvPr id="49" name="Curved Connector 48"/>
          <p:cNvCxnSpPr>
            <a:stCxn id="52" idx="3"/>
            <a:endCxn id="29" idx="1"/>
          </p:cNvCxnSpPr>
          <p:nvPr/>
        </p:nvCxnSpPr>
        <p:spPr>
          <a:xfrm flipV="1">
            <a:off x="2838024" y="2141773"/>
            <a:ext cx="303744" cy="678451"/>
          </a:xfrm>
          <a:prstGeom prst="curvedConnector3">
            <a:avLst/>
          </a:prstGeom>
          <a:ln w="12700" cmpd="sng">
            <a:solidFill>
              <a:schemeClr val="tx1"/>
            </a:solidFill>
            <a:head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52" idx="2"/>
            <a:endCxn id="50" idx="1"/>
          </p:cNvCxnSpPr>
          <p:nvPr/>
        </p:nvCxnSpPr>
        <p:spPr>
          <a:xfrm rot="16200000" flipH="1">
            <a:off x="3174605" y="1950252"/>
            <a:ext cx="361539" cy="2787291"/>
          </a:xfrm>
          <a:prstGeom prst="curvedConnector2">
            <a:avLst/>
          </a:prstGeom>
          <a:ln w="12700" cmpd="sng">
            <a:solidFill>
              <a:schemeClr val="tx1"/>
            </a:solidFill>
            <a:prstDash val="dash"/>
            <a:headEnd type="none" w="lg" len="lg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895605" y="2590807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Contains</a:t>
            </a:r>
            <a:endParaRPr lang="en-US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1828807" y="3216891"/>
            <a:ext cx="480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Uses</a:t>
            </a:r>
            <a:endParaRPr lang="en-US" sz="1200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5679645" y="2198929"/>
            <a:ext cx="0" cy="973519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headEnd type="none"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609689" y="2819407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Implements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553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Fun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8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Mandelbulb</a:t>
            </a:r>
            <a:r>
              <a:rPr lang="en-US" dirty="0" smtClean="0"/>
              <a:t> Fractal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0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Mandelbulb</a:t>
            </a:r>
            <a:r>
              <a:rPr lang="en-US" dirty="0" smtClean="0"/>
              <a:t> “</a:t>
            </a:r>
            <a:r>
              <a:rPr lang="en-US" i="1" dirty="0" smtClean="0"/>
              <a:t>n</a:t>
            </a:r>
            <a:r>
              <a:rPr lang="en-US" dirty="0" smtClean="0"/>
              <a:t>th power” of 3D Vector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6351"/>
            <a:ext cx="8229600" cy="379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3" y="1885955"/>
            <a:ext cx="2904363" cy="674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8" y="2724152"/>
            <a:ext cx="2434971" cy="381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8" y="3196083"/>
            <a:ext cx="3980053" cy="899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1962156"/>
            <a:ext cx="97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21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Extreme Scale is</a:t>
            </a:r>
            <a:br>
              <a:rPr lang="en-US" smtClean="0"/>
            </a:br>
            <a:r>
              <a:rPr lang="en-US" smtClean="0"/>
              <a:t>Threads, Threads, Threads!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succeed at extreme scale, you need to consider the finest possible level of concurrency</a:t>
            </a:r>
          </a:p>
          <a:p>
            <a:pPr lvl="1"/>
            <a:r>
              <a:rPr lang="en-US" dirty="0" smtClean="0"/>
              <a:t>Expect each thread to process exactly one element</a:t>
            </a:r>
          </a:p>
          <a:p>
            <a:pPr lvl="1"/>
            <a:r>
              <a:rPr lang="en-US" dirty="0" smtClean="0"/>
              <a:t>Disallow communication among threads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98"/>
            <a:ext cx="4685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*Source: Scientific Discovery at the Exascale, Ahern, </a:t>
            </a:r>
            <a:r>
              <a:rPr lang="en-US" sz="1200" dirty="0" err="1" smtClean="0"/>
              <a:t>Shoshani</a:t>
            </a:r>
            <a:r>
              <a:rPr lang="en-US" sz="1200" dirty="0" smtClean="0"/>
              <a:t>, Ma, et al.</a:t>
            </a:r>
            <a:endParaRPr lang="en-US" sz="1200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9986268"/>
              </p:ext>
            </p:extLst>
          </p:nvPr>
        </p:nvGraphicFramePr>
        <p:xfrm>
          <a:off x="304800" y="1295404"/>
          <a:ext cx="8305802" cy="2170853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524000"/>
                <a:gridCol w="1828800"/>
                <a:gridCol w="2438400"/>
                <a:gridCol w="2514602"/>
              </a:tblGrid>
              <a:tr h="49445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Jaguar – XT5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Titan – XK7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Exascale*</a:t>
                      </a:r>
                      <a:endParaRPr lang="en-US" sz="2000" dirty="0"/>
                    </a:p>
                  </a:txBody>
                  <a:tcPr marT="60960" marB="60960"/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Cores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224,256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299,008 and</a:t>
                      </a:r>
                    </a:p>
                    <a:p>
                      <a:r>
                        <a:rPr lang="en-US" sz="2000" dirty="0" smtClean="0"/>
                        <a:t>18,688 </a:t>
                      </a:r>
                      <a:r>
                        <a:rPr lang="en-US" sz="2000" dirty="0" err="1" smtClean="0"/>
                        <a:t>gpu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billion</a:t>
                      </a:r>
                      <a:endParaRPr lang="en-US" sz="2000" dirty="0"/>
                    </a:p>
                  </a:txBody>
                  <a:tcPr marT="60960" marB="60960"/>
                </a:tc>
              </a:tr>
              <a:tr h="45042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Concurrency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224,256 way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70</a:t>
                      </a:r>
                      <a:r>
                        <a:rPr lang="en-US" sz="2000" baseline="0" dirty="0" smtClean="0"/>
                        <a:t> – 500 million </a:t>
                      </a:r>
                      <a:r>
                        <a:rPr lang="en-US" sz="2000" dirty="0" smtClean="0"/>
                        <a:t>way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 – 100 </a:t>
                      </a:r>
                      <a:r>
                        <a:rPr lang="en-US" sz="2000" baseline="0" dirty="0" smtClean="0"/>
                        <a:t>billion way</a:t>
                      </a:r>
                      <a:endParaRPr lang="en-US" sz="20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Memory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300 Terabytes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700</a:t>
                      </a:r>
                      <a:r>
                        <a:rPr lang="en-US" sz="2000" baseline="0" dirty="0" smtClean="0"/>
                        <a:t> Terabytes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128 </a:t>
                      </a:r>
                      <a:r>
                        <a:rPr lang="en-US" sz="2000" dirty="0" err="1" smtClean="0"/>
                        <a:t>Petabytes</a:t>
                      </a:r>
                      <a:endParaRPr lang="en-US" sz="2000" dirty="0"/>
                    </a:p>
                  </a:txBody>
                  <a:tcPr marT="60960" marB="609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4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89"/>
          <a:stretch/>
        </p:blipFill>
        <p:spPr>
          <a:xfrm>
            <a:off x="0" y="1046756"/>
            <a:ext cx="9144000" cy="47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2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Mandelbulb</a:t>
            </a:r>
            <a:r>
              <a:rPr lang="en-US" dirty="0" smtClean="0"/>
              <a:t> Iteration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Fractal created by iterating on power operation, offsetting by input coordinate.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Our implementation counts how many iterations to “escape.”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936749"/>
            <a:ext cx="48768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99"/>
          <a:stretch/>
        </p:blipFill>
        <p:spPr>
          <a:xfrm>
            <a:off x="0" y="917491"/>
            <a:ext cx="9144000" cy="502302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5334000" y="4763180"/>
            <a:ext cx="2209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2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99" r="2000"/>
          <a:stretch/>
        </p:blipFill>
        <p:spPr>
          <a:xfrm>
            <a:off x="0" y="1535507"/>
            <a:ext cx="9144000" cy="37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ndlebulb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111" y="0"/>
            <a:ext cx="8849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 into existing Vis tools</a:t>
            </a:r>
          </a:p>
          <a:p>
            <a:endParaRPr lang="en-US" dirty="0"/>
          </a:p>
          <a:p>
            <a:r>
              <a:rPr lang="en-US" dirty="0" smtClean="0"/>
              <a:t>VTK-m</a:t>
            </a:r>
          </a:p>
          <a:p>
            <a:pPr lvl="1"/>
            <a:r>
              <a:rPr lang="en-US" dirty="0" smtClean="0"/>
              <a:t>Dax + EAVL + PISTON = Awesome</a:t>
            </a:r>
            <a:endParaRPr lang="en-US" dirty="0"/>
          </a:p>
        </p:txBody>
      </p:sp>
      <p:pic>
        <p:nvPicPr>
          <p:cNvPr id="4" name="Picture 3" descr="MarchingCubesDaxP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06" y="838200"/>
            <a:ext cx="3581400" cy="26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0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was supported by the DOE Office of Science, Advanced Scientific Computing Research, under award number 10-014707, program manager Lucy </a:t>
            </a:r>
            <a:r>
              <a:rPr lang="en-US" dirty="0" err="1"/>
              <a:t>Nowell</a:t>
            </a:r>
            <a:r>
              <a:rPr lang="en-US" dirty="0"/>
              <a:t>.</a:t>
            </a:r>
          </a:p>
          <a:p>
            <a:r>
              <a:rPr lang="en-US" dirty="0"/>
              <a:t>Additional support by the Director, Office of Advanced Scientific Computing Research, Office of Science, of the U.S. Department of Energy under Contract No. 12-015215, through the Scientific Discovery through Advanced Computing (</a:t>
            </a:r>
            <a:r>
              <a:rPr lang="en-US" dirty="0" err="1"/>
              <a:t>SciDAC</a:t>
            </a:r>
            <a:r>
              <a:rPr lang="en-US" dirty="0"/>
              <a:t>) Institute of Scalable Data Management, Analysis and Visualization.</a:t>
            </a:r>
          </a:p>
          <a:p>
            <a:r>
              <a:rPr lang="en-US" dirty="0"/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</a:t>
            </a:r>
          </a:p>
        </p:txBody>
      </p:sp>
    </p:spTree>
    <p:extLst>
      <p:ext uri="{BB962C8B-B14F-4D97-AF65-F5344CB8AC3E}">
        <p14:creationId xmlns:p14="http://schemas.microsoft.com/office/powerpoint/2010/main" val="850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it Yourself!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69070"/>
            <a:ext cx="4725534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845" y="3574070"/>
            <a:ext cx="88023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/>
              <a:t>http://</a:t>
            </a:r>
            <a:r>
              <a:rPr lang="en-US" sz="8000" dirty="0" err="1" smtClean="0"/>
              <a:t>daxtoolkit.org</a:t>
            </a:r>
            <a:endParaRPr lang="en-US" sz="8000" dirty="0"/>
          </a:p>
        </p:txBody>
      </p:sp>
      <p:pic>
        <p:nvPicPr>
          <p:cNvPr id="5" name="Picture 4" descr="qrcode.211195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40470"/>
            <a:ext cx="1992920" cy="19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0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 the challenges of writing highly concurrent algorithms.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400" dirty="0" smtClean="0"/>
              <a:t>“Everybody who learns concurrency thinks they understand it, ends up finding mysterious races they thought weren’t possible, and discovers that they didn’t actually understand it yet after all.” Herb Sutter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5181600" y="1302912"/>
            <a:ext cx="2248114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Execution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552914" y="1302912"/>
            <a:ext cx="2247686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Control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Dax Framework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02244" y="5951118"/>
            <a:ext cx="134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dax::cont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24906" y="5951118"/>
            <a:ext cx="136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dax::exec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1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5181600" y="1302912"/>
            <a:ext cx="2248114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Execution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552914" y="1302912"/>
            <a:ext cx="2247686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Control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Grid Topology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Array Handle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Invoke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19314" y="1150512"/>
            <a:ext cx="2133600" cy="1371600"/>
            <a:chOff x="0" y="990600"/>
            <a:chExt cx="2133600" cy="1371600"/>
          </a:xfrm>
        </p:grpSpPr>
        <p:pic>
          <p:nvPicPr>
            <p:cNvPr id="5" name="Picture 4" descr="Captur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90600"/>
              <a:ext cx="1667510" cy="13716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1524000" y="1676400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Dax Framework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02244" y="5951118"/>
            <a:ext cx="134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dax::cont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4906" y="5951118"/>
            <a:ext cx="136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dax::exec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69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5181600" y="1302912"/>
            <a:ext cx="2248114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Execution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Cell Operations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Field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 Operations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Basic Math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Make Cells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552914" y="1302912"/>
            <a:ext cx="2247686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Control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Grid Topology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Array Handle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Invoke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115514" y="2484012"/>
            <a:ext cx="533400" cy="22098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Worklet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9314" y="1150512"/>
            <a:ext cx="2133600" cy="1371600"/>
            <a:chOff x="0" y="990600"/>
            <a:chExt cx="2133600" cy="1371600"/>
          </a:xfrm>
        </p:grpSpPr>
        <p:pic>
          <p:nvPicPr>
            <p:cNvPr id="5" name="Picture 4" descr="Captur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90600"/>
              <a:ext cx="1667510" cy="13716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1524000" y="1676400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6" name="Elbow Connector 15"/>
          <p:cNvCxnSpPr>
            <a:endCxn id="7" idx="0"/>
          </p:cNvCxnSpPr>
          <p:nvPr/>
        </p:nvCxnSpPr>
        <p:spPr bwMode="auto">
          <a:xfrm>
            <a:off x="7429714" y="1836314"/>
            <a:ext cx="952500" cy="64770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Elbow Connector 22"/>
          <p:cNvCxnSpPr>
            <a:stCxn id="7" idx="2"/>
          </p:cNvCxnSpPr>
          <p:nvPr/>
        </p:nvCxnSpPr>
        <p:spPr bwMode="auto">
          <a:xfrm rot="5400000">
            <a:off x="7582119" y="4541413"/>
            <a:ext cx="647700" cy="95250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Dax Framework</a:t>
            </a:r>
            <a:endParaRPr lang="en-US" dirty="0"/>
          </a:p>
        </p:txBody>
      </p:sp>
      <p:pic>
        <p:nvPicPr>
          <p:cNvPr id="17" name="Picture 16" descr="Captu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724" y="1536345"/>
            <a:ext cx="292467" cy="301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2244" y="5951118"/>
            <a:ext cx="134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dax::cont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4906" y="5951118"/>
            <a:ext cx="136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dax::exec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3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5181600" y="1302912"/>
            <a:ext cx="2248114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Execution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Cell Operations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Field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 Operations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Basic Math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Make Cells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552914" y="1302912"/>
            <a:ext cx="2247686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Control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Grid Topology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Array Handle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Invoke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115514" y="2484012"/>
            <a:ext cx="533400" cy="22098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Worklet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9314" y="1150512"/>
            <a:ext cx="2133600" cy="1371600"/>
            <a:chOff x="0" y="990600"/>
            <a:chExt cx="2133600" cy="1371600"/>
          </a:xfrm>
        </p:grpSpPr>
        <p:pic>
          <p:nvPicPr>
            <p:cNvPr id="5" name="Picture 4" descr="Captur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90600"/>
              <a:ext cx="1667510" cy="13716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1524000" y="1676400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419314" y="4655712"/>
            <a:ext cx="2133600" cy="1371600"/>
            <a:chOff x="0" y="4495800"/>
            <a:chExt cx="2133600" cy="1371600"/>
          </a:xfrm>
        </p:grpSpPr>
        <p:pic>
          <p:nvPicPr>
            <p:cNvPr id="6" name="Picture 5" descr="Cli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495800"/>
              <a:ext cx="1731645" cy="13716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 flipH="1">
              <a:off x="1524000" y="5181600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6" name="Elbow Connector 15"/>
          <p:cNvCxnSpPr>
            <a:endCxn id="7" idx="0"/>
          </p:cNvCxnSpPr>
          <p:nvPr/>
        </p:nvCxnSpPr>
        <p:spPr bwMode="auto">
          <a:xfrm>
            <a:off x="7429714" y="1836314"/>
            <a:ext cx="952500" cy="64770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Elbow Connector 22"/>
          <p:cNvCxnSpPr>
            <a:stCxn id="7" idx="2"/>
          </p:cNvCxnSpPr>
          <p:nvPr/>
        </p:nvCxnSpPr>
        <p:spPr bwMode="auto">
          <a:xfrm rot="5400000">
            <a:off x="7582119" y="4541413"/>
            <a:ext cx="647700" cy="95250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Dax Framework</a:t>
            </a:r>
            <a:endParaRPr lang="en-US" dirty="0"/>
          </a:p>
        </p:txBody>
      </p:sp>
      <p:pic>
        <p:nvPicPr>
          <p:cNvPr id="17" name="Picture 16" descr="Captu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724" y="1536345"/>
            <a:ext cx="292467" cy="301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2244" y="5951118"/>
            <a:ext cx="134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dax::cont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4906" y="5951118"/>
            <a:ext cx="136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dax::exec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91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5181600" y="1302912"/>
            <a:ext cx="2248114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Execution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Cell Operations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Field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 Operations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Basic Math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Make Cells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552914" y="1302912"/>
            <a:ext cx="2247686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Control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Grid Topology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Array Handle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Invoke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324564" y="2369712"/>
            <a:ext cx="1333500" cy="2514600"/>
          </a:xfrm>
          <a:prstGeom prst="roundRect">
            <a:avLst/>
          </a:prstGeom>
          <a:solidFill>
            <a:srgbClr val="00804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Device Adapter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Allocate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Transfer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Schedule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Sort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…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115514" y="2484012"/>
            <a:ext cx="533400" cy="22098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Worklet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9314" y="1150512"/>
            <a:ext cx="2133600" cy="1371600"/>
            <a:chOff x="0" y="990600"/>
            <a:chExt cx="2133600" cy="1371600"/>
          </a:xfrm>
        </p:grpSpPr>
        <p:pic>
          <p:nvPicPr>
            <p:cNvPr id="5" name="Picture 4" descr="Captur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90600"/>
              <a:ext cx="1667510" cy="13716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1524000" y="1676400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419314" y="4655712"/>
            <a:ext cx="2133600" cy="1371600"/>
            <a:chOff x="0" y="4495800"/>
            <a:chExt cx="2133600" cy="1371600"/>
          </a:xfrm>
        </p:grpSpPr>
        <p:pic>
          <p:nvPicPr>
            <p:cNvPr id="6" name="Picture 5" descr="Cli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495800"/>
              <a:ext cx="1731645" cy="13716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 flipH="1">
              <a:off x="1524000" y="5181600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6" name="Elbow Connector 15"/>
          <p:cNvCxnSpPr>
            <a:endCxn id="7" idx="0"/>
          </p:cNvCxnSpPr>
          <p:nvPr/>
        </p:nvCxnSpPr>
        <p:spPr bwMode="auto">
          <a:xfrm>
            <a:off x="7429714" y="1836314"/>
            <a:ext cx="952500" cy="64770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Elbow Connector 22"/>
          <p:cNvCxnSpPr>
            <a:stCxn id="7" idx="2"/>
          </p:cNvCxnSpPr>
          <p:nvPr/>
        </p:nvCxnSpPr>
        <p:spPr bwMode="auto">
          <a:xfrm rot="5400000">
            <a:off x="7582119" y="4541413"/>
            <a:ext cx="647700" cy="95250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Dax Framework</a:t>
            </a:r>
            <a:endParaRPr lang="en-US" dirty="0"/>
          </a:p>
        </p:txBody>
      </p:sp>
      <p:pic>
        <p:nvPicPr>
          <p:cNvPr id="17" name="Picture 16" descr="Captu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724" y="1536345"/>
            <a:ext cx="292467" cy="301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2244" y="5951118"/>
            <a:ext cx="134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dax::cont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4906" y="5951118"/>
            <a:ext cx="136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dax::exec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12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Dark2012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063E8F"/>
      </a:accent5>
      <a:accent6>
        <a:srgbClr val="620A00"/>
      </a:accent6>
      <a:hlink>
        <a:srgbClr val="37A6D2"/>
      </a:hlink>
      <a:folHlink>
        <a:srgbClr val="B71A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1703</TotalTime>
  <Words>1158</Words>
  <Application>Microsoft Macintosh PowerPoint</Application>
  <PresentationFormat>On-screen Show (4:3)</PresentationFormat>
  <Paragraphs>375</Paragraphs>
  <Slides>27</Slides>
  <Notes>7</Notes>
  <HiddenSlides>3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Sandia_CorpPresentation_Template1</vt:lpstr>
      <vt:lpstr>Fun with Dax</vt:lpstr>
      <vt:lpstr>Extreme Scale is Threads, Threads, Threads!</vt:lpstr>
      <vt:lpstr>Project Goals</vt:lpstr>
      <vt:lpstr>Framework</vt:lpstr>
      <vt:lpstr>Dax Framework</vt:lpstr>
      <vt:lpstr>Dax Framework</vt:lpstr>
      <vt:lpstr>Dax Framework</vt:lpstr>
      <vt:lpstr>Dax Framework</vt:lpstr>
      <vt:lpstr>Dax Framework</vt:lpstr>
      <vt:lpstr>Device Adapter Contents</vt:lpstr>
      <vt:lpstr>Array Handle</vt:lpstr>
      <vt:lpstr>Array Handle Container</vt:lpstr>
      <vt:lpstr>Array Handle Container</vt:lpstr>
      <vt:lpstr>Array Handle Container</vt:lpstr>
      <vt:lpstr>Array Handle Resource Management</vt:lpstr>
      <vt:lpstr>Array Handle Resource Management</vt:lpstr>
      <vt:lpstr>Programming Fun</vt:lpstr>
      <vt:lpstr>Example Code</vt:lpstr>
      <vt:lpstr>Mandelbulb “nth power” of 3D Vector</vt:lpstr>
      <vt:lpstr>PowerPoint Presentation</vt:lpstr>
      <vt:lpstr>Mandelbulb Iteration</vt:lpstr>
      <vt:lpstr>PowerPoint Presentation</vt:lpstr>
      <vt:lpstr>PowerPoint Presentation</vt:lpstr>
      <vt:lpstr>PowerPoint Presentation</vt:lpstr>
      <vt:lpstr>Next Steps</vt:lpstr>
      <vt:lpstr>Acknowledgements</vt:lpstr>
      <vt:lpstr>Try it Yourself!</vt:lpstr>
    </vt:vector>
  </TitlesOfParts>
  <Company>Sandia National Labs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Kenneth Moreland</cp:lastModifiedBy>
  <cp:revision>45</cp:revision>
  <dcterms:created xsi:type="dcterms:W3CDTF">2011-10-03T16:15:05Z</dcterms:created>
  <dcterms:modified xsi:type="dcterms:W3CDTF">2014-04-22T05:46:42Z</dcterms:modified>
</cp:coreProperties>
</file>