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6" r:id="rId5"/>
    <p:sldId id="267" r:id="rId6"/>
    <p:sldId id="268" r:id="rId7"/>
    <p:sldId id="262" r:id="rId8"/>
    <p:sldId id="263" r:id="rId9"/>
    <p:sldId id="260" r:id="rId10"/>
    <p:sldId id="261" r:id="rId11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AA5"/>
    <a:srgbClr val="A2AB00"/>
    <a:srgbClr val="730000"/>
    <a:srgbClr val="043504"/>
    <a:srgbClr val="0099CC"/>
    <a:srgbClr val="423174"/>
    <a:srgbClr val="00279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111" d="100"/>
          <a:sy n="111" d="100"/>
        </p:scale>
        <p:origin x="-728" y="-11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lan\dartSupportReport\Paraview-usag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200" b="1" baseline="0" dirty="0"/>
              <a:t>ParaView</a:t>
            </a:r>
          </a:p>
          <a:p>
            <a:pPr>
              <a:defRPr/>
            </a:pPr>
            <a:r>
              <a:rPr lang="en-US" dirty="0"/>
              <a:t>Total number of users per month</a:t>
            </a:r>
          </a:p>
        </c:rich>
      </c:tx>
      <c:layout>
        <c:manualLayout>
          <c:xMode val="edge"/>
          <c:yMode val="edge"/>
          <c:x val="0.298466614750079"/>
          <c:y val="0.012101436764017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Total</c:v>
                </c:pt>
              </c:strCache>
            </c:strRef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strRef>
              <c:f>Sheet1!$A$9:$A$107</c:f>
              <c:strCache>
                <c:ptCount val="99"/>
                <c:pt idx="0">
                  <c:v>January 2006</c:v>
                </c:pt>
                <c:pt idx="1">
                  <c:v>February 2006</c:v>
                </c:pt>
                <c:pt idx="2">
                  <c:v>March 2006</c:v>
                </c:pt>
                <c:pt idx="3">
                  <c:v>April 2006</c:v>
                </c:pt>
                <c:pt idx="4">
                  <c:v>May 2006</c:v>
                </c:pt>
                <c:pt idx="5">
                  <c:v>June 2006</c:v>
                </c:pt>
                <c:pt idx="6">
                  <c:v>July 2006</c:v>
                </c:pt>
                <c:pt idx="7">
                  <c:v>August 2006</c:v>
                </c:pt>
                <c:pt idx="8">
                  <c:v>September 2006</c:v>
                </c:pt>
                <c:pt idx="9">
                  <c:v>October 2006</c:v>
                </c:pt>
                <c:pt idx="10">
                  <c:v>November 2006</c:v>
                </c:pt>
                <c:pt idx="11">
                  <c:v>December 2006</c:v>
                </c:pt>
                <c:pt idx="12">
                  <c:v>January 2007</c:v>
                </c:pt>
                <c:pt idx="13">
                  <c:v>February 2007</c:v>
                </c:pt>
                <c:pt idx="14">
                  <c:v>March 2007</c:v>
                </c:pt>
                <c:pt idx="15">
                  <c:v>April 2007</c:v>
                </c:pt>
                <c:pt idx="16">
                  <c:v>May 2007</c:v>
                </c:pt>
                <c:pt idx="17">
                  <c:v>June 2007</c:v>
                </c:pt>
                <c:pt idx="18">
                  <c:v>July 2007</c:v>
                </c:pt>
                <c:pt idx="19">
                  <c:v>August 2007</c:v>
                </c:pt>
                <c:pt idx="20">
                  <c:v>September 2007</c:v>
                </c:pt>
                <c:pt idx="21">
                  <c:v>October 2007</c:v>
                </c:pt>
                <c:pt idx="22">
                  <c:v>November 2007</c:v>
                </c:pt>
                <c:pt idx="23">
                  <c:v>December 2007</c:v>
                </c:pt>
                <c:pt idx="24">
                  <c:v>January 2008</c:v>
                </c:pt>
                <c:pt idx="25">
                  <c:v>February 2008</c:v>
                </c:pt>
                <c:pt idx="26">
                  <c:v>March 2008</c:v>
                </c:pt>
                <c:pt idx="27">
                  <c:v>April 2008</c:v>
                </c:pt>
                <c:pt idx="28">
                  <c:v>May 2008</c:v>
                </c:pt>
                <c:pt idx="29">
                  <c:v>June 2008</c:v>
                </c:pt>
                <c:pt idx="30">
                  <c:v>July 2008</c:v>
                </c:pt>
                <c:pt idx="31">
                  <c:v>August 2008</c:v>
                </c:pt>
                <c:pt idx="32">
                  <c:v>September 2008</c:v>
                </c:pt>
                <c:pt idx="33">
                  <c:v>October 2008</c:v>
                </c:pt>
                <c:pt idx="34">
                  <c:v>November 2008</c:v>
                </c:pt>
                <c:pt idx="35">
                  <c:v>December 2008</c:v>
                </c:pt>
                <c:pt idx="36">
                  <c:v>January 2009</c:v>
                </c:pt>
                <c:pt idx="37">
                  <c:v>February 2009</c:v>
                </c:pt>
                <c:pt idx="38">
                  <c:v>March 2009</c:v>
                </c:pt>
                <c:pt idx="39">
                  <c:v>April 2009</c:v>
                </c:pt>
                <c:pt idx="40">
                  <c:v>May 2009</c:v>
                </c:pt>
                <c:pt idx="41">
                  <c:v>June 2009</c:v>
                </c:pt>
                <c:pt idx="42">
                  <c:v>July 2009</c:v>
                </c:pt>
                <c:pt idx="43">
                  <c:v>August 2009</c:v>
                </c:pt>
                <c:pt idx="44">
                  <c:v>September 2009</c:v>
                </c:pt>
                <c:pt idx="45">
                  <c:v>October 2009</c:v>
                </c:pt>
                <c:pt idx="46">
                  <c:v>November 2009</c:v>
                </c:pt>
                <c:pt idx="47">
                  <c:v>December 2009</c:v>
                </c:pt>
                <c:pt idx="48">
                  <c:v>January 2010</c:v>
                </c:pt>
                <c:pt idx="49">
                  <c:v>February 2010</c:v>
                </c:pt>
                <c:pt idx="50">
                  <c:v>March 2010</c:v>
                </c:pt>
                <c:pt idx="51">
                  <c:v>April 2010</c:v>
                </c:pt>
                <c:pt idx="52">
                  <c:v>May 2010</c:v>
                </c:pt>
                <c:pt idx="53">
                  <c:v>June 2010</c:v>
                </c:pt>
                <c:pt idx="54">
                  <c:v>July 2010</c:v>
                </c:pt>
                <c:pt idx="55">
                  <c:v>August 2010</c:v>
                </c:pt>
                <c:pt idx="56">
                  <c:v>September 2010</c:v>
                </c:pt>
                <c:pt idx="57">
                  <c:v>October 2010</c:v>
                </c:pt>
                <c:pt idx="58">
                  <c:v>November 2010</c:v>
                </c:pt>
                <c:pt idx="59">
                  <c:v>December 2010</c:v>
                </c:pt>
                <c:pt idx="60">
                  <c:v>January 2011</c:v>
                </c:pt>
                <c:pt idx="61">
                  <c:v>February 2011</c:v>
                </c:pt>
                <c:pt idx="62">
                  <c:v>March 2011</c:v>
                </c:pt>
                <c:pt idx="63">
                  <c:v>April 2011</c:v>
                </c:pt>
                <c:pt idx="64">
                  <c:v>May 2011</c:v>
                </c:pt>
                <c:pt idx="65">
                  <c:v>June 2011</c:v>
                </c:pt>
                <c:pt idx="66">
                  <c:v>July 2011</c:v>
                </c:pt>
                <c:pt idx="67">
                  <c:v>August 2011</c:v>
                </c:pt>
                <c:pt idx="68">
                  <c:v>September 2011</c:v>
                </c:pt>
                <c:pt idx="69">
                  <c:v>October 2011</c:v>
                </c:pt>
                <c:pt idx="70">
                  <c:v>November 2011</c:v>
                </c:pt>
                <c:pt idx="71">
                  <c:v>December 2011</c:v>
                </c:pt>
                <c:pt idx="72">
                  <c:v>January 2012</c:v>
                </c:pt>
                <c:pt idx="73">
                  <c:v>February 2012</c:v>
                </c:pt>
                <c:pt idx="74">
                  <c:v>March 2012</c:v>
                </c:pt>
                <c:pt idx="75">
                  <c:v>April 2012</c:v>
                </c:pt>
                <c:pt idx="76">
                  <c:v>May 2012</c:v>
                </c:pt>
                <c:pt idx="77">
                  <c:v>June 2012</c:v>
                </c:pt>
                <c:pt idx="78">
                  <c:v>July 2012</c:v>
                </c:pt>
                <c:pt idx="79">
                  <c:v>August 2012</c:v>
                </c:pt>
                <c:pt idx="80">
                  <c:v>September 2012</c:v>
                </c:pt>
                <c:pt idx="81">
                  <c:v>October 2012</c:v>
                </c:pt>
                <c:pt idx="82">
                  <c:v>November 2012</c:v>
                </c:pt>
                <c:pt idx="83">
                  <c:v>December 2012</c:v>
                </c:pt>
                <c:pt idx="84">
                  <c:v>January 2013</c:v>
                </c:pt>
                <c:pt idx="85">
                  <c:v>February 2013</c:v>
                </c:pt>
                <c:pt idx="86">
                  <c:v>March 2013</c:v>
                </c:pt>
                <c:pt idx="87">
                  <c:v>April 2013</c:v>
                </c:pt>
                <c:pt idx="88">
                  <c:v>May 2013</c:v>
                </c:pt>
                <c:pt idx="89">
                  <c:v>June 2013</c:v>
                </c:pt>
                <c:pt idx="90">
                  <c:v>July 2013</c:v>
                </c:pt>
                <c:pt idx="91">
                  <c:v>August 2013</c:v>
                </c:pt>
                <c:pt idx="92">
                  <c:v>September 2013</c:v>
                </c:pt>
                <c:pt idx="93">
                  <c:v>October 2013</c:v>
                </c:pt>
                <c:pt idx="94">
                  <c:v>November 2013</c:v>
                </c:pt>
                <c:pt idx="95">
                  <c:v>December 2013</c:v>
                </c:pt>
                <c:pt idx="96">
                  <c:v>January 2014</c:v>
                </c:pt>
                <c:pt idx="97">
                  <c:v>February 2014</c:v>
                </c:pt>
                <c:pt idx="98">
                  <c:v>March 2014</c:v>
                </c:pt>
              </c:strCache>
            </c:strRef>
          </c:cat>
          <c:val>
            <c:numRef>
              <c:f>Sheet1!$B$9:$B$107</c:f>
              <c:numCache>
                <c:formatCode>General</c:formatCode>
                <c:ptCount val="99"/>
                <c:pt idx="0">
                  <c:v>29.0</c:v>
                </c:pt>
                <c:pt idx="1">
                  <c:v>30.0</c:v>
                </c:pt>
                <c:pt idx="2">
                  <c:v>41.0</c:v>
                </c:pt>
                <c:pt idx="3">
                  <c:v>38.0</c:v>
                </c:pt>
                <c:pt idx="4">
                  <c:v>55.0</c:v>
                </c:pt>
                <c:pt idx="5">
                  <c:v>52.0</c:v>
                </c:pt>
                <c:pt idx="6">
                  <c:v>54.0</c:v>
                </c:pt>
                <c:pt idx="7">
                  <c:v>56.0</c:v>
                </c:pt>
                <c:pt idx="8">
                  <c:v>40.0</c:v>
                </c:pt>
                <c:pt idx="9">
                  <c:v>51.0</c:v>
                </c:pt>
                <c:pt idx="10">
                  <c:v>45.0</c:v>
                </c:pt>
                <c:pt idx="11">
                  <c:v>39.0</c:v>
                </c:pt>
                <c:pt idx="12">
                  <c:v>43.0</c:v>
                </c:pt>
                <c:pt idx="15">
                  <c:v>48.0</c:v>
                </c:pt>
                <c:pt idx="16">
                  <c:v>55.0</c:v>
                </c:pt>
                <c:pt idx="17">
                  <c:v>56.0</c:v>
                </c:pt>
                <c:pt idx="18">
                  <c:v>52.0</c:v>
                </c:pt>
                <c:pt idx="19">
                  <c:v>62.0</c:v>
                </c:pt>
                <c:pt idx="20">
                  <c:v>47.0</c:v>
                </c:pt>
                <c:pt idx="21">
                  <c:v>55.0</c:v>
                </c:pt>
                <c:pt idx="22">
                  <c:v>44.0</c:v>
                </c:pt>
                <c:pt idx="23">
                  <c:v>38.0</c:v>
                </c:pt>
                <c:pt idx="24">
                  <c:v>54.0</c:v>
                </c:pt>
                <c:pt idx="25">
                  <c:v>53.0</c:v>
                </c:pt>
                <c:pt idx="26">
                  <c:v>44.0</c:v>
                </c:pt>
                <c:pt idx="27">
                  <c:v>52.0</c:v>
                </c:pt>
                <c:pt idx="28">
                  <c:v>50.0</c:v>
                </c:pt>
                <c:pt idx="29">
                  <c:v>60.0</c:v>
                </c:pt>
                <c:pt idx="30">
                  <c:v>62.0</c:v>
                </c:pt>
                <c:pt idx="31">
                  <c:v>57.0</c:v>
                </c:pt>
                <c:pt idx="32">
                  <c:v>55.0</c:v>
                </c:pt>
                <c:pt idx="33">
                  <c:v>57.0</c:v>
                </c:pt>
                <c:pt idx="34">
                  <c:v>52.0</c:v>
                </c:pt>
                <c:pt idx="35">
                  <c:v>69.0</c:v>
                </c:pt>
                <c:pt idx="36">
                  <c:v>65.0</c:v>
                </c:pt>
                <c:pt idx="37">
                  <c:v>64.0</c:v>
                </c:pt>
                <c:pt idx="38">
                  <c:v>60.0</c:v>
                </c:pt>
                <c:pt idx="39">
                  <c:v>66.0</c:v>
                </c:pt>
                <c:pt idx="40">
                  <c:v>65.0</c:v>
                </c:pt>
                <c:pt idx="41">
                  <c:v>82.0</c:v>
                </c:pt>
                <c:pt idx="42">
                  <c:v>76.0</c:v>
                </c:pt>
                <c:pt idx="43">
                  <c:v>70.0</c:v>
                </c:pt>
                <c:pt idx="44">
                  <c:v>59.0</c:v>
                </c:pt>
                <c:pt idx="45">
                  <c:v>62.0</c:v>
                </c:pt>
                <c:pt idx="46">
                  <c:v>88.0</c:v>
                </c:pt>
                <c:pt idx="47">
                  <c:v>71.0</c:v>
                </c:pt>
                <c:pt idx="48">
                  <c:v>88.0</c:v>
                </c:pt>
                <c:pt idx="51">
                  <c:v>80.0</c:v>
                </c:pt>
                <c:pt idx="52">
                  <c:v>88.0</c:v>
                </c:pt>
                <c:pt idx="53">
                  <c:v>101.0</c:v>
                </c:pt>
                <c:pt idx="54">
                  <c:v>93.0</c:v>
                </c:pt>
                <c:pt idx="55">
                  <c:v>98.0</c:v>
                </c:pt>
                <c:pt idx="56">
                  <c:v>91.0</c:v>
                </c:pt>
                <c:pt idx="57">
                  <c:v>98.0</c:v>
                </c:pt>
                <c:pt idx="58">
                  <c:v>93.0</c:v>
                </c:pt>
                <c:pt idx="59">
                  <c:v>73.0</c:v>
                </c:pt>
                <c:pt idx="60">
                  <c:v>89.0</c:v>
                </c:pt>
                <c:pt idx="61">
                  <c:v>87.0</c:v>
                </c:pt>
                <c:pt idx="62">
                  <c:v>96.0</c:v>
                </c:pt>
                <c:pt idx="63">
                  <c:v>87.0</c:v>
                </c:pt>
                <c:pt idx="64">
                  <c:v>104.0</c:v>
                </c:pt>
                <c:pt idx="65">
                  <c:v>126.0</c:v>
                </c:pt>
                <c:pt idx="66">
                  <c:v>107.0</c:v>
                </c:pt>
                <c:pt idx="67">
                  <c:v>106.0</c:v>
                </c:pt>
                <c:pt idx="68">
                  <c:v>96.0</c:v>
                </c:pt>
                <c:pt idx="69">
                  <c:v>111.0</c:v>
                </c:pt>
                <c:pt idx="70">
                  <c:v>106.0</c:v>
                </c:pt>
                <c:pt idx="71">
                  <c:v>100.0</c:v>
                </c:pt>
                <c:pt idx="72">
                  <c:v>92.0</c:v>
                </c:pt>
                <c:pt idx="73">
                  <c:v>93.0</c:v>
                </c:pt>
                <c:pt idx="74">
                  <c:v>101.0</c:v>
                </c:pt>
                <c:pt idx="75">
                  <c:v>111.0</c:v>
                </c:pt>
                <c:pt idx="76">
                  <c:v>111.0</c:v>
                </c:pt>
                <c:pt idx="77">
                  <c:v>115.0</c:v>
                </c:pt>
                <c:pt idx="78">
                  <c:v>114.0</c:v>
                </c:pt>
                <c:pt idx="79">
                  <c:v>123.0</c:v>
                </c:pt>
                <c:pt idx="80">
                  <c:v>89.0</c:v>
                </c:pt>
                <c:pt idx="81">
                  <c:v>110.0</c:v>
                </c:pt>
                <c:pt idx="82">
                  <c:v>105.0</c:v>
                </c:pt>
                <c:pt idx="83">
                  <c:v>98.0</c:v>
                </c:pt>
                <c:pt idx="84">
                  <c:v>100.0</c:v>
                </c:pt>
                <c:pt idx="85">
                  <c:v>100.0</c:v>
                </c:pt>
                <c:pt idx="86">
                  <c:v>110.0</c:v>
                </c:pt>
                <c:pt idx="87">
                  <c:v>119.0</c:v>
                </c:pt>
                <c:pt idx="88">
                  <c:v>120.0</c:v>
                </c:pt>
                <c:pt idx="89">
                  <c:v>131.0</c:v>
                </c:pt>
                <c:pt idx="90">
                  <c:v>130.0</c:v>
                </c:pt>
                <c:pt idx="91">
                  <c:v>134.0</c:v>
                </c:pt>
                <c:pt idx="92">
                  <c:v>110.0</c:v>
                </c:pt>
                <c:pt idx="93">
                  <c:v>112.0</c:v>
                </c:pt>
                <c:pt idx="94">
                  <c:v>100.0</c:v>
                </c:pt>
                <c:pt idx="95">
                  <c:v>85.0</c:v>
                </c:pt>
                <c:pt idx="96">
                  <c:v>109.0</c:v>
                </c:pt>
                <c:pt idx="97">
                  <c:v>115.0</c:v>
                </c:pt>
                <c:pt idx="98">
                  <c:v>108.0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1596840"/>
        <c:axId val="-2133047544"/>
      </c:lineChart>
      <c:catAx>
        <c:axId val="-2111596840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-2133047544"/>
        <c:crosses val="autoZero"/>
        <c:auto val="1"/>
        <c:lblAlgn val="ctr"/>
        <c:lblOffset val="100"/>
        <c:noMultiLvlLbl val="0"/>
      </c:catAx>
      <c:valAx>
        <c:axId val="-2133047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1596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835164835165"/>
          <c:y val="0.518181868718755"/>
          <c:w val="0.126373626373626"/>
          <c:h val="0.072727316044647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512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130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edblk [Converted].pd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pic>
        <p:nvPicPr>
          <p:cNvPr id="10" name="Picture 9" descr="SnSCornerBlack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0772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Subtitle 24 pt</a:t>
            </a:r>
          </a:p>
          <a:p>
            <a:pPr lvl="1"/>
            <a:r>
              <a:rPr lang="en-US" dirty="0"/>
              <a:t>Second level 22 pt</a:t>
            </a:r>
          </a:p>
          <a:p>
            <a:pPr lvl="2"/>
            <a:r>
              <a:rPr lang="en-US" dirty="0"/>
              <a:t>Third level 20 pt</a:t>
            </a:r>
          </a:p>
          <a:p>
            <a:pPr lvl="3"/>
            <a:r>
              <a:rPr lang="en-US" dirty="0"/>
              <a:t>Fourth level 18pt</a:t>
            </a:r>
          </a:p>
          <a:p>
            <a:pPr lvl="4"/>
            <a:r>
              <a:rPr lang="en-US" dirty="0"/>
              <a:t>Fifth level 18pt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- 28 Point Helvetica </a:t>
            </a:r>
            <a:r>
              <a:rPr lang="en-US" dirty="0" smtClean="0"/>
              <a:t>Bold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0">
          <a:solidFill>
            <a:schemeClr val="tx1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0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0">
          <a:solidFill>
            <a:schemeClr val="tx1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0">
          <a:solidFill>
            <a:schemeClr val="tx1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orner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pic>
        <p:nvPicPr>
          <p:cNvPr id="17" name="Picture 16" descr="NNSAclr [Converted]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09600"/>
            <a:ext cx="932065" cy="274320"/>
          </a:xfrm>
          <a:prstGeom prst="rect">
            <a:avLst/>
          </a:prstGeom>
        </p:spPr>
      </p:pic>
      <p:pic>
        <p:nvPicPr>
          <p:cNvPr id="13" name="Picture 12" descr="stackedblk [Converted]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838200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Site Report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553200" cy="3810000"/>
          </a:xfrm>
        </p:spPr>
        <p:txBody>
          <a:bodyPr/>
          <a:lstStyle/>
          <a:p>
            <a:pPr marL="342900" indent="-171450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DOECGF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r>
              <a:rPr lang="en-US" sz="2000" dirty="0" smtClean="0"/>
              <a:t>April 22, 2014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W. Alan Scott</a:t>
            </a: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Sandia National Laboratories</a:t>
            </a: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SAND 2012-2910C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034486" y="6283325"/>
            <a:ext cx="511999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 smtClean="0"/>
              <a:t>Sandia National Laboratories is a multi-program laboratory managed and operated by Sandia Corporation, </a:t>
            </a:r>
          </a:p>
          <a:p>
            <a:pPr algn="ctr"/>
            <a:r>
              <a:rPr lang="en-US" sz="900" dirty="0" smtClean="0"/>
              <a:t>a wholly owned subsidiary of Lockheed Martin Corporation, for the U.S. Department of Energy’s National </a:t>
            </a:r>
          </a:p>
          <a:p>
            <a:pPr algn="ctr"/>
            <a:r>
              <a:rPr lang="en-US" sz="900" dirty="0" smtClean="0"/>
              <a:t>Nuclear Security Administration under contract DE-AC04-94AL85000.</a:t>
            </a:r>
            <a:endParaRPr lang="en-US" sz="900" dirty="0" smtClean="0">
              <a:solidFill>
                <a:srgbClr val="000000"/>
              </a:solidFill>
              <a:latin typeface="Helvetica" pitchFamily="-111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</a:t>
            </a:r>
            <a:r>
              <a:rPr lang="en-US" dirty="0" err="1" smtClean="0"/>
              <a:t>ParaView</a:t>
            </a:r>
            <a:r>
              <a:rPr lang="en-US" dirty="0" smtClean="0"/>
              <a:t> 4.2 at Sandia.  </a:t>
            </a:r>
            <a:endParaRPr lang="en-US" dirty="0" smtClean="0"/>
          </a:p>
          <a:p>
            <a:pPr lvl="1"/>
            <a:r>
              <a:rPr lang="en-US" dirty="0" smtClean="0"/>
              <a:t>Find data </a:t>
            </a:r>
            <a:r>
              <a:rPr lang="en-US" dirty="0" smtClean="0"/>
              <a:t>cleanup</a:t>
            </a:r>
            <a:endParaRPr lang="en-US" dirty="0" smtClean="0"/>
          </a:p>
          <a:p>
            <a:pPr lvl="1"/>
            <a:r>
              <a:rPr lang="en-US" dirty="0" smtClean="0"/>
              <a:t>Statistics features</a:t>
            </a:r>
          </a:p>
          <a:p>
            <a:pPr lvl="1"/>
            <a:r>
              <a:rPr lang="en-US" dirty="0" smtClean="0"/>
              <a:t>Ongoing performance improvements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Continue </a:t>
            </a:r>
            <a:r>
              <a:rPr lang="en-US" dirty="0" err="1" smtClean="0"/>
              <a:t>EnSight</a:t>
            </a:r>
            <a:r>
              <a:rPr lang="en-US" dirty="0" smtClean="0"/>
              <a:t> updates training and support.  </a:t>
            </a:r>
            <a:endParaRPr lang="en-US" dirty="0"/>
          </a:p>
          <a:p>
            <a:r>
              <a:rPr lang="en-US" dirty="0" smtClean="0"/>
              <a:t>Continue </a:t>
            </a:r>
            <a:r>
              <a:rPr lang="en-US" dirty="0" smtClean="0"/>
              <a:t>development and implementation of in-situ visualization capabilities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1461 Mission: Provide innovative, leading-edge scalable analysis and visualization solutions that enable understanding of complex data.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9326 Mission:  Provide user and application support in </a:t>
            </a:r>
            <a:r>
              <a:rPr lang="en-US" dirty="0" err="1" smtClean="0"/>
              <a:t>Sandia's</a:t>
            </a:r>
            <a:r>
              <a:rPr lang="en-US" dirty="0" smtClean="0"/>
              <a:t> scientific, high performance computing environment.  Support Catalyst, ParaView and </a:t>
            </a:r>
            <a:r>
              <a:rPr lang="en-US" dirty="0" err="1" smtClean="0"/>
              <a:t>EnSight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r>
              <a:rPr lang="en-US" dirty="0" smtClean="0"/>
              <a:t>9328 Mission: Provide hardware and system software support for customers on high performance computing platforms.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- ParaView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Develop, deploy and support ParaView 4.1.0</a:t>
            </a:r>
          </a:p>
          <a:p>
            <a:pPr lvl="1"/>
            <a:r>
              <a:rPr lang="en-US" dirty="0" smtClean="0"/>
              <a:t>Current measured user base ~120 users/month (gain of about 10)</a:t>
            </a:r>
          </a:p>
          <a:p>
            <a:r>
              <a:rPr lang="en-US" dirty="0" smtClean="0"/>
              <a:t>Develop new algorithms for Paraview and VTK</a:t>
            </a:r>
          </a:p>
          <a:p>
            <a:pPr lvl="1"/>
            <a:r>
              <a:rPr lang="en-US" dirty="0" smtClean="0"/>
              <a:t>Color Map Editor upgrade (including Opacity Mapping)</a:t>
            </a:r>
          </a:p>
          <a:p>
            <a:pPr lvl="1"/>
            <a:r>
              <a:rPr lang="en-US" dirty="0" smtClean="0"/>
              <a:t>Properties panel simplification/cleanup</a:t>
            </a:r>
          </a:p>
          <a:p>
            <a:pPr lvl="1"/>
            <a:r>
              <a:rPr lang="en-US" dirty="0" smtClean="0"/>
              <a:t>Multi-block enhancements</a:t>
            </a:r>
          </a:p>
          <a:p>
            <a:r>
              <a:rPr lang="en-US" dirty="0" smtClean="0"/>
              <a:t>Install scripts to </a:t>
            </a:r>
            <a:r>
              <a:rPr lang="en-US" dirty="0" smtClean="0"/>
              <a:t>enable </a:t>
            </a:r>
            <a:r>
              <a:rPr lang="en-US" dirty="0" err="1" smtClean="0"/>
              <a:t>viz</a:t>
            </a:r>
            <a:r>
              <a:rPr lang="en-US" dirty="0" smtClean="0"/>
              <a:t> </a:t>
            </a:r>
            <a:r>
              <a:rPr lang="en-US" dirty="0" smtClean="0"/>
              <a:t>on </a:t>
            </a:r>
            <a:r>
              <a:rPr lang="en-US" dirty="0" smtClean="0"/>
              <a:t>Sequoia (Graph)</a:t>
            </a:r>
            <a:endParaRPr lang="en-US" dirty="0" smtClean="0"/>
          </a:p>
          <a:p>
            <a:r>
              <a:rPr lang="en-US" dirty="0" smtClean="0"/>
              <a:t>Develop scalable I/O software solutions for Paraview.</a:t>
            </a:r>
          </a:p>
          <a:p>
            <a:pPr lvl="1"/>
            <a:r>
              <a:rPr lang="en-US" dirty="0" smtClean="0"/>
              <a:t>Interactive scaling, memory footprint and In-situ</a:t>
            </a:r>
          </a:p>
          <a:p>
            <a:r>
              <a:rPr lang="en-US" dirty="0" smtClean="0"/>
              <a:t>ParaView training</a:t>
            </a:r>
          </a:p>
          <a:p>
            <a:r>
              <a:rPr lang="en-US" dirty="0" smtClean="0"/>
              <a:t>Continued support of the HPC help desk</a:t>
            </a:r>
          </a:p>
          <a:p>
            <a:r>
              <a:rPr lang="en-US" dirty="0" smtClean="0"/>
              <a:t>More from Ken Moreland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649518"/>
              </p:ext>
            </p:extLst>
          </p:nvPr>
        </p:nvGraphicFramePr>
        <p:xfrm>
          <a:off x="238125" y="762000"/>
          <a:ext cx="8667750" cy="581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905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324600" cy="1066800"/>
          </a:xfrm>
        </p:spPr>
        <p:txBody>
          <a:bodyPr/>
          <a:lstStyle/>
          <a:p>
            <a:r>
              <a:rPr lang="en-US" dirty="0" smtClean="0"/>
              <a:t>High Resolution Climate Simulation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full-2004-09-29-PRECT-TMQ-small-fa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6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324600" cy="1066800"/>
          </a:xfrm>
        </p:spPr>
        <p:txBody>
          <a:bodyPr/>
          <a:lstStyle/>
          <a:p>
            <a:r>
              <a:rPr lang="en-US" dirty="0" smtClean="0"/>
              <a:t>Chelyabinsk meteor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- </a:t>
            </a:r>
            <a:r>
              <a:rPr lang="en-US" dirty="0" err="1" smtClean="0"/>
              <a:t>EnSight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Deploy and support </a:t>
            </a:r>
            <a:r>
              <a:rPr lang="en-US" dirty="0" err="1" smtClean="0"/>
              <a:t>EnSight</a:t>
            </a:r>
            <a:r>
              <a:rPr lang="en-US" dirty="0" smtClean="0"/>
              <a:t> 10</a:t>
            </a:r>
          </a:p>
          <a:p>
            <a:pPr lvl="1"/>
            <a:r>
              <a:rPr lang="en-US" dirty="0" smtClean="0"/>
              <a:t>Current version is 10.0.3g</a:t>
            </a:r>
          </a:p>
          <a:p>
            <a:pPr lvl="1"/>
            <a:r>
              <a:rPr lang="en-US" dirty="0" smtClean="0"/>
              <a:t>Current licensed user base ~258 users (increase of 15)</a:t>
            </a:r>
          </a:p>
          <a:p>
            <a:r>
              <a:rPr lang="en-US" dirty="0" smtClean="0"/>
              <a:t>Main users work in </a:t>
            </a:r>
            <a:r>
              <a:rPr lang="en-US" dirty="0"/>
              <a:t>Thermal/Fluids/Aeronautics, Solid Mechanics/Structural Dynamics, and Computational </a:t>
            </a:r>
            <a:r>
              <a:rPr lang="en-US" dirty="0" smtClean="0"/>
              <a:t>Simulation codes.</a:t>
            </a:r>
          </a:p>
          <a:p>
            <a:r>
              <a:rPr lang="en-US" dirty="0" smtClean="0"/>
              <a:t>Preparing for the release and deployment of </a:t>
            </a:r>
            <a:r>
              <a:rPr lang="en-US" dirty="0" err="1" smtClean="0"/>
              <a:t>EnSight</a:t>
            </a:r>
            <a:r>
              <a:rPr lang="en-US" dirty="0" smtClean="0"/>
              <a:t> 10.1</a:t>
            </a:r>
          </a:p>
          <a:p>
            <a:r>
              <a:rPr lang="en-US" dirty="0" smtClean="0"/>
              <a:t>User training from CEI</a:t>
            </a:r>
          </a:p>
          <a:p>
            <a:r>
              <a:rPr lang="en-US" dirty="0" smtClean="0"/>
              <a:t>Continued support of the HPC help desk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42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- Catalyst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Develop, deploy and support Catalyst at Sandia</a:t>
            </a:r>
          </a:p>
          <a:p>
            <a:r>
              <a:rPr lang="en-US" dirty="0" smtClean="0"/>
              <a:t>Moving into friendly user testing</a:t>
            </a:r>
          </a:p>
          <a:p>
            <a:r>
              <a:rPr lang="en-US" dirty="0" smtClean="0"/>
              <a:t>More from Jeff Mauldin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789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Unclassified</a:t>
            </a:r>
          </a:p>
          <a:p>
            <a:pPr lvl="1"/>
            <a:r>
              <a:rPr lang="en-US" dirty="0" err="1" smtClean="0"/>
              <a:t>Redsky</a:t>
            </a:r>
            <a:r>
              <a:rPr lang="en-US" dirty="0" smtClean="0"/>
              <a:t> - 2823 (8 core) general nodes</a:t>
            </a:r>
          </a:p>
          <a:p>
            <a:pPr lvl="2"/>
            <a:r>
              <a:rPr lang="en-US" dirty="0" smtClean="0"/>
              <a:t>64 nodes are dedicated to </a:t>
            </a:r>
            <a:r>
              <a:rPr lang="en-US" dirty="0" err="1" smtClean="0"/>
              <a:t>viz</a:t>
            </a:r>
            <a:endParaRPr lang="en-US" dirty="0" smtClean="0"/>
          </a:p>
          <a:p>
            <a:pPr lvl="1"/>
            <a:r>
              <a:rPr lang="en-US" dirty="0" smtClean="0"/>
              <a:t>Chama - 1232 (8 core) general nodes</a:t>
            </a:r>
          </a:p>
          <a:p>
            <a:pPr lvl="1"/>
            <a:r>
              <a:rPr lang="en-US" dirty="0" smtClean="0"/>
              <a:t>Glory </a:t>
            </a:r>
            <a:r>
              <a:rPr lang="en-US" dirty="0" smtClean="0"/>
              <a:t>– 272 (16 core) general nodes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Classified</a:t>
            </a:r>
          </a:p>
          <a:p>
            <a:pPr lvl="1"/>
            <a:r>
              <a:rPr lang="en-US" dirty="0" err="1" smtClean="0"/>
              <a:t>Redsky</a:t>
            </a:r>
            <a:r>
              <a:rPr lang="en-US" dirty="0" smtClean="0"/>
              <a:t>-s – a section of </a:t>
            </a:r>
            <a:r>
              <a:rPr lang="en-US" dirty="0" err="1" smtClean="0"/>
              <a:t>Redsky</a:t>
            </a:r>
            <a:r>
              <a:rPr lang="en-US" dirty="0" smtClean="0"/>
              <a:t> listed above</a:t>
            </a:r>
          </a:p>
          <a:p>
            <a:pPr lvl="2"/>
            <a:r>
              <a:rPr lang="en-US" dirty="0" smtClean="0"/>
              <a:t>24 </a:t>
            </a:r>
            <a:r>
              <a:rPr lang="en-US" dirty="0"/>
              <a:t>nodes are dedicated to </a:t>
            </a:r>
            <a:r>
              <a:rPr lang="en-US" dirty="0" err="1"/>
              <a:t>viz</a:t>
            </a:r>
            <a:endParaRPr lang="en-US" dirty="0"/>
          </a:p>
          <a:p>
            <a:pPr lvl="1"/>
            <a:r>
              <a:rPr lang="en-US" dirty="0" smtClean="0"/>
              <a:t>Pecos – 1232 </a:t>
            </a:r>
            <a:r>
              <a:rPr lang="en-US" dirty="0"/>
              <a:t>(8 core) general nodes</a:t>
            </a:r>
            <a:endParaRPr lang="en-US" dirty="0" smtClean="0"/>
          </a:p>
          <a:p>
            <a:pPr lvl="1"/>
            <a:r>
              <a:rPr lang="en-US" dirty="0" smtClean="0"/>
              <a:t>Unity, Whitney – 272 (16 core) general nodes each</a:t>
            </a:r>
          </a:p>
          <a:p>
            <a:pPr lvl="1"/>
            <a:r>
              <a:rPr lang="en-US" dirty="0" smtClean="0"/>
              <a:t>Cielo – 6332 nodes, each with two 8 core AMD </a:t>
            </a:r>
            <a:r>
              <a:rPr lang="en-US" dirty="0" err="1" smtClean="0"/>
              <a:t>Opterons</a:t>
            </a:r>
            <a:endParaRPr lang="en-US" dirty="0" smtClean="0"/>
          </a:p>
          <a:p>
            <a:pPr lvl="2"/>
            <a:r>
              <a:rPr lang="en-US" dirty="0" smtClean="0"/>
              <a:t>372 nodes are dedicated to </a:t>
            </a:r>
            <a:r>
              <a:rPr lang="en-US" dirty="0" err="1" smtClean="0"/>
              <a:t>viz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16654</TotalTime>
  <Words>397</Words>
  <Application>Microsoft Macintosh PowerPoint</Application>
  <PresentationFormat>On-screen Show (4:3)</PresentationFormat>
  <Paragraphs>71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Site Report</vt:lpstr>
      <vt:lpstr>Group mission</vt:lpstr>
      <vt:lpstr>Activities - ParaView</vt:lpstr>
      <vt:lpstr>PowerPoint Presentation</vt:lpstr>
      <vt:lpstr>High Resolution Climate Simulation </vt:lpstr>
      <vt:lpstr>Chelyabinsk meteor</vt:lpstr>
      <vt:lpstr>Activities - EnSight</vt:lpstr>
      <vt:lpstr>Activities - Catalyst</vt:lpstr>
      <vt:lpstr>Hardware</vt:lpstr>
      <vt:lpstr>Upcoming year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Scott, W Alan</cp:lastModifiedBy>
  <cp:revision>66</cp:revision>
  <dcterms:created xsi:type="dcterms:W3CDTF">2010-11-08T20:18:04Z</dcterms:created>
  <dcterms:modified xsi:type="dcterms:W3CDTF">2014-04-22T16:49:58Z</dcterms:modified>
</cp:coreProperties>
</file>