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58" r:id="rId3"/>
    <p:sldId id="281" r:id="rId4"/>
    <p:sldId id="298" r:id="rId5"/>
    <p:sldId id="299" r:id="rId6"/>
    <p:sldId id="300" r:id="rId7"/>
    <p:sldId id="297" r:id="rId8"/>
    <p:sldId id="302" r:id="rId9"/>
    <p:sldId id="285" r:id="rId10"/>
    <p:sldId id="287" r:id="rId11"/>
    <p:sldId id="301" r:id="rId12"/>
    <p:sldId id="289" r:id="rId13"/>
    <p:sldId id="291" r:id="rId14"/>
    <p:sldId id="294" r:id="rId15"/>
    <p:sldId id="290" r:id="rId16"/>
    <p:sldId id="288" r:id="rId17"/>
    <p:sldId id="292" r:id="rId18"/>
    <p:sldId id="303" r:id="rId1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9966"/>
    <a:srgbClr val="FF9900"/>
    <a:srgbClr val="006600"/>
    <a:srgbClr val="660033"/>
    <a:srgbClr val="FF9999"/>
    <a:srgbClr val="CC0000"/>
    <a:srgbClr val="FF6600"/>
    <a:srgbClr val="BBE0E3"/>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0" autoAdjust="0"/>
    <p:restoredTop sz="94676" autoAdjust="0"/>
  </p:normalViewPr>
  <p:slideViewPr>
    <p:cSldViewPr>
      <p:cViewPr varScale="1">
        <p:scale>
          <a:sx n="84" d="100"/>
          <a:sy n="84" d="100"/>
        </p:scale>
        <p:origin x="893" y="82"/>
      </p:cViewPr>
      <p:guideLst>
        <p:guide orient="horz" pos="2160"/>
        <p:guide pos="2880"/>
      </p:guideLst>
    </p:cSldViewPr>
  </p:slideViewPr>
  <p:outlineViewPr>
    <p:cViewPr>
      <p:scale>
        <a:sx n="33" d="100"/>
        <a:sy n="33" d="100"/>
      </p:scale>
      <p:origin x="0" y="4484"/>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2685B310-2B01-46B5-94D7-10E0A30C3447}" type="datetimeFigureOut">
              <a:rPr lang="en-US" smtClean="0"/>
              <a:t>4/22/2014</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368B6589-BFE6-47FC-A63E-55B6BBF799F9}" type="slidenum">
              <a:rPr lang="en-US" smtClean="0"/>
              <a:t>‹#›</a:t>
            </a:fld>
            <a:endParaRPr lang="en-US"/>
          </a:p>
        </p:txBody>
      </p:sp>
    </p:spTree>
    <p:extLst>
      <p:ext uri="{BB962C8B-B14F-4D97-AF65-F5344CB8AC3E}">
        <p14:creationId xmlns:p14="http://schemas.microsoft.com/office/powerpoint/2010/main" val="3590771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426" cy="480549"/>
          </a:xfrm>
          <a:prstGeom prst="rect">
            <a:avLst/>
          </a:prstGeom>
        </p:spPr>
        <p:txBody>
          <a:bodyPr vert="horz" lIns="94256" tIns="47128" rIns="94256" bIns="47128" rtlCol="0"/>
          <a:lstStyle>
            <a:lvl1pPr algn="l">
              <a:defRPr sz="1200"/>
            </a:lvl1pPr>
          </a:lstStyle>
          <a:p>
            <a:endParaRPr lang="en-US"/>
          </a:p>
        </p:txBody>
      </p:sp>
      <p:sp>
        <p:nvSpPr>
          <p:cNvPr id="3" name="Date Placeholder 2"/>
          <p:cNvSpPr>
            <a:spLocks noGrp="1"/>
          </p:cNvSpPr>
          <p:nvPr>
            <p:ph type="dt" idx="1"/>
          </p:nvPr>
        </p:nvSpPr>
        <p:spPr>
          <a:xfrm>
            <a:off x="4144128" y="1"/>
            <a:ext cx="3169425" cy="480549"/>
          </a:xfrm>
          <a:prstGeom prst="rect">
            <a:avLst/>
          </a:prstGeom>
        </p:spPr>
        <p:txBody>
          <a:bodyPr vert="horz" lIns="94256" tIns="47128" rIns="94256" bIns="47128" rtlCol="0"/>
          <a:lstStyle>
            <a:lvl1pPr algn="r">
              <a:defRPr sz="1200"/>
            </a:lvl1pPr>
          </a:lstStyle>
          <a:p>
            <a:fld id="{BFDEF257-C56A-496F-BBA8-FEBE91EC7CEB}" type="datetimeFigureOut">
              <a:rPr lang="en-US" smtClean="0"/>
              <a:t>4/22/2014</a:t>
            </a:fld>
            <a:endParaRPr lang="en-US"/>
          </a:p>
        </p:txBody>
      </p:sp>
      <p:sp>
        <p:nvSpPr>
          <p:cNvPr id="4" name="Slide Image Placeholder 3"/>
          <p:cNvSpPr>
            <a:spLocks noGrp="1" noRot="1" noChangeAspect="1"/>
          </p:cNvSpPr>
          <p:nvPr>
            <p:ph type="sldImg" idx="2"/>
          </p:nvPr>
        </p:nvSpPr>
        <p:spPr>
          <a:xfrm>
            <a:off x="1258888" y="720725"/>
            <a:ext cx="4799012" cy="3598863"/>
          </a:xfrm>
          <a:prstGeom prst="rect">
            <a:avLst/>
          </a:prstGeom>
          <a:noFill/>
          <a:ln w="12700">
            <a:solidFill>
              <a:prstClr val="black"/>
            </a:solidFill>
          </a:ln>
        </p:spPr>
        <p:txBody>
          <a:bodyPr vert="horz" lIns="94256" tIns="47128" rIns="94256" bIns="47128" rtlCol="0" anchor="ctr"/>
          <a:lstStyle/>
          <a:p>
            <a:endParaRPr lang="en-US"/>
          </a:p>
        </p:txBody>
      </p:sp>
      <p:sp>
        <p:nvSpPr>
          <p:cNvPr id="5" name="Notes Placeholder 4"/>
          <p:cNvSpPr>
            <a:spLocks noGrp="1"/>
          </p:cNvSpPr>
          <p:nvPr>
            <p:ph type="body" sz="quarter" idx="3"/>
          </p:nvPr>
        </p:nvSpPr>
        <p:spPr>
          <a:xfrm>
            <a:off x="731027" y="4561140"/>
            <a:ext cx="5853148" cy="4320051"/>
          </a:xfrm>
          <a:prstGeom prst="rect">
            <a:avLst/>
          </a:prstGeom>
        </p:spPr>
        <p:txBody>
          <a:bodyPr vert="horz" lIns="94256" tIns="47128" rIns="94256" bIns="4712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023"/>
            <a:ext cx="3169426" cy="480549"/>
          </a:xfrm>
          <a:prstGeom prst="rect">
            <a:avLst/>
          </a:prstGeom>
        </p:spPr>
        <p:txBody>
          <a:bodyPr vert="horz" lIns="94256" tIns="47128" rIns="94256" bIns="47128" rtlCol="0" anchor="b"/>
          <a:lstStyle>
            <a:lvl1pPr algn="l">
              <a:defRPr sz="1200"/>
            </a:lvl1pPr>
          </a:lstStyle>
          <a:p>
            <a:endParaRPr lang="en-US"/>
          </a:p>
        </p:txBody>
      </p:sp>
      <p:sp>
        <p:nvSpPr>
          <p:cNvPr id="7" name="Slide Number Placeholder 6"/>
          <p:cNvSpPr>
            <a:spLocks noGrp="1"/>
          </p:cNvSpPr>
          <p:nvPr>
            <p:ph type="sldNum" sz="quarter" idx="5"/>
          </p:nvPr>
        </p:nvSpPr>
        <p:spPr>
          <a:xfrm>
            <a:off x="4144128" y="9119023"/>
            <a:ext cx="3169425" cy="480549"/>
          </a:xfrm>
          <a:prstGeom prst="rect">
            <a:avLst/>
          </a:prstGeom>
        </p:spPr>
        <p:txBody>
          <a:bodyPr vert="horz" lIns="94256" tIns="47128" rIns="94256" bIns="47128" rtlCol="0" anchor="b"/>
          <a:lstStyle>
            <a:lvl1pPr algn="r">
              <a:defRPr sz="1200"/>
            </a:lvl1pPr>
          </a:lstStyle>
          <a:p>
            <a:fld id="{5600AD44-3E86-4B3F-8213-1CE7E5CF6F1C}" type="slidenum">
              <a:rPr lang="en-US" smtClean="0"/>
              <a:t>‹#›</a:t>
            </a:fld>
            <a:endParaRPr lang="en-US"/>
          </a:p>
        </p:txBody>
      </p:sp>
    </p:spTree>
    <p:extLst>
      <p:ext uri="{BB962C8B-B14F-4D97-AF65-F5344CB8AC3E}">
        <p14:creationId xmlns:p14="http://schemas.microsoft.com/office/powerpoint/2010/main" val="141485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Here</a:t>
            </a:r>
            <a:r>
              <a:rPr lang="en-US" baseline="0" dirty="0" smtClean="0"/>
              <a:t> is a 500 word summary of VisIt</a:t>
            </a:r>
            <a:endParaRPr lang="en-US" dirty="0" smtClean="0"/>
          </a:p>
          <a:p>
            <a:r>
              <a:rPr lang="en-US" dirty="0" smtClean="0"/>
              <a:t>http://</a:t>
            </a:r>
            <a:r>
              <a:rPr lang="en-US" dirty="0" err="1" smtClean="0"/>
              <a:t>visitusers.org</a:t>
            </a:r>
            <a:r>
              <a:rPr lang="en-US" dirty="0" smtClean="0"/>
              <a:t>/</a:t>
            </a:r>
            <a:r>
              <a:rPr lang="en-US" dirty="0" err="1" smtClean="0"/>
              <a:t>index.php?title</a:t>
            </a:r>
            <a:r>
              <a:rPr lang="en-US" dirty="0" smtClean="0"/>
              <a:t>=500words</a:t>
            </a:r>
          </a:p>
          <a:p>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7</a:t>
            </a:fld>
            <a:endParaRPr lang="en-US" dirty="0"/>
          </a:p>
        </p:txBody>
      </p:sp>
    </p:spTree>
    <p:extLst>
      <p:ext uri="{BB962C8B-B14F-4D97-AF65-F5344CB8AC3E}">
        <p14:creationId xmlns:p14="http://schemas.microsoft.com/office/powerpoint/2010/main" val="30470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VisIt’s</a:t>
            </a:r>
            <a:r>
              <a:rPr lang="en-US" dirty="0" smtClean="0"/>
              <a:t> export</a:t>
            </a:r>
            <a:r>
              <a:rPr lang="en-US" baseline="0" dirty="0" smtClean="0"/>
              <a:t> mechanism was a monolithic block of code in the </a:t>
            </a:r>
            <a:r>
              <a:rPr lang="en-US" baseline="0" dirty="0" err="1" smtClean="0"/>
              <a:t>avtDatabaseWriter</a:t>
            </a:r>
            <a:r>
              <a:rPr lang="en-US" baseline="0" dirty="0" smtClean="0"/>
              <a:t>::Write method. This has been split up into many helper methods that allow derived classes to control more of the export process. Derived types can influence which variables are exported, how materials are handled, and ultimately set various properties in the contract. If the contract has changed then the pipeline gets re-executed. This is an improvement over the former code that too often resulted in pipeline re-executions.</a:t>
            </a:r>
          </a:p>
          <a:p>
            <a:endParaRPr lang="en-US" baseline="0" dirty="0" smtClean="0"/>
          </a:p>
          <a:p>
            <a:r>
              <a:rPr lang="en-US" baseline="0" dirty="0" smtClean="0"/>
              <a:t>Down in writer plugins, there are various ways that we need to handle data. Some formats can deal with writing their data to a separate file. Other formats need to contain all data in a single file or single object within that file. The export mechanism has been extended so it asks the derived type the proper geometry combination mode based on the type of plot being exported. Writers can get </a:t>
            </a:r>
            <a:r>
              <a:rPr lang="en-US" baseline="0" dirty="0" err="1" smtClean="0"/>
              <a:t>VisIt</a:t>
            </a:r>
            <a:r>
              <a:rPr lang="en-US" baseline="0" dirty="0" smtClean="0"/>
              <a:t> to combine all data on rank 0, combine like data (label match) on rank 0 into n objects, or do no combining and let each rank get its own chunk of data (the old way). Geometry combination in the writer can simplify many plug-ins that were doing their own geometry combining since they can now use the base class methods.</a:t>
            </a:r>
          </a:p>
          <a:p>
            <a:endParaRPr lang="en-US" baseline="0" dirty="0" smtClean="0"/>
          </a:p>
          <a:p>
            <a:r>
              <a:rPr lang="en-US" baseline="0" dirty="0" smtClean="0"/>
              <a:t>The database plugin API was extended so it supports reading a license/copyright string from the plugins and passing it back to the clients. The current example of where this is used is in the Export window, which can show the plugin license on export.</a:t>
            </a:r>
          </a:p>
          <a:p>
            <a:endParaRPr lang="en-US" baseline="0" dirty="0" smtClean="0"/>
          </a:p>
          <a:p>
            <a:r>
              <a:rPr lang="en-US" baseline="0" dirty="0" smtClean="0"/>
              <a:t>XDB plugin support was added to the </a:t>
            </a:r>
            <a:r>
              <a:rPr lang="en-US" baseline="0" dirty="0" err="1" smtClean="0"/>
              <a:t>VisIt</a:t>
            </a:r>
            <a:r>
              <a:rPr lang="en-US" baseline="0" dirty="0" smtClean="0"/>
              <a:t> </a:t>
            </a:r>
            <a:r>
              <a:rPr lang="en-US" baseline="0" dirty="0" err="1" smtClean="0"/>
              <a:t>svn</a:t>
            </a:r>
            <a:r>
              <a:rPr lang="en-US" baseline="0" dirty="0" smtClean="0"/>
              <a:t> repo. XDB is a plugin that stores </a:t>
            </a:r>
            <a:r>
              <a:rPr lang="en-US" baseline="0" dirty="0" err="1" smtClean="0"/>
              <a:t>VisIt’s</a:t>
            </a:r>
            <a:r>
              <a:rPr lang="en-US" baseline="0" dirty="0" smtClean="0"/>
              <a:t> VTK data into </a:t>
            </a:r>
            <a:r>
              <a:rPr lang="en-US" baseline="0" dirty="0" err="1" smtClean="0"/>
              <a:t>FieldView’s</a:t>
            </a:r>
            <a:r>
              <a:rPr lang="en-US" baseline="0" dirty="0" smtClean="0"/>
              <a:t> XDB format so that </a:t>
            </a:r>
            <a:r>
              <a:rPr lang="en-US" baseline="0" dirty="0" err="1" smtClean="0"/>
              <a:t>FieldView</a:t>
            </a:r>
            <a:r>
              <a:rPr lang="en-US" baseline="0" dirty="0" smtClean="0"/>
              <a:t> can read and process the extracted data. XDB exports will be used in </a:t>
            </a:r>
            <a:r>
              <a:rPr lang="en-US" baseline="0" dirty="0" err="1" smtClean="0"/>
              <a:t>VisIt</a:t>
            </a:r>
            <a:r>
              <a:rPr lang="en-US" baseline="0" dirty="0" smtClean="0"/>
              <a:t> at scale and in situ to extract data for </a:t>
            </a:r>
            <a:r>
              <a:rPr lang="en-US" baseline="0" dirty="0" err="1" smtClean="0"/>
              <a:t>FieldView</a:t>
            </a:r>
            <a:r>
              <a:rPr lang="en-US" baseline="0" dirty="0" smtClean="0"/>
              <a:t> customers. This is the first example of a plugin that is primarily a binary. We had to develop </a:t>
            </a:r>
            <a:r>
              <a:rPr lang="en-US" baseline="0" dirty="0" err="1" smtClean="0"/>
              <a:t>cmake</a:t>
            </a:r>
            <a:r>
              <a:rPr lang="en-US" baseline="0" dirty="0" smtClean="0"/>
              <a:t> logic to determine compatibility, select the plugin, copy its support libraries in a way suitable to regular </a:t>
            </a:r>
            <a:r>
              <a:rPr lang="en-US" baseline="0" dirty="0" err="1" smtClean="0"/>
              <a:t>VisIt</a:t>
            </a:r>
            <a:r>
              <a:rPr lang="en-US" baseline="0" dirty="0" smtClean="0"/>
              <a:t> development builds, and ensure that plugins were installed properly when doing “make install” or “make package”. </a:t>
            </a:r>
            <a:endParaRPr lang="en-US" dirty="0"/>
          </a:p>
        </p:txBody>
      </p:sp>
      <p:sp>
        <p:nvSpPr>
          <p:cNvPr id="4" name="Slide Number Placeholder 3"/>
          <p:cNvSpPr>
            <a:spLocks noGrp="1"/>
          </p:cNvSpPr>
          <p:nvPr>
            <p:ph type="sldNum" sz="quarter" idx="10"/>
          </p:nvPr>
        </p:nvSpPr>
        <p:spPr/>
        <p:txBody>
          <a:bodyPr/>
          <a:lstStyle/>
          <a:p>
            <a:fld id="{5600AD44-3E86-4B3F-8213-1CE7E5CF6F1C}" type="slidenum">
              <a:rPr lang="en-US" smtClean="0"/>
              <a:t>13</a:t>
            </a:fld>
            <a:endParaRPr lang="en-US"/>
          </a:p>
        </p:txBody>
      </p:sp>
    </p:spTree>
    <p:extLst>
      <p:ext uri="{BB962C8B-B14F-4D97-AF65-F5344CB8AC3E}">
        <p14:creationId xmlns:p14="http://schemas.microsoft.com/office/powerpoint/2010/main" val="4205504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these infrastructure enhancements may yet be contributed to the open source </a:t>
            </a:r>
            <a:r>
              <a:rPr lang="en-US" dirty="0" err="1" smtClean="0"/>
              <a:t>VisIt</a:t>
            </a:r>
            <a:endParaRPr lang="en-US" dirty="0"/>
          </a:p>
        </p:txBody>
      </p:sp>
      <p:sp>
        <p:nvSpPr>
          <p:cNvPr id="4" name="Slide Number Placeholder 3"/>
          <p:cNvSpPr>
            <a:spLocks noGrp="1"/>
          </p:cNvSpPr>
          <p:nvPr>
            <p:ph type="sldNum" sz="quarter" idx="10"/>
          </p:nvPr>
        </p:nvSpPr>
        <p:spPr/>
        <p:txBody>
          <a:bodyPr/>
          <a:lstStyle/>
          <a:p>
            <a:fld id="{5600AD44-3E86-4B3F-8213-1CE7E5CF6F1C}" type="slidenum">
              <a:rPr lang="en-US" smtClean="0"/>
              <a:t>16</a:t>
            </a:fld>
            <a:endParaRPr lang="en-US"/>
          </a:p>
        </p:txBody>
      </p:sp>
    </p:spTree>
    <p:extLst>
      <p:ext uri="{BB962C8B-B14F-4D97-AF65-F5344CB8AC3E}">
        <p14:creationId xmlns:p14="http://schemas.microsoft.com/office/powerpoint/2010/main" val="3746616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not just coding…</a:t>
            </a:r>
            <a:endParaRPr lang="en-US" dirty="0"/>
          </a:p>
        </p:txBody>
      </p:sp>
      <p:sp>
        <p:nvSpPr>
          <p:cNvPr id="4" name="Slide Number Placeholder 3"/>
          <p:cNvSpPr>
            <a:spLocks noGrp="1"/>
          </p:cNvSpPr>
          <p:nvPr>
            <p:ph type="sldNum" sz="quarter" idx="10"/>
          </p:nvPr>
        </p:nvSpPr>
        <p:spPr/>
        <p:txBody>
          <a:bodyPr/>
          <a:lstStyle/>
          <a:p>
            <a:fld id="{5600AD44-3E86-4B3F-8213-1CE7E5CF6F1C}" type="slidenum">
              <a:rPr lang="en-US" smtClean="0"/>
              <a:t>17</a:t>
            </a:fld>
            <a:endParaRPr lang="en-US"/>
          </a:p>
        </p:txBody>
      </p:sp>
    </p:spTree>
    <p:extLst>
      <p:ext uri="{BB962C8B-B14F-4D97-AF65-F5344CB8AC3E}">
        <p14:creationId xmlns:p14="http://schemas.microsoft.com/office/powerpoint/2010/main" val="3859180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Click to edit Master title style</a:t>
            </a:r>
            <a:endParaRPr lang="pt-BR"/>
          </a:p>
        </p:txBody>
      </p:sp>
      <p:sp>
        <p:nvSpPr>
          <p:cNvPr id="3" name="Espaço Reservado para Texto Vertical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extLst>
      <p:ext uri="{BB962C8B-B14F-4D97-AF65-F5344CB8AC3E}">
        <p14:creationId xmlns:p14="http://schemas.microsoft.com/office/powerpoint/2010/main" val="4019826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n-US" smtClean="0"/>
              <a:t>Click to edit Master title style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extLst>
      <p:ext uri="{BB962C8B-B14F-4D97-AF65-F5344CB8AC3E}">
        <p14:creationId xmlns:p14="http://schemas.microsoft.com/office/powerpoint/2010/main" val="403175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6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5" name="Title Placeholder 1"/>
          <p:cNvSpPr>
            <a:spLocks noGrp="1"/>
          </p:cNvSpPr>
          <p:nvPr>
            <p:ph type="title"/>
          </p:nvPr>
        </p:nvSpPr>
        <p:spPr>
          <a:xfrm>
            <a:off x="457200" y="220136"/>
            <a:ext cx="8229600" cy="1251062"/>
          </a:xfrm>
          <a:prstGeom prst="rect">
            <a:avLst/>
          </a:prstGeom>
          <a:effectLst/>
        </p:spPr>
        <p:txBody>
          <a:bodyPr vert="horz" lIns="91440" rIns="45720" rtlCol="0" anchor="t" anchorCtr="0">
            <a:noAutofit/>
            <a:scene3d>
              <a:camera prst="orthographicFront"/>
              <a:lightRig rig="threePt" dir="t">
                <a:rot lat="0" lon="0" rev="4800000"/>
              </a:lightRig>
            </a:scene3d>
            <a:sp3d prstMaterial="matte">
              <a:bevelT w="50800" h="10160"/>
            </a:sp3d>
          </a:bodyPr>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444799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Click to edit Master title style</a:t>
            </a:r>
            <a:endParaRPr lang="pt-BR"/>
          </a:p>
        </p:txBody>
      </p:sp>
      <p:sp>
        <p:nvSpPr>
          <p:cNvPr id="3" name="Espaço Reservado para Conteúdo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extLst>
      <p:ext uri="{BB962C8B-B14F-4D97-AF65-F5344CB8AC3E}">
        <p14:creationId xmlns:p14="http://schemas.microsoft.com/office/powerpoint/2010/main" val="1286521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42002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Click to edit Master title style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extLst>
      <p:ext uri="{BB962C8B-B14F-4D97-AF65-F5344CB8AC3E}">
        <p14:creationId xmlns:p14="http://schemas.microsoft.com/office/powerpoint/2010/main" val="3687882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n-US" smtClean="0"/>
              <a:t>Click to edit Master title style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Tree>
    <p:extLst>
      <p:ext uri="{BB962C8B-B14F-4D97-AF65-F5344CB8AC3E}">
        <p14:creationId xmlns:p14="http://schemas.microsoft.com/office/powerpoint/2010/main" val="1620351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Click to edit Master title style</a:t>
            </a:r>
            <a:endParaRPr lang="pt-BR"/>
          </a:p>
        </p:txBody>
      </p:sp>
    </p:spTree>
    <p:extLst>
      <p:ext uri="{BB962C8B-B14F-4D97-AF65-F5344CB8AC3E}">
        <p14:creationId xmlns:p14="http://schemas.microsoft.com/office/powerpoint/2010/main" val="3108341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858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5019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18185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TextBox 4"/>
          <p:cNvSpPr txBox="1"/>
          <p:nvPr/>
        </p:nvSpPr>
        <p:spPr>
          <a:xfrm>
            <a:off x="0" y="6427113"/>
            <a:ext cx="2362200" cy="430887"/>
          </a:xfrm>
          <a:prstGeom prst="rect">
            <a:avLst/>
          </a:prstGeom>
          <a:noFill/>
        </p:spPr>
        <p:txBody>
          <a:bodyPr wrap="square" rtlCol="0">
            <a:spAutoFit/>
          </a:bodyPr>
          <a:lstStyle/>
          <a:p>
            <a:pPr fontAlgn="base">
              <a:spcBef>
                <a:spcPct val="0"/>
              </a:spcBef>
              <a:spcAft>
                <a:spcPct val="0"/>
              </a:spcAft>
            </a:pPr>
            <a:r>
              <a:rPr lang="en-US" sz="1050" dirty="0">
                <a:solidFill>
                  <a:srgbClr val="000000"/>
                </a:solidFill>
                <a:effectLst>
                  <a:outerShdw blurRad="38100" dist="38100" dir="2700000" algn="tl">
                    <a:srgbClr val="000000">
                      <a:alpha val="43137"/>
                    </a:srgbClr>
                  </a:outerShdw>
                </a:effectLst>
              </a:rPr>
              <a:t>Copyright</a:t>
            </a:r>
            <a:r>
              <a:rPr lang="en-US" sz="1050" b="1" dirty="0">
                <a:solidFill>
                  <a:srgbClr val="000000"/>
                </a:solidFill>
                <a:effectLst>
                  <a:outerShdw blurRad="38100" dist="38100" dir="2700000" algn="tl">
                    <a:srgbClr val="000000">
                      <a:alpha val="43137"/>
                    </a:srgbClr>
                  </a:outerShdw>
                </a:effectLst>
              </a:rPr>
              <a:t> </a:t>
            </a:r>
            <a:r>
              <a:rPr lang="en-US" sz="1050" dirty="0">
                <a:solidFill>
                  <a:srgbClr val="000000"/>
                </a:solidFill>
                <a:effectLst>
                  <a:outerShdw blurRad="38100" dist="38100" dir="2700000" algn="tl">
                    <a:srgbClr val="000000">
                      <a:alpha val="43137"/>
                    </a:srgbClr>
                  </a:outerShdw>
                </a:effectLst>
              </a:rPr>
              <a:t>(c) </a:t>
            </a:r>
            <a:r>
              <a:rPr lang="en-US" sz="1050" dirty="0" smtClean="0">
                <a:solidFill>
                  <a:srgbClr val="000000"/>
                </a:solidFill>
                <a:effectLst>
                  <a:outerShdw blurRad="38100" dist="38100" dir="2700000" algn="tl">
                    <a:srgbClr val="000000">
                      <a:alpha val="43137"/>
                    </a:srgbClr>
                  </a:outerShdw>
                </a:effectLst>
              </a:rPr>
              <a:t>2014 </a:t>
            </a:r>
            <a:r>
              <a:rPr lang="en-US" sz="1050" dirty="0">
                <a:solidFill>
                  <a:srgbClr val="000000"/>
                </a:solidFill>
                <a:effectLst>
                  <a:outerShdw blurRad="38100" dist="38100" dir="2700000" algn="tl">
                    <a:srgbClr val="000000">
                      <a:alpha val="43137"/>
                    </a:srgbClr>
                  </a:outerShdw>
                </a:effectLst>
              </a:rPr>
              <a:t>Intelligent Light All Rights </a:t>
            </a:r>
            <a:r>
              <a:rPr lang="en-US" sz="1050" dirty="0" smtClean="0">
                <a:solidFill>
                  <a:srgbClr val="000000"/>
                </a:solidFill>
                <a:effectLst>
                  <a:outerShdw blurRad="38100" dist="38100" dir="2700000" algn="tl">
                    <a:srgbClr val="000000">
                      <a:alpha val="43137"/>
                    </a:srgbClr>
                  </a:outerShdw>
                </a:effectLst>
              </a:rPr>
              <a:t>Reserved</a:t>
            </a:r>
            <a:endParaRPr lang="en-US" sz="1050" dirty="0">
              <a:solidFill>
                <a:srgbClr val="000000"/>
              </a:solidFill>
              <a:effectLst>
                <a:outerShdw blurRad="38100" dist="38100" dir="2700000" algn="tl">
                  <a:srgbClr val="000000">
                    <a:alpha val="43137"/>
                  </a:srgbClr>
                </a:outerShdw>
              </a:effectLs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Swis721 BT" pitchFamily="34" charset="0"/>
          <a:cs typeface="Arial" charset="0"/>
        </a:defRPr>
      </a:lvl2pPr>
      <a:lvl3pPr algn="l" rtl="0" eaLnBrk="1" fontAlgn="base" hangingPunct="1">
        <a:spcBef>
          <a:spcPct val="0"/>
        </a:spcBef>
        <a:spcAft>
          <a:spcPct val="0"/>
        </a:spcAft>
        <a:defRPr sz="4400">
          <a:solidFill>
            <a:schemeClr val="tx1"/>
          </a:solidFill>
          <a:latin typeface="Swis721 BT" pitchFamily="34" charset="0"/>
          <a:cs typeface="Arial" charset="0"/>
        </a:defRPr>
      </a:lvl3pPr>
      <a:lvl4pPr algn="l" rtl="0" eaLnBrk="1" fontAlgn="base" hangingPunct="1">
        <a:spcBef>
          <a:spcPct val="0"/>
        </a:spcBef>
        <a:spcAft>
          <a:spcPct val="0"/>
        </a:spcAft>
        <a:defRPr sz="4400">
          <a:solidFill>
            <a:schemeClr val="tx1"/>
          </a:solidFill>
          <a:latin typeface="Swis721 BT" pitchFamily="34" charset="0"/>
          <a:cs typeface="Arial" charset="0"/>
        </a:defRPr>
      </a:lvl4pPr>
      <a:lvl5pPr algn="l" rtl="0" eaLnBrk="1" fontAlgn="base" hangingPunct="1">
        <a:spcBef>
          <a:spcPct val="0"/>
        </a:spcBef>
        <a:spcAft>
          <a:spcPct val="0"/>
        </a:spcAft>
        <a:defRPr sz="4400">
          <a:solidFill>
            <a:schemeClr val="tx1"/>
          </a:solidFill>
          <a:latin typeface="Swis721 BT" pitchFamily="34" charset="0"/>
          <a:cs typeface="Arial" charset="0"/>
        </a:defRPr>
      </a:lvl5pPr>
      <a:lvl6pPr marL="457200" algn="l" rtl="0" eaLnBrk="1" fontAlgn="base" hangingPunct="1">
        <a:spcBef>
          <a:spcPct val="0"/>
        </a:spcBef>
        <a:spcAft>
          <a:spcPct val="0"/>
        </a:spcAft>
        <a:defRPr sz="4400">
          <a:solidFill>
            <a:schemeClr val="tx1"/>
          </a:solidFill>
          <a:latin typeface="Swis721 BT" pitchFamily="34" charset="0"/>
          <a:cs typeface="Arial" charset="0"/>
        </a:defRPr>
      </a:lvl6pPr>
      <a:lvl7pPr marL="914400" algn="l" rtl="0" eaLnBrk="1" fontAlgn="base" hangingPunct="1">
        <a:spcBef>
          <a:spcPct val="0"/>
        </a:spcBef>
        <a:spcAft>
          <a:spcPct val="0"/>
        </a:spcAft>
        <a:defRPr sz="4400">
          <a:solidFill>
            <a:schemeClr val="tx1"/>
          </a:solidFill>
          <a:latin typeface="Swis721 BT" pitchFamily="34" charset="0"/>
          <a:cs typeface="Arial" charset="0"/>
        </a:defRPr>
      </a:lvl7pPr>
      <a:lvl8pPr marL="1371600" algn="l" rtl="0" eaLnBrk="1" fontAlgn="base" hangingPunct="1">
        <a:spcBef>
          <a:spcPct val="0"/>
        </a:spcBef>
        <a:spcAft>
          <a:spcPct val="0"/>
        </a:spcAft>
        <a:defRPr sz="4400">
          <a:solidFill>
            <a:schemeClr val="tx1"/>
          </a:solidFill>
          <a:latin typeface="Swis721 BT" pitchFamily="34" charset="0"/>
          <a:cs typeface="Arial" charset="0"/>
        </a:defRPr>
      </a:lvl8pPr>
      <a:lvl9pPr marL="1828800" algn="l" rtl="0" eaLnBrk="1" fontAlgn="base" hangingPunct="1">
        <a:spcBef>
          <a:spcPct val="0"/>
        </a:spcBef>
        <a:spcAft>
          <a:spcPct val="0"/>
        </a:spcAft>
        <a:defRPr sz="4400">
          <a:solidFill>
            <a:schemeClr val="tx1"/>
          </a:solidFill>
          <a:latin typeface="Swis721 BT" pitchFamily="34" charset="0"/>
          <a:cs typeface="Arial" charset="0"/>
        </a:defRPr>
      </a:lvl9pPr>
    </p:titleStyle>
    <p:bodyStyle>
      <a:lvl1pPr marL="342900" indent="-342900" algn="l" rtl="0" eaLnBrk="1" fontAlgn="base" hangingPunct="1">
        <a:spcBef>
          <a:spcPct val="20000"/>
        </a:spcBef>
        <a:spcAft>
          <a:spcPct val="0"/>
        </a:spcAft>
        <a:buChar char="•"/>
        <a:defRPr sz="3200">
          <a:solidFill>
            <a:srgbClr val="5F5F5F"/>
          </a:solidFill>
          <a:latin typeface="+mn-lt"/>
          <a:ea typeface="+mn-ea"/>
          <a:cs typeface="+mn-cs"/>
        </a:defRPr>
      </a:lvl1pPr>
      <a:lvl2pPr marL="742950" indent="-285750" algn="l" rtl="0" eaLnBrk="1" fontAlgn="base" hangingPunct="1">
        <a:spcBef>
          <a:spcPct val="20000"/>
        </a:spcBef>
        <a:spcAft>
          <a:spcPct val="0"/>
        </a:spcAft>
        <a:buChar char="–"/>
        <a:defRPr sz="2800">
          <a:solidFill>
            <a:srgbClr val="5F5F5F"/>
          </a:solidFill>
          <a:latin typeface="+mn-lt"/>
          <a:cs typeface="+mn-cs"/>
        </a:defRPr>
      </a:lvl2pPr>
      <a:lvl3pPr marL="1143000" indent="-228600" algn="l" rtl="0" eaLnBrk="1" fontAlgn="base" hangingPunct="1">
        <a:spcBef>
          <a:spcPct val="20000"/>
        </a:spcBef>
        <a:spcAft>
          <a:spcPct val="0"/>
        </a:spcAft>
        <a:buChar char="•"/>
        <a:defRPr sz="2400">
          <a:solidFill>
            <a:srgbClr val="5F5F5F"/>
          </a:solidFill>
          <a:latin typeface="+mn-lt"/>
          <a:cs typeface="+mn-cs"/>
        </a:defRPr>
      </a:lvl3pPr>
      <a:lvl4pPr marL="1600200" indent="-228600" algn="l" rtl="0" eaLnBrk="1" fontAlgn="base" hangingPunct="1">
        <a:spcBef>
          <a:spcPct val="20000"/>
        </a:spcBef>
        <a:spcAft>
          <a:spcPct val="0"/>
        </a:spcAft>
        <a:buChar char="–"/>
        <a:defRPr sz="2000">
          <a:solidFill>
            <a:srgbClr val="5F5F5F"/>
          </a:solidFill>
          <a:latin typeface="+mn-lt"/>
          <a:cs typeface="+mn-cs"/>
        </a:defRPr>
      </a:lvl4pPr>
      <a:lvl5pPr marL="2057400" indent="-228600" algn="l" rtl="0" eaLnBrk="1" fontAlgn="base" hangingPunct="1">
        <a:spcBef>
          <a:spcPct val="20000"/>
        </a:spcBef>
        <a:spcAft>
          <a:spcPct val="0"/>
        </a:spcAft>
        <a:buChar char="»"/>
        <a:defRPr sz="2000">
          <a:solidFill>
            <a:srgbClr val="5F5F5F"/>
          </a:solidFill>
          <a:latin typeface="+mn-lt"/>
          <a:cs typeface="+mn-cs"/>
        </a:defRPr>
      </a:lvl5pPr>
      <a:lvl6pPr marL="2514600" indent="-228600" algn="l" rtl="0" eaLnBrk="1" fontAlgn="base" hangingPunct="1">
        <a:spcBef>
          <a:spcPct val="20000"/>
        </a:spcBef>
        <a:spcAft>
          <a:spcPct val="0"/>
        </a:spcAft>
        <a:buChar char="»"/>
        <a:defRPr sz="2000">
          <a:solidFill>
            <a:srgbClr val="5F5F5F"/>
          </a:solidFill>
          <a:latin typeface="+mn-lt"/>
          <a:cs typeface="+mn-cs"/>
        </a:defRPr>
      </a:lvl6pPr>
      <a:lvl7pPr marL="2971800" indent="-228600" algn="l" rtl="0" eaLnBrk="1" fontAlgn="base" hangingPunct="1">
        <a:spcBef>
          <a:spcPct val="20000"/>
        </a:spcBef>
        <a:spcAft>
          <a:spcPct val="0"/>
        </a:spcAft>
        <a:buChar char="»"/>
        <a:defRPr sz="2000">
          <a:solidFill>
            <a:srgbClr val="5F5F5F"/>
          </a:solidFill>
          <a:latin typeface="+mn-lt"/>
          <a:cs typeface="+mn-cs"/>
        </a:defRPr>
      </a:lvl7pPr>
      <a:lvl8pPr marL="3429000" indent="-228600" algn="l" rtl="0" eaLnBrk="1" fontAlgn="base" hangingPunct="1">
        <a:spcBef>
          <a:spcPct val="20000"/>
        </a:spcBef>
        <a:spcAft>
          <a:spcPct val="0"/>
        </a:spcAft>
        <a:buChar char="»"/>
        <a:defRPr sz="2000">
          <a:solidFill>
            <a:srgbClr val="5F5F5F"/>
          </a:solidFill>
          <a:latin typeface="+mn-lt"/>
          <a:cs typeface="+mn-cs"/>
        </a:defRPr>
      </a:lvl8pPr>
      <a:lvl9pPr marL="3886200" indent="-228600" algn="l" rtl="0" eaLnBrk="1" fontAlgn="base" hangingPunct="1">
        <a:spcBef>
          <a:spcPct val="20000"/>
        </a:spcBef>
        <a:spcAft>
          <a:spcPct val="0"/>
        </a:spcAft>
        <a:buChar char="»"/>
        <a:defRPr sz="2000">
          <a:solidFill>
            <a:srgbClr val="5F5F5F"/>
          </a:solidFill>
          <a:latin typeface="+mn-lt"/>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9.emf"/></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3.jp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Strengths</a:t>
            </a:r>
            <a:endParaRPr lang="en-US" dirty="0"/>
          </a:p>
        </p:txBody>
      </p:sp>
      <p:sp>
        <p:nvSpPr>
          <p:cNvPr id="22" name="TextBox 21"/>
          <p:cNvSpPr txBox="1"/>
          <p:nvPr/>
        </p:nvSpPr>
        <p:spPr>
          <a:xfrm>
            <a:off x="419100" y="1164214"/>
            <a:ext cx="8496300" cy="830997"/>
          </a:xfrm>
          <a:prstGeom prst="rect">
            <a:avLst/>
          </a:prstGeom>
          <a:noFill/>
        </p:spPr>
        <p:txBody>
          <a:bodyPr wrap="square" rtlCol="0">
            <a:spAutoFit/>
          </a:bodyPr>
          <a:lstStyle/>
          <a:p>
            <a:r>
              <a:rPr lang="en-US" sz="2400" dirty="0" smtClean="0"/>
              <a:t>Each tool and organization has its respective strengths that we are bringing together.</a:t>
            </a:r>
            <a:endParaRPr lang="en-US" sz="2400" dirty="0"/>
          </a:p>
        </p:txBody>
      </p:sp>
      <p:grpSp>
        <p:nvGrpSpPr>
          <p:cNvPr id="30" name="Group 29"/>
          <p:cNvGrpSpPr/>
          <p:nvPr/>
        </p:nvGrpSpPr>
        <p:grpSpPr>
          <a:xfrm>
            <a:off x="343469" y="1777425"/>
            <a:ext cx="3999931" cy="4623375"/>
            <a:chOff x="343469" y="1777425"/>
            <a:chExt cx="3999931" cy="4623375"/>
          </a:xfrm>
        </p:grpSpPr>
        <p:sp>
          <p:nvSpPr>
            <p:cNvPr id="23" name="Rounded Rectangle 22"/>
            <p:cNvSpPr/>
            <p:nvPr/>
          </p:nvSpPr>
          <p:spPr>
            <a:xfrm>
              <a:off x="381000" y="2354997"/>
              <a:ext cx="3962400" cy="4045803"/>
            </a:xfrm>
            <a:prstGeom prst="round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rPr>
                <a:t>VisIt</a:t>
              </a:r>
              <a:r>
                <a:rPr lang="en-US" sz="2400" dirty="0">
                  <a:solidFill>
                    <a:schemeClr val="tx1"/>
                  </a:solidFill>
                </a:rPr>
                <a:t> Strengths</a:t>
              </a:r>
            </a:p>
            <a:p>
              <a:pPr marL="285750" indent="-285750">
                <a:buFont typeface="Arial" panose="020B0604020202020204" pitchFamily="34" charset="0"/>
                <a:buChar char="•"/>
              </a:pPr>
              <a:r>
                <a:rPr lang="en-US" sz="2400" dirty="0">
                  <a:solidFill>
                    <a:schemeClr val="tx1"/>
                  </a:solidFill>
                </a:rPr>
                <a:t>Scalability</a:t>
              </a:r>
            </a:p>
            <a:p>
              <a:pPr marL="285750" indent="-285750">
                <a:buFont typeface="Arial" panose="020B0604020202020204" pitchFamily="34" charset="0"/>
                <a:buChar char="•"/>
              </a:pPr>
              <a:r>
                <a:rPr lang="en-US" sz="2400" dirty="0">
                  <a:solidFill>
                    <a:schemeClr val="tx1"/>
                  </a:solidFill>
                </a:rPr>
                <a:t>Extensibility</a:t>
              </a:r>
            </a:p>
            <a:p>
              <a:pPr marL="285750" indent="-285750">
                <a:buFont typeface="Arial" panose="020B0604020202020204" pitchFamily="34" charset="0"/>
                <a:buChar char="•"/>
              </a:pPr>
              <a:r>
                <a:rPr lang="en-US" sz="2400" dirty="0">
                  <a:solidFill>
                    <a:schemeClr val="tx1"/>
                  </a:solidFill>
                </a:rPr>
                <a:t>In situ</a:t>
              </a:r>
            </a:p>
            <a:p>
              <a:pPr marL="285750" indent="-285750">
                <a:buFont typeface="Arial" panose="020B0604020202020204" pitchFamily="34" charset="0"/>
                <a:buChar char="•"/>
              </a:pPr>
              <a:r>
                <a:rPr lang="en-US" sz="2400" dirty="0">
                  <a:solidFill>
                    <a:schemeClr val="tx1"/>
                  </a:solidFill>
                </a:rPr>
                <a:t>Open source</a:t>
              </a:r>
            </a:p>
            <a:p>
              <a:pPr marL="285750" indent="-285750">
                <a:buFont typeface="Arial" panose="020B0604020202020204" pitchFamily="34" charset="0"/>
                <a:buChar char="•"/>
              </a:pPr>
              <a:r>
                <a:rPr lang="en-US" sz="2400" dirty="0">
                  <a:solidFill>
                    <a:schemeClr val="tx1"/>
                  </a:solidFill>
                </a:rPr>
                <a:t>Deployment target for research</a:t>
              </a:r>
            </a:p>
            <a:p>
              <a:pPr marL="285750" indent="-285750">
                <a:buFont typeface="Arial" panose="020B0604020202020204" pitchFamily="34" charset="0"/>
                <a:buChar char="•"/>
              </a:pPr>
              <a:r>
                <a:rPr lang="en-US" sz="2400" dirty="0">
                  <a:solidFill>
                    <a:schemeClr val="tx1"/>
                  </a:solidFill>
                </a:rPr>
                <a:t>Commitment to user support</a:t>
              </a:r>
            </a:p>
            <a:p>
              <a:pPr algn="ctr"/>
              <a:endParaRPr lang="en-US" sz="2400" dirty="0"/>
            </a:p>
          </p:txBody>
        </p:sp>
        <p:pic>
          <p:nvPicPr>
            <p:cNvPr id="25" name="Content Placeholder 8" descr="Screen shot 2011-05-16 at 2.32.23 PM.png"/>
            <p:cNvPicPr>
              <a:picLocks noChangeAspect="1"/>
            </p:cNvPicPr>
            <p:nvPr/>
          </p:nvPicPr>
          <p:blipFill rotWithShape="1">
            <a:blip r:embed="rId2"/>
            <a:srcRect l="-2" t="-27947" r="2164" b="-27947"/>
            <a:stretch/>
          </p:blipFill>
          <p:spPr>
            <a:xfrm>
              <a:off x="343469" y="1777425"/>
              <a:ext cx="733912" cy="894410"/>
            </a:xfrm>
            <a:prstGeom prst="rect">
              <a:avLst/>
            </a:prstGeom>
            <a:effectLst>
              <a:outerShdw blurRad="50800" dist="38100" dir="2700000" algn="tl" rotWithShape="0">
                <a:prstClr val="black">
                  <a:alpha val="40000"/>
                </a:prstClr>
              </a:outerShdw>
            </a:effectLst>
          </p:spPr>
        </p:pic>
      </p:grpSp>
      <p:grpSp>
        <p:nvGrpSpPr>
          <p:cNvPr id="29" name="Group 28"/>
          <p:cNvGrpSpPr/>
          <p:nvPr/>
        </p:nvGrpSpPr>
        <p:grpSpPr>
          <a:xfrm>
            <a:off x="4580530" y="1932868"/>
            <a:ext cx="4030070" cy="4467931"/>
            <a:chOff x="4580530" y="1932868"/>
            <a:chExt cx="4030070" cy="4467931"/>
          </a:xfrm>
        </p:grpSpPr>
        <p:sp>
          <p:nvSpPr>
            <p:cNvPr id="24" name="Rounded Rectangle 23"/>
            <p:cNvSpPr/>
            <p:nvPr/>
          </p:nvSpPr>
          <p:spPr>
            <a:xfrm>
              <a:off x="4648200" y="2354996"/>
              <a:ext cx="3962400" cy="4045803"/>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smtClean="0">
                <a:solidFill>
                  <a:schemeClr val="tx1"/>
                </a:solidFill>
              </a:endParaRPr>
            </a:p>
            <a:p>
              <a:r>
                <a:rPr lang="en-US" sz="2400" dirty="0" err="1" smtClean="0">
                  <a:solidFill>
                    <a:schemeClr val="tx1"/>
                  </a:solidFill>
                </a:rPr>
                <a:t>FieldView</a:t>
              </a:r>
              <a:r>
                <a:rPr lang="en-US" sz="2400" dirty="0" smtClean="0">
                  <a:solidFill>
                    <a:schemeClr val="tx1"/>
                  </a:solidFill>
                </a:rPr>
                <a:t> </a:t>
              </a:r>
              <a:r>
                <a:rPr lang="en-US" sz="2400" dirty="0">
                  <a:solidFill>
                    <a:schemeClr val="tx1"/>
                  </a:solidFill>
                </a:rPr>
                <a:t>Strengths</a:t>
              </a:r>
            </a:p>
            <a:p>
              <a:pPr marL="285750" indent="-285750">
                <a:buFont typeface="Arial" panose="020B0604020202020204" pitchFamily="34" charset="0"/>
                <a:buChar char="•"/>
              </a:pPr>
              <a:r>
                <a:rPr lang="en-US" sz="2400" dirty="0">
                  <a:solidFill>
                    <a:schemeClr val="tx1"/>
                  </a:solidFill>
                </a:rPr>
                <a:t>Data handling</a:t>
              </a:r>
            </a:p>
            <a:p>
              <a:pPr marL="285750" indent="-285750">
                <a:buFont typeface="Arial" panose="020B0604020202020204" pitchFamily="34" charset="0"/>
                <a:buChar char="•"/>
              </a:pPr>
              <a:r>
                <a:rPr lang="en-US" sz="2400" dirty="0">
                  <a:solidFill>
                    <a:schemeClr val="tx1"/>
                  </a:solidFill>
                </a:rPr>
                <a:t>Ease of use</a:t>
              </a:r>
            </a:p>
            <a:p>
              <a:pPr marL="285750" indent="-285750">
                <a:buFont typeface="Arial" panose="020B0604020202020204" pitchFamily="34" charset="0"/>
                <a:buChar char="•"/>
              </a:pPr>
              <a:r>
                <a:rPr lang="en-US" sz="2400" dirty="0">
                  <a:solidFill>
                    <a:schemeClr val="tx1"/>
                  </a:solidFill>
                </a:rPr>
                <a:t>High Performance</a:t>
              </a:r>
            </a:p>
            <a:p>
              <a:pPr marL="285750" indent="-285750">
                <a:buFont typeface="Arial" panose="020B0604020202020204" pitchFamily="34" charset="0"/>
                <a:buChar char="•"/>
              </a:pPr>
              <a:r>
                <a:rPr lang="en-US" sz="2400" dirty="0">
                  <a:solidFill>
                    <a:schemeClr val="tx1"/>
                  </a:solidFill>
                </a:rPr>
                <a:t>Large customer base</a:t>
              </a:r>
            </a:p>
            <a:p>
              <a:pPr marL="285750" indent="-285750">
                <a:buFont typeface="Arial" panose="020B0604020202020204" pitchFamily="34" charset="0"/>
                <a:buChar char="•"/>
              </a:pPr>
              <a:r>
                <a:rPr lang="en-US" sz="2400" dirty="0">
                  <a:solidFill>
                    <a:schemeClr val="tx1"/>
                  </a:solidFill>
                </a:rPr>
                <a:t>Promoted commercially</a:t>
              </a:r>
            </a:p>
            <a:p>
              <a:pPr marL="285750" indent="-285750">
                <a:buFont typeface="Arial" panose="020B0604020202020204" pitchFamily="34" charset="0"/>
                <a:buChar char="•"/>
              </a:pPr>
              <a:r>
                <a:rPr lang="en-US" sz="2400" dirty="0">
                  <a:solidFill>
                    <a:schemeClr val="tx1"/>
                  </a:solidFill>
                </a:rPr>
                <a:t>Excellent customer support</a:t>
              </a:r>
            </a:p>
            <a:p>
              <a:endParaRPr lang="en-US" sz="2400" dirty="0">
                <a:solidFill>
                  <a:schemeClr val="tx1"/>
                </a:solidFill>
              </a:endParaRPr>
            </a:p>
            <a:p>
              <a:pPr algn="ctr"/>
              <a:endParaRPr lang="en-US" sz="2400" dirty="0"/>
            </a:p>
          </p:txBody>
        </p:sp>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0530" y="1932868"/>
              <a:ext cx="824111" cy="56787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6" name="Group 35"/>
          <p:cNvGrpSpPr/>
          <p:nvPr/>
        </p:nvGrpSpPr>
        <p:grpSpPr>
          <a:xfrm>
            <a:off x="2446930" y="1777425"/>
            <a:ext cx="4030070" cy="4623374"/>
            <a:chOff x="2446930" y="1777425"/>
            <a:chExt cx="4030070" cy="4623374"/>
          </a:xfrm>
        </p:grpSpPr>
        <p:grpSp>
          <p:nvGrpSpPr>
            <p:cNvPr id="31" name="Group 30"/>
            <p:cNvGrpSpPr/>
            <p:nvPr/>
          </p:nvGrpSpPr>
          <p:grpSpPr>
            <a:xfrm>
              <a:off x="2446930" y="1932868"/>
              <a:ext cx="4030070" cy="4467931"/>
              <a:chOff x="4580530" y="1932868"/>
              <a:chExt cx="4030070" cy="4467931"/>
            </a:xfrm>
          </p:grpSpPr>
          <p:sp>
            <p:nvSpPr>
              <p:cNvPr id="32" name="Rounded Rectangle 31"/>
              <p:cNvSpPr/>
              <p:nvPr/>
            </p:nvSpPr>
            <p:spPr>
              <a:xfrm>
                <a:off x="4648200" y="2354996"/>
                <a:ext cx="3962400" cy="4045803"/>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smtClean="0">
                  <a:solidFill>
                    <a:schemeClr val="tx1"/>
                  </a:solidFill>
                </a:endParaRPr>
              </a:p>
              <a:p>
                <a:r>
                  <a:rPr lang="en-US" sz="2000" dirty="0" smtClean="0">
                    <a:solidFill>
                      <a:schemeClr val="tx1"/>
                    </a:solidFill>
                  </a:rPr>
                  <a:t>Combined Strengths</a:t>
                </a:r>
                <a:endParaRPr lang="en-US" sz="2000" dirty="0">
                  <a:solidFill>
                    <a:schemeClr val="tx1"/>
                  </a:solidFill>
                </a:endParaRPr>
              </a:p>
              <a:p>
                <a:pPr marL="285750" indent="-285750">
                  <a:buFont typeface="Arial" panose="020B0604020202020204" pitchFamily="34" charset="0"/>
                  <a:buChar char="•"/>
                </a:pPr>
                <a:r>
                  <a:rPr lang="en-US" dirty="0">
                    <a:solidFill>
                      <a:schemeClr val="tx1"/>
                    </a:solidFill>
                  </a:rPr>
                  <a:t>Data handling</a:t>
                </a:r>
              </a:p>
              <a:p>
                <a:pPr marL="285750" indent="-285750">
                  <a:buFont typeface="Arial" panose="020B0604020202020204" pitchFamily="34" charset="0"/>
                  <a:buChar char="•"/>
                </a:pPr>
                <a:r>
                  <a:rPr lang="en-US" dirty="0">
                    <a:solidFill>
                      <a:schemeClr val="tx1"/>
                    </a:solidFill>
                  </a:rPr>
                  <a:t>Ease of use</a:t>
                </a:r>
              </a:p>
              <a:p>
                <a:pPr marL="285750" indent="-285750">
                  <a:buFont typeface="Arial" panose="020B0604020202020204" pitchFamily="34" charset="0"/>
                  <a:buChar char="•"/>
                </a:pPr>
                <a:r>
                  <a:rPr lang="en-US" dirty="0">
                    <a:solidFill>
                      <a:schemeClr val="tx1"/>
                    </a:solidFill>
                  </a:rPr>
                  <a:t>High </a:t>
                </a:r>
                <a:r>
                  <a:rPr lang="en-US" dirty="0" smtClean="0">
                    <a:solidFill>
                      <a:schemeClr val="tx1"/>
                    </a:solidFill>
                  </a:rPr>
                  <a:t>Performance &amp; Scalable</a:t>
                </a:r>
              </a:p>
              <a:p>
                <a:pPr marL="285750" indent="-285750">
                  <a:buFont typeface="Arial" panose="020B0604020202020204" pitchFamily="34" charset="0"/>
                  <a:buChar char="•"/>
                </a:pPr>
                <a:r>
                  <a:rPr lang="en-US" dirty="0" smtClean="0">
                    <a:solidFill>
                      <a:schemeClr val="tx1"/>
                    </a:solidFill>
                  </a:rPr>
                  <a:t>In situ</a:t>
                </a:r>
              </a:p>
              <a:p>
                <a:pPr marL="285750" indent="-285750">
                  <a:buFont typeface="Arial" panose="020B0604020202020204" pitchFamily="34" charset="0"/>
                  <a:buChar char="•"/>
                </a:pPr>
                <a:r>
                  <a:rPr lang="en-US" dirty="0" smtClean="0">
                    <a:solidFill>
                      <a:schemeClr val="tx1"/>
                    </a:solidFill>
                  </a:rPr>
                  <a:t>Extensibility</a:t>
                </a:r>
              </a:p>
              <a:p>
                <a:pPr marL="285750" indent="-285750">
                  <a:buFont typeface="Arial" panose="020B0604020202020204" pitchFamily="34" charset="0"/>
                  <a:buChar char="•"/>
                </a:pPr>
                <a:r>
                  <a:rPr lang="en-US" dirty="0" smtClean="0">
                    <a:solidFill>
                      <a:schemeClr val="tx1"/>
                    </a:solidFill>
                  </a:rPr>
                  <a:t>Deployed research gets used</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Large customer base</a:t>
                </a:r>
              </a:p>
              <a:p>
                <a:pPr marL="285750" indent="-285750">
                  <a:buFont typeface="Arial" panose="020B0604020202020204" pitchFamily="34" charset="0"/>
                  <a:buChar char="•"/>
                </a:pPr>
                <a:r>
                  <a:rPr lang="en-US" dirty="0">
                    <a:solidFill>
                      <a:schemeClr val="tx1"/>
                    </a:solidFill>
                  </a:rPr>
                  <a:t>Promoted commercially</a:t>
                </a:r>
              </a:p>
              <a:p>
                <a:pPr marL="285750" indent="-285750">
                  <a:buFont typeface="Arial" panose="020B0604020202020204" pitchFamily="34" charset="0"/>
                  <a:buChar char="•"/>
                </a:pPr>
                <a:r>
                  <a:rPr lang="en-US" dirty="0">
                    <a:solidFill>
                      <a:schemeClr val="tx1"/>
                    </a:solidFill>
                  </a:rPr>
                  <a:t>Excellent customer </a:t>
                </a:r>
                <a:r>
                  <a:rPr lang="en-US" dirty="0" smtClean="0">
                    <a:solidFill>
                      <a:schemeClr val="tx1"/>
                    </a:solidFill>
                  </a:rPr>
                  <a:t>support</a:t>
                </a:r>
              </a:p>
              <a:p>
                <a:pPr marL="285750" indent="-285750">
                  <a:buFont typeface="Arial" panose="020B0604020202020204" pitchFamily="34" charset="0"/>
                  <a:buChar char="•"/>
                </a:pPr>
                <a:r>
                  <a:rPr lang="en-US" dirty="0" smtClean="0">
                    <a:solidFill>
                      <a:schemeClr val="tx1"/>
                    </a:solidFill>
                  </a:rPr>
                  <a:t>Contributions to Open Source</a:t>
                </a:r>
                <a:endParaRPr lang="en-US" dirty="0">
                  <a:solidFill>
                    <a:schemeClr val="tx1"/>
                  </a:solidFill>
                </a:endParaRPr>
              </a:p>
              <a:p>
                <a:endParaRPr lang="en-US" sz="2400" dirty="0">
                  <a:solidFill>
                    <a:schemeClr val="tx1"/>
                  </a:solidFill>
                </a:endParaRPr>
              </a:p>
              <a:p>
                <a:pPr algn="ctr"/>
                <a:endParaRPr lang="en-US" sz="2400" dirty="0"/>
              </a:p>
            </p:txBody>
          </p:sp>
          <p:pic>
            <p:nvPicPr>
              <p:cNvPr id="3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0530" y="1932868"/>
                <a:ext cx="824111" cy="56787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34" name="Content Placeholder 8" descr="Screen shot 2011-05-16 at 2.32.23 PM.png"/>
            <p:cNvPicPr>
              <a:picLocks noChangeAspect="1"/>
            </p:cNvPicPr>
            <p:nvPr/>
          </p:nvPicPr>
          <p:blipFill rotWithShape="1">
            <a:blip r:embed="rId2"/>
            <a:srcRect l="-2" t="-27947" r="2164" b="-27947"/>
            <a:stretch/>
          </p:blipFill>
          <p:spPr>
            <a:xfrm>
              <a:off x="3506291" y="1777425"/>
              <a:ext cx="733912" cy="894410"/>
            </a:xfrm>
            <a:prstGeom prst="rect">
              <a:avLst/>
            </a:prstGeom>
            <a:effectLst>
              <a:outerShdw blurRad="50800" dist="38100" dir="2700000" algn="tl" rotWithShape="0">
                <a:prstClr val="black">
                  <a:alpha val="40000"/>
                </a:prstClr>
              </a:outerShdw>
            </a:effectLst>
          </p:spPr>
        </p:pic>
        <p:sp>
          <p:nvSpPr>
            <p:cNvPr id="35" name="Cross 34"/>
            <p:cNvSpPr/>
            <p:nvPr/>
          </p:nvSpPr>
          <p:spPr>
            <a:xfrm>
              <a:off x="3265379" y="2092793"/>
              <a:ext cx="225629" cy="235926"/>
            </a:xfrm>
            <a:prstGeom prst="plus">
              <a:avLst>
                <a:gd name="adj" fmla="val 38674"/>
              </a:avLst>
            </a:prstGeom>
            <a:solidFill>
              <a:schemeClr val="tx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052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112E-17 3.7037E-6 L 0.23542 0.0037 " pathEditMode="relative" rAng="0" ptsTypes="AA">
                                      <p:cBhvr>
                                        <p:cTn id="6" dur="2000" fill="hold"/>
                                        <p:tgtEl>
                                          <p:spTgt spid="30"/>
                                        </p:tgtEl>
                                        <p:attrNameLst>
                                          <p:attrName>ppt_x</p:attrName>
                                          <p:attrName>ppt_y</p:attrName>
                                        </p:attrNameLst>
                                      </p:cBhvr>
                                      <p:rCtr x="11771" y="185"/>
                                    </p:animMotion>
                                  </p:childTnLst>
                                </p:cTn>
                              </p:par>
                              <p:par>
                                <p:cTn id="7" presetID="42" presetClass="path" presetSubtype="0" accel="50000" decel="50000" fill="hold" nodeType="withEffect">
                                  <p:stCondLst>
                                    <p:cond delay="0"/>
                                  </p:stCondLst>
                                  <p:childTnLst>
                                    <p:animMotion origin="layout" path="M -5.55556E-7 1.11111E-6 L -0.22951 0.00347 " pathEditMode="relative" rAng="0" ptsTypes="AA">
                                      <p:cBhvr>
                                        <p:cTn id="8" dur="2000" fill="hold"/>
                                        <p:tgtEl>
                                          <p:spTgt spid="29"/>
                                        </p:tgtEl>
                                        <p:attrNameLst>
                                          <p:attrName>ppt_x</p:attrName>
                                          <p:attrName>ppt_y</p:attrName>
                                        </p:attrNameLst>
                                      </p:cBhvr>
                                      <p:rCtr x="-11476" y="162"/>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nodeType="clickEffect">
                                  <p:stCondLst>
                                    <p:cond delay="0"/>
                                  </p:stCondLst>
                                  <p:childTnLst>
                                    <p:animScale>
                                      <p:cBhvr>
                                        <p:cTn id="19" dur="2000" fill="hold"/>
                                        <p:tgtEl>
                                          <p:spTgt spid="3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Overview</a:t>
            </a:r>
            <a:endParaRPr lang="en-US" dirty="0"/>
          </a:p>
        </p:txBody>
      </p:sp>
      <p:grpSp>
        <p:nvGrpSpPr>
          <p:cNvPr id="3" name="Group 2"/>
          <p:cNvGrpSpPr/>
          <p:nvPr/>
        </p:nvGrpSpPr>
        <p:grpSpPr>
          <a:xfrm>
            <a:off x="838200" y="1581149"/>
            <a:ext cx="6858865" cy="3219451"/>
            <a:chOff x="838200" y="1581149"/>
            <a:chExt cx="6858865" cy="3219451"/>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50172"/>
              <a:ext cx="2809707" cy="193610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838200" y="3752851"/>
              <a:ext cx="2905125" cy="104774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r>
                <a:rPr lang="en-US" sz="1600" dirty="0" smtClean="0">
                  <a:solidFill>
                    <a:srgbClr val="000000">
                      <a:lumMod val="75000"/>
                      <a:lumOff val="25000"/>
                    </a:srgbClr>
                  </a:solidFill>
                </a:rPr>
                <a:t>FieldView Easy-to-use </a:t>
              </a:r>
              <a:r>
                <a:rPr lang="en-US" sz="1600" dirty="0">
                  <a:solidFill>
                    <a:srgbClr val="000000">
                      <a:lumMod val="75000"/>
                      <a:lumOff val="25000"/>
                    </a:srgbClr>
                  </a:solidFill>
                </a:rPr>
                <a:t>GUI</a:t>
              </a:r>
            </a:p>
            <a:p>
              <a:r>
                <a:rPr lang="en-US" sz="1600" dirty="0">
                  <a:solidFill>
                    <a:srgbClr val="000000">
                      <a:lumMod val="75000"/>
                      <a:lumOff val="25000"/>
                    </a:srgbClr>
                  </a:solidFill>
                </a:rPr>
                <a:t>High-speed graphics</a:t>
              </a:r>
            </a:p>
            <a:p>
              <a:r>
                <a:rPr lang="en-US" sz="1600" dirty="0">
                  <a:solidFill>
                    <a:srgbClr val="000000">
                      <a:lumMod val="75000"/>
                      <a:lumOff val="25000"/>
                    </a:srgbClr>
                  </a:solidFill>
                </a:rPr>
                <a:t>Fully </a:t>
              </a:r>
              <a:r>
                <a:rPr lang="en-US" sz="1600" dirty="0" smtClean="0">
                  <a:solidFill>
                    <a:srgbClr val="000000">
                      <a:lumMod val="75000"/>
                      <a:lumOff val="25000"/>
                    </a:srgbClr>
                  </a:solidFill>
                </a:rPr>
                <a:t>backward compatible</a:t>
              </a:r>
              <a:endParaRPr lang="en-US" sz="1600" dirty="0">
                <a:solidFill>
                  <a:srgbClr val="000000">
                    <a:lumMod val="75000"/>
                    <a:lumOff val="25000"/>
                  </a:srgbClr>
                </a:solidFill>
              </a:endParaRPr>
            </a:p>
            <a:p>
              <a:r>
                <a:rPr lang="en-US" sz="1600" dirty="0">
                  <a:solidFill>
                    <a:srgbClr val="000000">
                      <a:lumMod val="75000"/>
                      <a:lumOff val="25000"/>
                    </a:srgbClr>
                  </a:solidFill>
                </a:rPr>
                <a:t>FVX, XDB </a:t>
              </a:r>
              <a:r>
                <a:rPr lang="en-US" sz="1600" dirty="0" smtClean="0">
                  <a:solidFill>
                    <a:srgbClr val="000000">
                      <a:lumMod val="75000"/>
                      <a:lumOff val="25000"/>
                    </a:srgbClr>
                  </a:solidFill>
                </a:rPr>
                <a:t>support</a:t>
              </a:r>
            </a:p>
          </p:txBody>
        </p:sp>
        <p:sp>
          <p:nvSpPr>
            <p:cNvPr id="6" name="Rounded Rectangle 5"/>
            <p:cNvSpPr/>
            <p:nvPr/>
          </p:nvSpPr>
          <p:spPr>
            <a:xfrm>
              <a:off x="3962400" y="1944653"/>
              <a:ext cx="2133600" cy="4572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rgbClr val="FFFFFF"/>
                  </a:solidFill>
                </a:rPr>
                <a:t>FieldView Server</a:t>
              </a:r>
              <a:endParaRPr lang="en-US" dirty="0">
                <a:solidFill>
                  <a:srgbClr val="FFFFFF"/>
                </a:solidFill>
              </a:endParaRPr>
            </a:p>
          </p:txBody>
        </p:sp>
        <p:sp>
          <p:nvSpPr>
            <p:cNvPr id="8" name="Oval 7"/>
            <p:cNvSpPr/>
            <p:nvPr/>
          </p:nvSpPr>
          <p:spPr>
            <a:xfrm>
              <a:off x="6325465" y="1847851"/>
              <a:ext cx="1371600" cy="5454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lumMod val="75000"/>
                      <a:lumOff val="25000"/>
                    </a:srgbClr>
                  </a:solidFill>
                </a:rPr>
                <a:t>FV Data Readers</a:t>
              </a:r>
            </a:p>
          </p:txBody>
        </p:sp>
        <p:cxnSp>
          <p:nvCxnSpPr>
            <p:cNvPr id="9" name="Straight Connector 8"/>
            <p:cNvCxnSpPr>
              <a:endCxn id="6" idx="1"/>
            </p:cNvCxnSpPr>
            <p:nvPr/>
          </p:nvCxnSpPr>
          <p:spPr>
            <a:xfrm>
              <a:off x="3732935" y="2173253"/>
              <a:ext cx="229465"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11" name="Straight Connector 10"/>
            <p:cNvCxnSpPr/>
            <p:nvPr/>
          </p:nvCxnSpPr>
          <p:spPr>
            <a:xfrm>
              <a:off x="6096000" y="2138653"/>
              <a:ext cx="229465" cy="0"/>
            </a:xfrm>
            <a:prstGeom prst="line">
              <a:avLst/>
            </a:prstGeom>
          </p:spPr>
          <p:style>
            <a:lnRef idx="2">
              <a:schemeClr val="accent4"/>
            </a:lnRef>
            <a:fillRef idx="0">
              <a:schemeClr val="accent4"/>
            </a:fillRef>
            <a:effectRef idx="1">
              <a:schemeClr val="accent4"/>
            </a:effectRef>
            <a:fontRef idx="minor">
              <a:schemeClr val="tx1"/>
            </a:fontRef>
          </p:style>
        </p:cxnSp>
        <p:sp>
          <p:nvSpPr>
            <p:cNvPr id="21" name="Rectangle 20"/>
            <p:cNvSpPr/>
            <p:nvPr/>
          </p:nvSpPr>
          <p:spPr>
            <a:xfrm>
              <a:off x="3810000" y="1581149"/>
              <a:ext cx="3252367" cy="40005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r>
                <a:rPr lang="en-US" sz="1400" dirty="0" smtClean="0">
                  <a:solidFill>
                    <a:srgbClr val="000000">
                      <a:lumMod val="75000"/>
                      <a:lumOff val="25000"/>
                    </a:srgbClr>
                  </a:solidFill>
                </a:rPr>
                <a:t>High Performance to 256 cores</a:t>
              </a:r>
            </a:p>
          </p:txBody>
        </p:sp>
      </p:grpSp>
      <p:grpSp>
        <p:nvGrpSpPr>
          <p:cNvPr id="14" name="Group 13"/>
          <p:cNvGrpSpPr/>
          <p:nvPr/>
        </p:nvGrpSpPr>
        <p:grpSpPr>
          <a:xfrm>
            <a:off x="838200" y="2401854"/>
            <a:ext cx="8001000" cy="3370298"/>
            <a:chOff x="838200" y="2401854"/>
            <a:chExt cx="8001000" cy="3370298"/>
          </a:xfrm>
        </p:grpSpPr>
        <p:sp>
          <p:nvSpPr>
            <p:cNvPr id="27" name="Rectangle 26"/>
            <p:cNvSpPr/>
            <p:nvPr/>
          </p:nvSpPr>
          <p:spPr>
            <a:xfrm>
              <a:off x="5486401" y="2536953"/>
              <a:ext cx="3124200" cy="32351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ounded Rectangle 6"/>
            <p:cNvSpPr/>
            <p:nvPr/>
          </p:nvSpPr>
          <p:spPr>
            <a:xfrm>
              <a:off x="5764331" y="2672053"/>
              <a:ext cx="1855669" cy="45720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err="1" smtClean="0">
                  <a:solidFill>
                    <a:srgbClr val="FFFFFF"/>
                  </a:solidFill>
                  <a:latin typeface="Bitstream Vera Serif" pitchFamily="18" charset="0"/>
                </a:rPr>
                <a:t>VisIt</a:t>
              </a:r>
              <a:r>
                <a:rPr lang="en-US" dirty="0" smtClean="0">
                  <a:solidFill>
                    <a:srgbClr val="FFFFFF"/>
                  </a:solidFill>
                </a:rPr>
                <a:t> Engine</a:t>
              </a:r>
              <a:endParaRPr lang="en-US" dirty="0">
                <a:solidFill>
                  <a:srgbClr val="FFFFFF"/>
                </a:solidFill>
              </a:endParaRPr>
            </a:p>
          </p:txBody>
        </p:sp>
        <p:cxnSp>
          <p:nvCxnSpPr>
            <p:cNvPr id="10" name="Straight Connector 9"/>
            <p:cNvCxnSpPr/>
            <p:nvPr/>
          </p:nvCxnSpPr>
          <p:spPr>
            <a:xfrm>
              <a:off x="3733800" y="2914651"/>
              <a:ext cx="2030531"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12" name="Straight Connector 11"/>
            <p:cNvCxnSpPr/>
            <p:nvPr/>
          </p:nvCxnSpPr>
          <p:spPr>
            <a:xfrm flipV="1">
              <a:off x="6955797" y="2401854"/>
              <a:ext cx="0" cy="270199"/>
            </a:xfrm>
            <a:prstGeom prst="line">
              <a:avLst/>
            </a:prstGeom>
          </p:spPr>
          <p:style>
            <a:lnRef idx="2">
              <a:schemeClr val="accent4"/>
            </a:lnRef>
            <a:fillRef idx="0">
              <a:schemeClr val="accent4"/>
            </a:fillRef>
            <a:effectRef idx="1">
              <a:schemeClr val="accent4"/>
            </a:effectRef>
            <a:fontRef idx="minor">
              <a:schemeClr val="tx1"/>
            </a:fontRef>
          </p:style>
        </p:cxnSp>
        <p:sp>
          <p:nvSpPr>
            <p:cNvPr id="13" name="Rectangle 12"/>
            <p:cNvSpPr/>
            <p:nvPr/>
          </p:nvSpPr>
          <p:spPr>
            <a:xfrm>
              <a:off x="5586833" y="4362451"/>
              <a:ext cx="3252367" cy="140970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r>
                <a:rPr lang="en-US" sz="1600" dirty="0" smtClean="0">
                  <a:solidFill>
                    <a:srgbClr val="000000">
                      <a:lumMod val="75000"/>
                      <a:lumOff val="25000"/>
                    </a:srgbClr>
                  </a:solidFill>
                </a:rPr>
                <a:t>Open Source</a:t>
              </a:r>
            </a:p>
            <a:p>
              <a:r>
                <a:rPr lang="en-US" sz="1600" dirty="0" smtClean="0">
                  <a:solidFill>
                    <a:srgbClr val="000000">
                      <a:lumMod val="75000"/>
                      <a:lumOff val="25000"/>
                    </a:srgbClr>
                  </a:solidFill>
                </a:rPr>
                <a:t>Scalable rendering</a:t>
              </a:r>
            </a:p>
            <a:p>
              <a:r>
                <a:rPr lang="en-US" sz="1600" dirty="0" smtClean="0">
                  <a:solidFill>
                    <a:srgbClr val="000000">
                      <a:lumMod val="75000"/>
                      <a:lumOff val="25000"/>
                    </a:srgbClr>
                  </a:solidFill>
                </a:rPr>
                <a:t>License-free operation</a:t>
              </a:r>
            </a:p>
            <a:p>
              <a:r>
                <a:rPr lang="en-US" sz="1600" dirty="0" smtClean="0">
                  <a:solidFill>
                    <a:srgbClr val="000000">
                      <a:lumMod val="75000"/>
                      <a:lumOff val="25000"/>
                    </a:srgbClr>
                  </a:solidFill>
                </a:rPr>
                <a:t>Wide list of functions</a:t>
              </a:r>
            </a:p>
            <a:p>
              <a:r>
                <a:rPr lang="en-US" sz="1600" b="1" dirty="0" smtClean="0">
                  <a:solidFill>
                    <a:srgbClr val="000000">
                      <a:lumMod val="75000"/>
                      <a:lumOff val="25000"/>
                    </a:srgbClr>
                  </a:solidFill>
                </a:rPr>
                <a:t>Supported by Intelligent Light</a:t>
              </a:r>
              <a:endParaRPr lang="en-US" sz="1600" b="1" dirty="0">
                <a:solidFill>
                  <a:srgbClr val="000000">
                    <a:lumMod val="75000"/>
                    <a:lumOff val="25000"/>
                  </a:srgbClr>
                </a:solidFill>
              </a:endParaRPr>
            </a:p>
          </p:txBody>
        </p:sp>
        <p:grpSp>
          <p:nvGrpSpPr>
            <p:cNvPr id="20" name="Group 19"/>
            <p:cNvGrpSpPr/>
            <p:nvPr/>
          </p:nvGrpSpPr>
          <p:grpSpPr>
            <a:xfrm>
              <a:off x="5638800" y="3295651"/>
              <a:ext cx="2819400" cy="914400"/>
              <a:chOff x="5334000" y="3581400"/>
              <a:chExt cx="2819400" cy="914400"/>
            </a:xfrm>
          </p:grpSpPr>
          <p:sp>
            <p:nvSpPr>
              <p:cNvPr id="19" name="Rectangle 18"/>
              <p:cNvSpPr/>
              <p:nvPr/>
            </p:nvSpPr>
            <p:spPr>
              <a:xfrm>
                <a:off x="5334000" y="3581400"/>
                <a:ext cx="2819400" cy="91440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smtClean="0">
                    <a:solidFill>
                      <a:srgbClr val="FFFFFF"/>
                    </a:solidFill>
                  </a:rPr>
                  <a:t>In-situ with solver code</a:t>
                </a:r>
                <a:endParaRPr lang="en-US" dirty="0">
                  <a:solidFill>
                    <a:srgbClr val="FFFFFF"/>
                  </a:solidFill>
                </a:endParaRPr>
              </a:p>
            </p:txBody>
          </p:sp>
          <p:sp>
            <p:nvSpPr>
              <p:cNvPr id="18" name="Rounded Rectangle 17"/>
              <p:cNvSpPr/>
              <p:nvPr/>
            </p:nvSpPr>
            <p:spPr>
              <a:xfrm>
                <a:off x="5459531" y="3962400"/>
                <a:ext cx="1855669" cy="45720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err="1" smtClean="0">
                    <a:solidFill>
                      <a:srgbClr val="FFFFFF"/>
                    </a:solidFill>
                    <a:latin typeface="Bitstream Vera Serif" pitchFamily="18" charset="0"/>
                  </a:rPr>
                  <a:t>VisIt</a:t>
                </a:r>
                <a:r>
                  <a:rPr lang="en-US" dirty="0" smtClean="0">
                    <a:solidFill>
                      <a:srgbClr val="FFFFFF"/>
                    </a:solidFill>
                  </a:rPr>
                  <a:t> Engine</a:t>
                </a:r>
                <a:endParaRPr lang="en-US" dirty="0">
                  <a:solidFill>
                    <a:srgbClr val="FFFFFF"/>
                  </a:solidFill>
                </a:endParaRPr>
              </a:p>
            </p:txBody>
          </p:sp>
        </p:grpSp>
        <p:cxnSp>
          <p:nvCxnSpPr>
            <p:cNvPr id="22" name="Straight Connector 21"/>
            <p:cNvCxnSpPr/>
            <p:nvPr/>
          </p:nvCxnSpPr>
          <p:spPr>
            <a:xfrm>
              <a:off x="3724107" y="3219451"/>
              <a:ext cx="2040224" cy="641494"/>
            </a:xfrm>
            <a:prstGeom prst="line">
              <a:avLst/>
            </a:prstGeom>
            <a:ln>
              <a:prstDash val="dash"/>
            </a:ln>
          </p:spPr>
          <p:style>
            <a:lnRef idx="2">
              <a:schemeClr val="accent4"/>
            </a:lnRef>
            <a:fillRef idx="0">
              <a:schemeClr val="accent4"/>
            </a:fillRef>
            <a:effectRef idx="1">
              <a:schemeClr val="accent4"/>
            </a:effectRef>
            <a:fontRef idx="minor">
              <a:schemeClr val="tx1"/>
            </a:fontRef>
          </p:style>
        </p:cxnSp>
        <p:sp>
          <p:nvSpPr>
            <p:cNvPr id="23" name="Rectangle 22"/>
            <p:cNvSpPr/>
            <p:nvPr/>
          </p:nvSpPr>
          <p:spPr>
            <a:xfrm>
              <a:off x="838200" y="4800600"/>
              <a:ext cx="2905125" cy="609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r>
                <a:rPr lang="en-US" sz="1600" dirty="0" smtClean="0">
                  <a:solidFill>
                    <a:srgbClr val="000000">
                      <a:lumMod val="75000"/>
                      <a:lumOff val="25000"/>
                    </a:srgbClr>
                  </a:solidFill>
                </a:rPr>
                <a:t>Added </a:t>
              </a:r>
              <a:r>
                <a:rPr lang="en-US" sz="1600" dirty="0" err="1" smtClean="0">
                  <a:solidFill>
                    <a:srgbClr val="000000">
                      <a:lumMod val="75000"/>
                      <a:lumOff val="25000"/>
                    </a:srgbClr>
                  </a:solidFill>
                  <a:latin typeface="Bitstream Vera Serif" pitchFamily="18" charset="0"/>
                </a:rPr>
                <a:t>VisIt</a:t>
              </a:r>
              <a:r>
                <a:rPr lang="en-US" sz="1600" dirty="0" smtClean="0">
                  <a:solidFill>
                    <a:srgbClr val="000000">
                      <a:lumMod val="75000"/>
                      <a:lumOff val="25000"/>
                    </a:srgbClr>
                  </a:solidFill>
                </a:rPr>
                <a:t> functions</a:t>
              </a:r>
            </a:p>
            <a:p>
              <a:r>
                <a:rPr lang="en-US" sz="1600" dirty="0" smtClean="0">
                  <a:solidFill>
                    <a:srgbClr val="000000">
                      <a:lumMod val="75000"/>
                      <a:lumOff val="25000"/>
                    </a:srgbClr>
                  </a:solidFill>
                </a:rPr>
                <a:t>Scalable rendering</a:t>
              </a:r>
              <a:endParaRPr lang="en-US" sz="1600" dirty="0">
                <a:solidFill>
                  <a:srgbClr val="000000">
                    <a:lumMod val="75000"/>
                    <a:lumOff val="25000"/>
                  </a:srgbClr>
                </a:solidFill>
              </a:endParaRPr>
            </a:p>
          </p:txBody>
        </p:sp>
      </p:grpSp>
      <p:sp>
        <p:nvSpPr>
          <p:cNvPr id="15" name="Rounded Rectangle 14"/>
          <p:cNvSpPr/>
          <p:nvPr/>
        </p:nvSpPr>
        <p:spPr>
          <a:xfrm>
            <a:off x="3352800" y="5029200"/>
            <a:ext cx="1396265" cy="99060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bg2">
                    <a:lumMod val="75000"/>
                  </a:schemeClr>
                </a:solidFill>
              </a:rPr>
              <a:t>VisIt</a:t>
            </a:r>
            <a:r>
              <a:rPr lang="en-US" dirty="0" smtClean="0">
                <a:solidFill>
                  <a:schemeClr val="bg2">
                    <a:lumMod val="75000"/>
                  </a:schemeClr>
                </a:solidFill>
              </a:rPr>
              <a:t> Viewer</a:t>
            </a:r>
            <a:endParaRPr lang="en-US" dirty="0">
              <a:solidFill>
                <a:schemeClr val="bg2">
                  <a:lumMod val="75000"/>
                </a:schemeClr>
              </a:solidFill>
            </a:endParaRPr>
          </a:p>
        </p:txBody>
      </p:sp>
      <p:cxnSp>
        <p:nvCxnSpPr>
          <p:cNvPr id="24" name="Straight Connector 23"/>
          <p:cNvCxnSpPr>
            <a:endCxn id="18" idx="1"/>
          </p:cNvCxnSpPr>
          <p:nvPr/>
        </p:nvCxnSpPr>
        <p:spPr>
          <a:xfrm flipV="1">
            <a:off x="4267200" y="3905251"/>
            <a:ext cx="1497131" cy="1123949"/>
          </a:xfrm>
          <a:prstGeom prst="line">
            <a:avLst/>
          </a:prstGeom>
          <a:ln>
            <a:solidFill>
              <a:schemeClr val="accent2">
                <a:lumMod val="20000"/>
                <a:lumOff val="80000"/>
              </a:schemeClr>
            </a:solidFill>
            <a:prstDash val="dash"/>
          </a:ln>
        </p:spPr>
        <p:style>
          <a:lnRef idx="2">
            <a:schemeClr val="accent4"/>
          </a:lnRef>
          <a:fillRef idx="0">
            <a:schemeClr val="accent4"/>
          </a:fillRef>
          <a:effectRef idx="1">
            <a:schemeClr val="accent4"/>
          </a:effectRef>
          <a:fontRef idx="minor">
            <a:schemeClr val="tx1"/>
          </a:fontRef>
        </p:style>
      </p:cxnSp>
      <p:cxnSp>
        <p:nvCxnSpPr>
          <p:cNvPr id="26" name="Straight Connector 25"/>
          <p:cNvCxnSpPr/>
          <p:nvPr/>
        </p:nvCxnSpPr>
        <p:spPr>
          <a:xfrm flipV="1">
            <a:off x="4141669" y="2914651"/>
            <a:ext cx="1622662" cy="2108344"/>
          </a:xfrm>
          <a:prstGeom prst="line">
            <a:avLst/>
          </a:prstGeom>
          <a:ln>
            <a:solidFill>
              <a:schemeClr val="accent2">
                <a:lumMod val="20000"/>
                <a:lumOff val="80000"/>
              </a:schemeClr>
            </a:solidFill>
            <a:prstDash val="dash"/>
          </a:ln>
        </p:spPr>
        <p:style>
          <a:lnRef idx="2">
            <a:schemeClr val="accent4"/>
          </a:lnRef>
          <a:fillRef idx="0">
            <a:schemeClr val="accent4"/>
          </a:fillRef>
          <a:effectRef idx="1">
            <a:schemeClr val="accent4"/>
          </a:effectRef>
          <a:fontRef idx="minor">
            <a:schemeClr val="tx1"/>
          </a:fontRef>
        </p:style>
      </p:cxnSp>
      <p:sp>
        <p:nvSpPr>
          <p:cNvPr id="16" name="Rounded Rectangle 15"/>
          <p:cNvSpPr/>
          <p:nvPr/>
        </p:nvSpPr>
        <p:spPr>
          <a:xfrm>
            <a:off x="7317831" y="3858402"/>
            <a:ext cx="1066801" cy="313549"/>
          </a:xfrm>
          <a:prstGeom prst="roundRect">
            <a:avLst/>
          </a:prstGeom>
          <a:gradFill>
            <a:gsLst>
              <a:gs pos="24000">
                <a:srgbClr val="FF9900"/>
              </a:gs>
              <a:gs pos="100000">
                <a:srgbClr val="FF9966"/>
              </a:gs>
            </a:gsLst>
            <a:path path="circle">
              <a:fillToRect l="50000" t="50000" r="50000" b="50000"/>
            </a:path>
          </a:grad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New plug-ins</a:t>
            </a:r>
            <a:endParaRPr lang="en-US" sz="1100" dirty="0"/>
          </a:p>
        </p:txBody>
      </p:sp>
      <p:sp>
        <p:nvSpPr>
          <p:cNvPr id="28" name="Rounded Rectangle 27"/>
          <p:cNvSpPr/>
          <p:nvPr/>
        </p:nvSpPr>
        <p:spPr>
          <a:xfrm>
            <a:off x="7317831" y="2918414"/>
            <a:ext cx="1066801" cy="313549"/>
          </a:xfrm>
          <a:prstGeom prst="roundRect">
            <a:avLst/>
          </a:prstGeom>
          <a:gradFill>
            <a:gsLst>
              <a:gs pos="24000">
                <a:srgbClr val="FF9900"/>
              </a:gs>
              <a:gs pos="100000">
                <a:srgbClr val="FF9966"/>
              </a:gs>
            </a:gsLst>
            <a:path path="circle">
              <a:fillToRect l="50000" t="50000" r="50000" b="50000"/>
            </a:path>
          </a:grad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New plug-ins</a:t>
            </a:r>
            <a:endParaRPr lang="en-US" sz="1100" dirty="0"/>
          </a:p>
        </p:txBody>
      </p:sp>
    </p:spTree>
    <p:extLst>
      <p:ext uri="{BB962C8B-B14F-4D97-AF65-F5344CB8AC3E}">
        <p14:creationId xmlns:p14="http://schemas.microsoft.com/office/powerpoint/2010/main" val="360610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FieldView-VisIt</a:t>
            </a:r>
            <a:r>
              <a:rPr lang="en-US" dirty="0" smtClean="0"/>
              <a:t> Integration</a:t>
            </a:r>
            <a:endParaRPr lang="en-US" dirty="0"/>
          </a:p>
        </p:txBody>
      </p:sp>
      <p:sp>
        <p:nvSpPr>
          <p:cNvPr id="3" name="Content Placeholder 2"/>
          <p:cNvSpPr>
            <a:spLocks noGrp="1"/>
          </p:cNvSpPr>
          <p:nvPr>
            <p:ph sz="half" idx="1"/>
          </p:nvPr>
        </p:nvSpPr>
        <p:spPr>
          <a:xfrm>
            <a:off x="457200" y="1600200"/>
            <a:ext cx="4456432" cy="4572000"/>
          </a:xfrm>
        </p:spPr>
        <p:txBody>
          <a:bodyPr/>
          <a:lstStyle/>
          <a:p>
            <a:r>
              <a:rPr lang="en-US" sz="2400" dirty="0" smtClean="0"/>
              <a:t>Improved </a:t>
            </a:r>
            <a:r>
              <a:rPr lang="en-US" sz="2400" dirty="0" err="1" smtClean="0"/>
              <a:t>VisIt</a:t>
            </a:r>
            <a:r>
              <a:rPr lang="en-US" sz="2400" dirty="0" smtClean="0"/>
              <a:t> Infrastructure</a:t>
            </a:r>
          </a:p>
          <a:p>
            <a:r>
              <a:rPr lang="en-US" sz="2400" dirty="0" smtClean="0"/>
              <a:t>Created new/enhanced database plug-ins for </a:t>
            </a:r>
            <a:r>
              <a:rPr lang="en-US" sz="2400" dirty="0" err="1" smtClean="0"/>
              <a:t>VisIt</a:t>
            </a:r>
            <a:endParaRPr lang="en-US" sz="2400" dirty="0" smtClean="0"/>
          </a:p>
          <a:p>
            <a:r>
              <a:rPr lang="en-US" sz="2400" dirty="0" smtClean="0"/>
              <a:t>Created new </a:t>
            </a:r>
            <a:r>
              <a:rPr lang="en-US" sz="2400" dirty="0" err="1" smtClean="0"/>
              <a:t>VisIt</a:t>
            </a:r>
            <a:r>
              <a:rPr lang="en-US" sz="2400" dirty="0" smtClean="0"/>
              <a:t> plots</a:t>
            </a:r>
          </a:p>
          <a:p>
            <a:pPr lvl="1"/>
            <a:r>
              <a:rPr lang="en-US" sz="2000" dirty="0" smtClean="0"/>
              <a:t>New filters for </a:t>
            </a:r>
            <a:r>
              <a:rPr lang="en-US" sz="2000" dirty="0" err="1" smtClean="0"/>
              <a:t>FieldView</a:t>
            </a:r>
            <a:r>
              <a:rPr lang="en-US" sz="2000" dirty="0" smtClean="0"/>
              <a:t>-style data extraction</a:t>
            </a:r>
          </a:p>
          <a:p>
            <a:pPr lvl="1"/>
            <a:r>
              <a:rPr lang="en-US" sz="2000" dirty="0" smtClean="0"/>
              <a:t>Custom rendering</a:t>
            </a:r>
          </a:p>
          <a:p>
            <a:r>
              <a:rPr lang="en-US" sz="2400" dirty="0" smtClean="0"/>
              <a:t>Use </a:t>
            </a:r>
            <a:r>
              <a:rPr lang="en-US" sz="2400" dirty="0" err="1" smtClean="0"/>
              <a:t>VisIt</a:t>
            </a:r>
            <a:r>
              <a:rPr lang="en-US" sz="2400" dirty="0" smtClean="0"/>
              <a:t> to obtain data for </a:t>
            </a:r>
            <a:r>
              <a:rPr lang="en-US" sz="2400" dirty="0" err="1" smtClean="0"/>
              <a:t>FieldView</a:t>
            </a:r>
            <a:endParaRPr lang="en-US" sz="2400" dirty="0"/>
          </a:p>
          <a:p>
            <a:pPr lvl="1"/>
            <a:r>
              <a:rPr lang="en-US" sz="2000" dirty="0"/>
              <a:t>Bridge library exposes </a:t>
            </a:r>
            <a:r>
              <a:rPr lang="en-US" sz="2000" dirty="0" err="1"/>
              <a:t>FieldView</a:t>
            </a:r>
            <a:r>
              <a:rPr lang="en-US" sz="2000" dirty="0"/>
              <a:t>-like API to get data from VTK datasets in </a:t>
            </a:r>
            <a:r>
              <a:rPr lang="en-US" sz="2000" dirty="0" err="1"/>
              <a:t>VisIt’s</a:t>
            </a:r>
            <a:r>
              <a:rPr lang="en-US" sz="2000" dirty="0"/>
              <a:t> </a:t>
            </a:r>
            <a:r>
              <a:rPr lang="en-US" sz="2000" dirty="0" smtClean="0"/>
              <a:t>plots</a:t>
            </a:r>
            <a:endParaRPr lang="en-US" sz="1600" dirty="0"/>
          </a:p>
          <a:p>
            <a:endParaRPr lang="en-US" sz="2400" dirty="0"/>
          </a:p>
        </p:txBody>
      </p:sp>
      <p:grpSp>
        <p:nvGrpSpPr>
          <p:cNvPr id="19" name="Group 18"/>
          <p:cNvGrpSpPr/>
          <p:nvPr/>
        </p:nvGrpSpPr>
        <p:grpSpPr>
          <a:xfrm>
            <a:off x="4648200" y="2057400"/>
            <a:ext cx="4419600" cy="3886200"/>
            <a:chOff x="4648200" y="2057400"/>
            <a:chExt cx="4419600" cy="3886200"/>
          </a:xfrm>
        </p:grpSpPr>
        <p:sp>
          <p:nvSpPr>
            <p:cNvPr id="18" name="Rounded Rectangle 17"/>
            <p:cNvSpPr/>
            <p:nvPr/>
          </p:nvSpPr>
          <p:spPr>
            <a:xfrm>
              <a:off x="4648200" y="2057400"/>
              <a:ext cx="4419600" cy="38862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4800600" y="2362200"/>
              <a:ext cx="4069027" cy="3464008"/>
              <a:chOff x="4800600" y="2362200"/>
              <a:chExt cx="4069027" cy="3464008"/>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2480" y="2641975"/>
                <a:ext cx="1907147" cy="1668911"/>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2619900"/>
                <a:ext cx="2081502" cy="1661534"/>
              </a:xfrm>
              <a:prstGeom prst="rect">
                <a:avLst/>
              </a:prstGeom>
              <a:effectLst>
                <a:outerShdw blurRad="50800" dist="38100" dir="2700000" algn="tl" rotWithShape="0">
                  <a:prstClr val="black">
                    <a:alpha val="40000"/>
                  </a:prstClr>
                </a:outerShdw>
              </a:effectLst>
            </p:spPr>
          </p:pic>
          <p:sp>
            <p:nvSpPr>
              <p:cNvPr id="9" name="Flowchart: Magnetic Disk 8"/>
              <p:cNvSpPr/>
              <p:nvPr/>
            </p:nvSpPr>
            <p:spPr>
              <a:xfrm>
                <a:off x="6314419" y="4731380"/>
                <a:ext cx="1229978" cy="448497"/>
              </a:xfrm>
              <a:prstGeom prst="flowChartMagneticDisk">
                <a:avLst/>
              </a:prstGeom>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XDB</a:t>
                </a:r>
                <a:endParaRPr lang="en-US" dirty="0">
                  <a:solidFill>
                    <a:schemeClr val="tx1"/>
                  </a:solidFill>
                </a:endParaRPr>
              </a:p>
            </p:txBody>
          </p:sp>
          <p:sp>
            <p:nvSpPr>
              <p:cNvPr id="10" name="Right Arrow 9"/>
              <p:cNvSpPr/>
              <p:nvPr/>
            </p:nvSpPr>
            <p:spPr>
              <a:xfrm rot="2589590">
                <a:off x="6111994" y="4345505"/>
                <a:ext cx="819985" cy="321804"/>
              </a:xfrm>
              <a:prstGeom prst="rightArrow">
                <a:avLst/>
              </a:prstGeom>
              <a:gradFill>
                <a:gsLst>
                  <a:gs pos="35000">
                    <a:srgbClr val="FFCC99"/>
                  </a:gs>
                  <a:gs pos="100000">
                    <a:srgbClr val="FF9966"/>
                  </a:gs>
                </a:gsLst>
                <a:path path="circle">
                  <a:fillToRect l="50000" t="-80000" r="50000" b="180000"/>
                </a:path>
              </a:grad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305206" y="2370562"/>
                <a:ext cx="1072289" cy="307777"/>
              </a:xfrm>
              <a:prstGeom prst="rect">
                <a:avLst/>
              </a:prstGeom>
              <a:noFill/>
            </p:spPr>
            <p:txBody>
              <a:bodyPr wrap="square" rtlCol="0">
                <a:spAutoFit/>
              </a:bodyPr>
              <a:lstStyle/>
              <a:p>
                <a:pPr algn="ctr"/>
                <a:r>
                  <a:rPr lang="en-US" sz="1400" dirty="0" err="1" smtClean="0"/>
                  <a:t>VisIt</a:t>
                </a:r>
                <a:endParaRPr lang="en-US" dirty="0"/>
              </a:p>
            </p:txBody>
          </p:sp>
          <p:sp>
            <p:nvSpPr>
              <p:cNvPr id="13" name="TextBox 12"/>
              <p:cNvSpPr txBox="1"/>
              <p:nvPr/>
            </p:nvSpPr>
            <p:spPr>
              <a:xfrm>
                <a:off x="7406015" y="2362200"/>
                <a:ext cx="1072289" cy="307777"/>
              </a:xfrm>
              <a:prstGeom prst="rect">
                <a:avLst/>
              </a:prstGeom>
              <a:noFill/>
            </p:spPr>
            <p:txBody>
              <a:bodyPr wrap="square" rtlCol="0">
                <a:spAutoFit/>
              </a:bodyPr>
              <a:lstStyle/>
              <a:p>
                <a:pPr algn="ctr"/>
                <a:r>
                  <a:rPr lang="en-US" sz="1400" dirty="0" err="1" smtClean="0"/>
                  <a:t>FieldView</a:t>
                </a:r>
                <a:endParaRPr lang="en-US" dirty="0"/>
              </a:p>
            </p:txBody>
          </p:sp>
          <p:sp>
            <p:nvSpPr>
              <p:cNvPr id="11" name="Right Arrow 10"/>
              <p:cNvSpPr/>
              <p:nvPr/>
            </p:nvSpPr>
            <p:spPr>
              <a:xfrm rot="18911737">
                <a:off x="6893694" y="4340111"/>
                <a:ext cx="819985" cy="321804"/>
              </a:xfrm>
              <a:prstGeom prst="rightArrow">
                <a:avLst/>
              </a:prstGeom>
              <a:gradFill>
                <a:gsLst>
                  <a:gs pos="35000">
                    <a:srgbClr val="FFCC99"/>
                  </a:gs>
                  <a:gs pos="100000">
                    <a:srgbClr val="FF9966"/>
                  </a:gs>
                </a:gsLst>
                <a:path path="circle">
                  <a:fillToRect l="50000" t="-80000" r="50000" b="180000"/>
                </a:path>
              </a:grad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690483" y="5179877"/>
                <a:ext cx="2787821" cy="646331"/>
              </a:xfrm>
              <a:prstGeom prst="rect">
                <a:avLst/>
              </a:prstGeom>
              <a:noFill/>
            </p:spPr>
            <p:txBody>
              <a:bodyPr wrap="square" rtlCol="0">
                <a:spAutoFit/>
              </a:bodyPr>
              <a:lstStyle/>
              <a:p>
                <a:r>
                  <a:rPr lang="en-US" sz="1200" dirty="0" err="1" smtClean="0"/>
                  <a:t>FieldView</a:t>
                </a:r>
                <a:r>
                  <a:rPr lang="en-US" sz="1200" dirty="0" smtClean="0"/>
                  <a:t> extract database (XDB) files allow open source </a:t>
                </a:r>
                <a:r>
                  <a:rPr lang="en-US" sz="1200" dirty="0" err="1" smtClean="0"/>
                  <a:t>VisIt</a:t>
                </a:r>
                <a:r>
                  <a:rPr lang="en-US" sz="1200" dirty="0" smtClean="0"/>
                  <a:t> to export data to </a:t>
                </a:r>
                <a:r>
                  <a:rPr lang="en-US" sz="1200" dirty="0" err="1" smtClean="0"/>
                  <a:t>Fieldview</a:t>
                </a:r>
                <a:r>
                  <a:rPr lang="en-US" sz="1200" dirty="0" smtClean="0"/>
                  <a:t> </a:t>
                </a:r>
                <a:endParaRPr lang="en-US" sz="1200" dirty="0"/>
              </a:p>
            </p:txBody>
          </p:sp>
        </p:grpSp>
      </p:grpSp>
      <p:sp>
        <p:nvSpPr>
          <p:cNvPr id="15" name="Rectangle 14"/>
          <p:cNvSpPr/>
          <p:nvPr/>
        </p:nvSpPr>
        <p:spPr>
          <a:xfrm>
            <a:off x="5867400" y="6216134"/>
            <a:ext cx="3138357"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Funded by IL and DOE Grant SC0007548</a:t>
            </a:r>
          </a:p>
        </p:txBody>
      </p:sp>
    </p:spTree>
    <p:extLst>
      <p:ext uri="{BB962C8B-B14F-4D97-AF65-F5344CB8AC3E}">
        <p14:creationId xmlns:p14="http://schemas.microsoft.com/office/powerpoint/2010/main" val="14627370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err="1" smtClean="0"/>
              <a:t>VisIt</a:t>
            </a:r>
            <a:r>
              <a:rPr lang="en-US" dirty="0" smtClean="0"/>
              <a:t> Export Enhancements</a:t>
            </a:r>
            <a:endParaRPr lang="en-US" dirty="0"/>
          </a:p>
        </p:txBody>
      </p:sp>
      <p:sp>
        <p:nvSpPr>
          <p:cNvPr id="3" name="Content Placeholder 2"/>
          <p:cNvSpPr>
            <a:spLocks noGrp="1"/>
          </p:cNvSpPr>
          <p:nvPr>
            <p:ph sz="half" idx="1"/>
          </p:nvPr>
        </p:nvSpPr>
        <p:spPr>
          <a:xfrm>
            <a:off x="457200" y="1600200"/>
            <a:ext cx="4038600" cy="4862870"/>
          </a:xfrm>
        </p:spPr>
        <p:txBody>
          <a:bodyPr>
            <a:spAutoFit/>
          </a:bodyPr>
          <a:lstStyle/>
          <a:p>
            <a:r>
              <a:rPr lang="en-US" sz="2000" dirty="0" smtClean="0"/>
              <a:t>Monolithic export refactored into customizable methods that affect pipeline contract</a:t>
            </a:r>
          </a:p>
          <a:p>
            <a:r>
              <a:rPr lang="en-US" sz="2000" dirty="0" smtClean="0"/>
              <a:t>Combine geometry modes to simplify plug-in creation</a:t>
            </a:r>
          </a:p>
          <a:p>
            <a:pPr lvl="1"/>
            <a:r>
              <a:rPr lang="en-US" sz="1800" dirty="0" smtClean="0"/>
              <a:t>Combine/move data to rank 0</a:t>
            </a:r>
          </a:p>
          <a:p>
            <a:pPr lvl="1"/>
            <a:r>
              <a:rPr lang="en-US" sz="1800" dirty="0" smtClean="0"/>
              <a:t>Automatic conversion to </a:t>
            </a:r>
            <a:r>
              <a:rPr lang="en-US" sz="1800" dirty="0" err="1" smtClean="0"/>
              <a:t>polydata</a:t>
            </a:r>
            <a:r>
              <a:rPr lang="en-US" sz="1800" dirty="0" smtClean="0"/>
              <a:t>, triangles</a:t>
            </a:r>
          </a:p>
          <a:p>
            <a:pPr lvl="1"/>
            <a:r>
              <a:rPr lang="en-US" sz="1800" dirty="0" smtClean="0"/>
              <a:t>Automatic normal generation</a:t>
            </a:r>
          </a:p>
          <a:p>
            <a:r>
              <a:rPr lang="en-US" sz="2000" dirty="0" smtClean="0"/>
              <a:t>Retrieve license string from plug-ins</a:t>
            </a:r>
          </a:p>
          <a:p>
            <a:r>
              <a:rPr lang="en-US" sz="2000" dirty="0" smtClean="0"/>
              <a:t>Support for FieldView extract database (XDB) format added</a:t>
            </a:r>
          </a:p>
          <a:p>
            <a:pPr lvl="1"/>
            <a:r>
              <a:rPr lang="en-US" sz="1600" dirty="0" smtClean="0"/>
              <a:t>Enables </a:t>
            </a:r>
            <a:r>
              <a:rPr lang="en-US" sz="1600" dirty="0" err="1" smtClean="0"/>
              <a:t>VisIt</a:t>
            </a:r>
            <a:r>
              <a:rPr lang="en-US" sz="1600" dirty="0" smtClean="0"/>
              <a:t> to save persistent extracts for use in FieldView</a:t>
            </a:r>
            <a:endParaRPr lang="en-US" sz="1600" dirty="0"/>
          </a:p>
        </p:txBody>
      </p:sp>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 r="49055"/>
          <a:stretch/>
        </p:blipFill>
        <p:spPr>
          <a:xfrm>
            <a:off x="4482313" y="1600201"/>
            <a:ext cx="1863772" cy="1905000"/>
          </a:xfrm>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51105" r="-105"/>
          <a:stretch/>
        </p:blipFill>
        <p:spPr>
          <a:xfrm>
            <a:off x="4493234" y="4023253"/>
            <a:ext cx="1831366" cy="1946118"/>
          </a:xfrm>
          <a:prstGeom prst="rect">
            <a:avLst/>
          </a:prstGeom>
          <a:effectLst>
            <a:outerShdw blurRad="50800" dist="38100" dir="2700000" algn="tl" rotWithShape="0">
              <a:prstClr val="black">
                <a:alpha val="40000"/>
              </a:prstClr>
            </a:outerShdw>
          </a:effectLst>
        </p:spPr>
      </p:pic>
      <p:sp>
        <p:nvSpPr>
          <p:cNvPr id="19" name="Flowchart: Magnetic Disk 18"/>
          <p:cNvSpPr/>
          <p:nvPr/>
        </p:nvSpPr>
        <p:spPr>
          <a:xfrm>
            <a:off x="6567357" y="4724400"/>
            <a:ext cx="1068309" cy="1066800"/>
          </a:xfrm>
          <a:prstGeom prst="flowChartMagneticDisk">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XDB</a:t>
            </a:r>
            <a:endParaRPr lang="en-US" dirty="0"/>
          </a:p>
        </p:txBody>
      </p:sp>
      <p:grpSp>
        <p:nvGrpSpPr>
          <p:cNvPr id="27" name="Group 26"/>
          <p:cNvGrpSpPr/>
          <p:nvPr/>
        </p:nvGrpSpPr>
        <p:grpSpPr>
          <a:xfrm>
            <a:off x="6567357" y="2286000"/>
            <a:ext cx="2438400" cy="2681161"/>
            <a:chOff x="6567357" y="2286000"/>
            <a:chExt cx="2438400" cy="2681161"/>
          </a:xfrm>
        </p:grpSpPr>
        <p:sp>
          <p:nvSpPr>
            <p:cNvPr id="20" name="Rectangle 19"/>
            <p:cNvSpPr/>
            <p:nvPr/>
          </p:nvSpPr>
          <p:spPr>
            <a:xfrm>
              <a:off x="6567357" y="2286000"/>
              <a:ext cx="2438400" cy="2286000"/>
            </a:xfrm>
            <a:prstGeom prst="rect">
              <a:avLst/>
            </a:prstGeom>
            <a:solidFill>
              <a:srgbClr val="B35755"/>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Simulation</a:t>
              </a: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p:txBody>
        </p:sp>
        <p:grpSp>
          <p:nvGrpSpPr>
            <p:cNvPr id="22" name="Group 21"/>
            <p:cNvGrpSpPr/>
            <p:nvPr/>
          </p:nvGrpSpPr>
          <p:grpSpPr>
            <a:xfrm>
              <a:off x="6635465" y="2667000"/>
              <a:ext cx="2294092" cy="1561332"/>
              <a:chOff x="6697508" y="2020068"/>
              <a:chExt cx="2294092" cy="1561332"/>
            </a:xfrm>
          </p:grpSpPr>
          <p:sp>
            <p:nvSpPr>
              <p:cNvPr id="7" name="Rectangle 6"/>
              <p:cNvSpPr/>
              <p:nvPr/>
            </p:nvSpPr>
            <p:spPr>
              <a:xfrm>
                <a:off x="6705600" y="2286000"/>
                <a:ext cx="2286000" cy="1295400"/>
              </a:xfrm>
              <a:prstGeom prst="rec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smtClean="0">
                    <a:solidFill>
                      <a:schemeClr val="tx1"/>
                    </a:solidFill>
                  </a:rPr>
                  <a:t>VisIt</a:t>
                </a:r>
                <a:r>
                  <a:rPr lang="en-US" sz="1400" dirty="0" smtClean="0">
                    <a:solidFill>
                      <a:schemeClr val="tx1"/>
                    </a:solidFill>
                  </a:rPr>
                  <a:t> Runtime</a:t>
                </a: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p:txBody>
          </p:sp>
          <p:grpSp>
            <p:nvGrpSpPr>
              <p:cNvPr id="18" name="Group 17"/>
              <p:cNvGrpSpPr/>
              <p:nvPr/>
            </p:nvGrpSpPr>
            <p:grpSpPr>
              <a:xfrm>
                <a:off x="6808436" y="2552701"/>
                <a:ext cx="2080328" cy="921783"/>
                <a:chOff x="6880927" y="3768208"/>
                <a:chExt cx="2080328" cy="921783"/>
              </a:xfrm>
            </p:grpSpPr>
            <p:grpSp>
              <p:nvGrpSpPr>
                <p:cNvPr id="14" name="Group 13"/>
                <p:cNvGrpSpPr/>
                <p:nvPr/>
              </p:nvGrpSpPr>
              <p:grpSpPr>
                <a:xfrm>
                  <a:off x="7261927" y="3810000"/>
                  <a:ext cx="662873" cy="879991"/>
                  <a:chOff x="7621142" y="3768207"/>
                  <a:chExt cx="662873" cy="879991"/>
                </a:xfrm>
              </p:grpSpPr>
              <p:sp>
                <p:nvSpPr>
                  <p:cNvPr id="10" name="Rectangle 9"/>
                  <p:cNvSpPr/>
                  <p:nvPr/>
                </p:nvSpPr>
                <p:spPr>
                  <a:xfrm>
                    <a:off x="7621142" y="3768207"/>
                    <a:ext cx="662873" cy="879991"/>
                  </a:xfrm>
                  <a:prstGeom prst="rect">
                    <a:avLst/>
                  </a:prstGeom>
                  <a:solidFill>
                    <a:schemeClr val="tx1">
                      <a:lumMod val="50000"/>
                      <a:lumOff val="5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Rank 1</a:t>
                    </a:r>
                  </a:p>
                  <a:p>
                    <a:pPr algn="ctr"/>
                    <a:endParaRPr lang="en-US" sz="1200" dirty="0">
                      <a:solidFill>
                        <a:schemeClr val="tx1"/>
                      </a:solidFill>
                    </a:endParaRPr>
                  </a:p>
                  <a:p>
                    <a:pPr algn="ctr"/>
                    <a:endParaRPr lang="en-US" sz="1200" dirty="0">
                      <a:solidFill>
                        <a:schemeClr val="tx1"/>
                      </a:solidFil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4109" y="4114800"/>
                    <a:ext cx="451129" cy="456198"/>
                  </a:xfrm>
                  <a:prstGeom prst="rect">
                    <a:avLst/>
                  </a:prstGeom>
                </p:spPr>
              </p:pic>
            </p:grpSp>
            <p:grpSp>
              <p:nvGrpSpPr>
                <p:cNvPr id="15" name="Group 14"/>
                <p:cNvGrpSpPr/>
                <p:nvPr/>
              </p:nvGrpSpPr>
              <p:grpSpPr>
                <a:xfrm>
                  <a:off x="6880927" y="3768208"/>
                  <a:ext cx="662873" cy="879991"/>
                  <a:chOff x="6880927" y="3768208"/>
                  <a:chExt cx="662873" cy="879991"/>
                </a:xfrm>
              </p:grpSpPr>
              <p:sp>
                <p:nvSpPr>
                  <p:cNvPr id="8" name="Rectangle 7"/>
                  <p:cNvSpPr/>
                  <p:nvPr/>
                </p:nvSpPr>
                <p:spPr>
                  <a:xfrm>
                    <a:off x="6880927" y="3768208"/>
                    <a:ext cx="662873" cy="879991"/>
                  </a:xfrm>
                  <a:prstGeom prst="rect">
                    <a:avLst/>
                  </a:prstGeom>
                  <a:solidFill>
                    <a:schemeClr val="tx1">
                      <a:lumMod val="50000"/>
                      <a:lumOff val="5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Rank 0</a:t>
                    </a:r>
                  </a:p>
                  <a:p>
                    <a:pPr algn="ctr"/>
                    <a:endParaRPr lang="en-US" sz="1200" dirty="0">
                      <a:solidFill>
                        <a:schemeClr val="tx1"/>
                      </a:solidFill>
                    </a:endParaRPr>
                  </a:p>
                  <a:p>
                    <a:pPr algn="ctr"/>
                    <a:endParaRPr lang="en-US" sz="1200" dirty="0">
                      <a:solidFill>
                        <a:schemeClr val="tx1"/>
                      </a:solidFill>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3184" y="4114800"/>
                    <a:ext cx="418358" cy="456198"/>
                  </a:xfrm>
                  <a:prstGeom prst="rect">
                    <a:avLst/>
                  </a:prstGeom>
                </p:spPr>
              </p:pic>
            </p:grpSp>
            <p:grpSp>
              <p:nvGrpSpPr>
                <p:cNvPr id="16" name="Group 15"/>
                <p:cNvGrpSpPr/>
                <p:nvPr/>
              </p:nvGrpSpPr>
              <p:grpSpPr>
                <a:xfrm>
                  <a:off x="8298382" y="3810000"/>
                  <a:ext cx="662873" cy="879991"/>
                  <a:chOff x="8363379" y="3768207"/>
                  <a:chExt cx="662873" cy="879991"/>
                </a:xfrm>
              </p:grpSpPr>
              <p:sp>
                <p:nvSpPr>
                  <p:cNvPr id="11" name="Rectangle 10"/>
                  <p:cNvSpPr/>
                  <p:nvPr/>
                </p:nvSpPr>
                <p:spPr>
                  <a:xfrm>
                    <a:off x="8363379" y="3768207"/>
                    <a:ext cx="662873" cy="879991"/>
                  </a:xfrm>
                  <a:prstGeom prst="rect">
                    <a:avLst/>
                  </a:prstGeom>
                  <a:solidFill>
                    <a:schemeClr val="tx1">
                      <a:lumMod val="50000"/>
                      <a:lumOff val="5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Rank n</a:t>
                    </a:r>
                  </a:p>
                  <a:p>
                    <a:pPr algn="ctr"/>
                    <a:endParaRPr lang="en-US" sz="1200" dirty="0">
                      <a:solidFill>
                        <a:schemeClr val="tx1"/>
                      </a:solidFill>
                    </a:endParaRPr>
                  </a:p>
                  <a:p>
                    <a:pPr algn="ctr"/>
                    <a:endParaRPr lang="en-US" sz="1200" dirty="0">
                      <a:solidFill>
                        <a:schemeClr val="tx1"/>
                      </a:solidFill>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8200" y="4114800"/>
                    <a:ext cx="465904" cy="456198"/>
                  </a:xfrm>
                  <a:prstGeom prst="rect">
                    <a:avLst/>
                  </a:prstGeom>
                </p:spPr>
              </p:pic>
            </p:grpSp>
            <p:sp>
              <p:nvSpPr>
                <p:cNvPr id="17" name="TextBox 16"/>
                <p:cNvSpPr txBox="1"/>
                <p:nvPr/>
              </p:nvSpPr>
              <p:spPr>
                <a:xfrm>
                  <a:off x="7848600" y="3894983"/>
                  <a:ext cx="514096" cy="523220"/>
                </a:xfrm>
                <a:prstGeom prst="rect">
                  <a:avLst/>
                </a:prstGeom>
                <a:noFill/>
              </p:spPr>
              <p:txBody>
                <a:bodyPr wrap="square" rtlCol="0">
                  <a:spAutoFit/>
                </a:bodyPr>
                <a:lstStyle/>
                <a:p>
                  <a:r>
                    <a:rPr lang="en-US" sz="2800" b="1" dirty="0" smtClean="0"/>
                    <a:t>…</a:t>
                  </a:r>
                  <a:endParaRPr lang="en-US" sz="2800" b="1" dirty="0"/>
                </a:p>
              </p:txBody>
            </p:sp>
          </p:grpSp>
          <p:sp>
            <p:nvSpPr>
              <p:cNvPr id="21" name="Rectangle 20"/>
              <p:cNvSpPr/>
              <p:nvPr/>
            </p:nvSpPr>
            <p:spPr>
              <a:xfrm>
                <a:off x="6697508" y="2020068"/>
                <a:ext cx="2286000" cy="213253"/>
              </a:xfrm>
              <a:prstGeom prst="rect">
                <a:avLst/>
              </a:prstGeom>
              <a:solidFill>
                <a:srgbClr val="FBD9A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solidFill>
                      <a:schemeClr val="tx1"/>
                    </a:solidFill>
                  </a:rPr>
                  <a:t>Libsim</a:t>
                </a:r>
                <a:endParaRPr lang="en-US" dirty="0">
                  <a:solidFill>
                    <a:schemeClr val="tx1"/>
                  </a:solidFill>
                </a:endParaRPr>
              </a:p>
            </p:txBody>
          </p:sp>
        </p:grpSp>
        <p:sp>
          <p:nvSpPr>
            <p:cNvPr id="26" name="Bent-Up Arrow 25"/>
            <p:cNvSpPr/>
            <p:nvPr/>
          </p:nvSpPr>
          <p:spPr>
            <a:xfrm rot="5400000" flipV="1">
              <a:off x="7060353" y="3995455"/>
              <a:ext cx="403701" cy="434273"/>
            </a:xfrm>
            <a:prstGeom prst="bentUpArrow">
              <a:avLst>
                <a:gd name="adj1" fmla="val 27558"/>
                <a:gd name="adj2" fmla="val 31433"/>
                <a:gd name="adj3" fmla="val 39899"/>
              </a:avLst>
            </a:prstGeom>
            <a:solidFill>
              <a:srgbClr val="CC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Bent-Up Arrow 24"/>
            <p:cNvSpPr/>
            <p:nvPr/>
          </p:nvSpPr>
          <p:spPr>
            <a:xfrm rot="5400000" flipV="1">
              <a:off x="7627765" y="3591728"/>
              <a:ext cx="403701" cy="1404442"/>
            </a:xfrm>
            <a:prstGeom prst="bentUpArrow">
              <a:avLst>
                <a:gd name="adj1" fmla="val 27558"/>
                <a:gd name="adj2" fmla="val 31433"/>
                <a:gd name="adj3" fmla="val 39899"/>
              </a:avLst>
            </a:prstGeom>
            <a:solidFill>
              <a:srgbClr val="CC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a:off x="6954203" y="4006649"/>
              <a:ext cx="258743" cy="960512"/>
            </a:xfrm>
            <a:prstGeom prst="downArrow">
              <a:avLst/>
            </a:prstGeom>
            <a:solidFill>
              <a:srgbClr val="CC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solidFill>
                </a:rPr>
                <a:t>export</a:t>
              </a:r>
              <a:endParaRPr lang="en-US" sz="800" dirty="0">
                <a:solidFill>
                  <a:schemeClr val="tx1"/>
                </a:solidFill>
              </a:endParaRPr>
            </a:p>
          </p:txBody>
        </p:sp>
      </p:grpSp>
      <p:sp>
        <p:nvSpPr>
          <p:cNvPr id="28" name="Right Arrow 27"/>
          <p:cNvSpPr/>
          <p:nvPr/>
        </p:nvSpPr>
        <p:spPr>
          <a:xfrm flipH="1">
            <a:off x="6074168" y="5192633"/>
            <a:ext cx="569389" cy="304800"/>
          </a:xfrm>
          <a:prstGeom prst="rightArrow">
            <a:avLst/>
          </a:prstGeom>
          <a:solidFill>
            <a:srgbClr val="CCFFC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flipH="1">
            <a:off x="6061390" y="2617465"/>
            <a:ext cx="569389" cy="304800"/>
          </a:xfrm>
          <a:prstGeom prst="rightArrow">
            <a:avLst/>
          </a:prstGeom>
          <a:solidFill>
            <a:srgbClr val="CCFFC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482313" y="5943600"/>
            <a:ext cx="3153353" cy="369332"/>
          </a:xfrm>
          <a:prstGeom prst="rect">
            <a:avLst/>
          </a:prstGeom>
          <a:noFill/>
        </p:spPr>
        <p:txBody>
          <a:bodyPr wrap="square" rtlCol="0">
            <a:spAutoFit/>
          </a:bodyPr>
          <a:lstStyle/>
          <a:p>
            <a:r>
              <a:rPr lang="en-US" dirty="0" err="1" smtClean="0"/>
              <a:t>FieldView</a:t>
            </a:r>
            <a:endParaRPr lang="en-US" dirty="0"/>
          </a:p>
        </p:txBody>
      </p:sp>
      <p:sp>
        <p:nvSpPr>
          <p:cNvPr id="31" name="TextBox 30"/>
          <p:cNvSpPr txBox="1"/>
          <p:nvPr/>
        </p:nvSpPr>
        <p:spPr>
          <a:xfrm>
            <a:off x="4408313" y="3496455"/>
            <a:ext cx="3153353" cy="369332"/>
          </a:xfrm>
          <a:prstGeom prst="rect">
            <a:avLst/>
          </a:prstGeom>
          <a:noFill/>
        </p:spPr>
        <p:txBody>
          <a:bodyPr wrap="square" rtlCol="0">
            <a:spAutoFit/>
          </a:bodyPr>
          <a:lstStyle/>
          <a:p>
            <a:r>
              <a:rPr lang="en-US" dirty="0" err="1" smtClean="0"/>
              <a:t>VisIt</a:t>
            </a:r>
            <a:endParaRPr lang="en-US" dirty="0"/>
          </a:p>
        </p:txBody>
      </p:sp>
      <p:sp>
        <p:nvSpPr>
          <p:cNvPr id="32" name="TextBox 31"/>
          <p:cNvSpPr txBox="1"/>
          <p:nvPr/>
        </p:nvSpPr>
        <p:spPr>
          <a:xfrm>
            <a:off x="7635666" y="4987726"/>
            <a:ext cx="1370091" cy="415498"/>
          </a:xfrm>
          <a:prstGeom prst="rect">
            <a:avLst/>
          </a:prstGeom>
          <a:noFill/>
        </p:spPr>
        <p:txBody>
          <a:bodyPr wrap="square" rtlCol="0">
            <a:spAutoFit/>
          </a:bodyPr>
          <a:lstStyle/>
          <a:p>
            <a:r>
              <a:rPr lang="en-US" sz="1050" dirty="0" smtClean="0"/>
              <a:t>XDB files extracted using </a:t>
            </a:r>
            <a:r>
              <a:rPr lang="en-US" sz="1050" dirty="0" err="1" smtClean="0"/>
              <a:t>VisIt</a:t>
            </a:r>
            <a:endParaRPr lang="en-US" sz="1050" dirty="0"/>
          </a:p>
        </p:txBody>
      </p:sp>
      <p:sp>
        <p:nvSpPr>
          <p:cNvPr id="33" name="TextBox 32"/>
          <p:cNvSpPr txBox="1"/>
          <p:nvPr/>
        </p:nvSpPr>
        <p:spPr>
          <a:xfrm>
            <a:off x="6013545" y="5914766"/>
            <a:ext cx="2931589" cy="261610"/>
          </a:xfrm>
          <a:prstGeom prst="rect">
            <a:avLst/>
          </a:prstGeom>
          <a:noFill/>
        </p:spPr>
        <p:txBody>
          <a:bodyPr wrap="square" rtlCol="0">
            <a:spAutoFit/>
          </a:bodyPr>
          <a:lstStyle/>
          <a:p>
            <a:pPr marL="285750" indent="-285750">
              <a:buFont typeface="Arial" panose="020B0604020202020204" pitchFamily="34" charset="0"/>
              <a:buChar char="•"/>
            </a:pPr>
            <a:r>
              <a:rPr lang="en-US" sz="1050" i="1" dirty="0" err="1" smtClean="0"/>
              <a:t>Hilift</a:t>
            </a:r>
            <a:r>
              <a:rPr lang="en-US" sz="1050" i="1" dirty="0" smtClean="0"/>
              <a:t> data shown</a:t>
            </a:r>
            <a:endParaRPr lang="en-US" sz="1050" i="1" dirty="0"/>
          </a:p>
        </p:txBody>
      </p:sp>
      <p:sp>
        <p:nvSpPr>
          <p:cNvPr id="4" name="Rectangle 3"/>
          <p:cNvSpPr/>
          <p:nvPr/>
        </p:nvSpPr>
        <p:spPr>
          <a:xfrm>
            <a:off x="5867400" y="6216134"/>
            <a:ext cx="3138357"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Funded by IL and DOE Grant SC0007548</a:t>
            </a:r>
          </a:p>
        </p:txBody>
      </p:sp>
    </p:spTree>
    <p:extLst>
      <p:ext uri="{BB962C8B-B14F-4D97-AF65-F5344CB8AC3E}">
        <p14:creationId xmlns:p14="http://schemas.microsoft.com/office/powerpoint/2010/main" val="22181860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New/Enhanced Database Plug-ins</a:t>
            </a:r>
            <a:endParaRPr lang="en-US" sz="4000"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1660053024"/>
              </p:ext>
            </p:extLst>
          </p:nvPr>
        </p:nvGraphicFramePr>
        <p:xfrm>
          <a:off x="304800" y="1524000"/>
          <a:ext cx="6629400" cy="4671559"/>
        </p:xfrm>
        <a:graphic>
          <a:graphicData uri="http://schemas.openxmlformats.org/drawingml/2006/table">
            <a:tbl>
              <a:tblPr firstRow="1" bandRow="1">
                <a:tableStyleId>{21E4AEA4-8DFA-4A89-87EB-49C32662AFE0}</a:tableStyleId>
              </a:tblPr>
              <a:tblGrid>
                <a:gridCol w="2133600"/>
                <a:gridCol w="4495800"/>
              </a:tblGrid>
              <a:tr h="342400">
                <a:tc>
                  <a:txBody>
                    <a:bodyPr/>
                    <a:lstStyle/>
                    <a:p>
                      <a:r>
                        <a:rPr lang="en-US" dirty="0" smtClean="0"/>
                        <a:t>Database</a:t>
                      </a:r>
                      <a:r>
                        <a:rPr lang="en-US" baseline="0" dirty="0" smtClean="0"/>
                        <a:t> Plug-in</a:t>
                      </a:r>
                      <a:endParaRPr lang="en-US" dirty="0"/>
                    </a:p>
                  </a:txBody>
                  <a:tcPr/>
                </a:tc>
                <a:tc>
                  <a:txBody>
                    <a:bodyPr/>
                    <a:lstStyle/>
                    <a:p>
                      <a:r>
                        <a:rPr lang="en-US" dirty="0" smtClean="0"/>
                        <a:t>Description</a:t>
                      </a:r>
                      <a:endParaRPr lang="en-US" dirty="0"/>
                    </a:p>
                  </a:txBody>
                  <a:tcPr/>
                </a:tc>
              </a:tr>
              <a:tr h="1350839">
                <a:tc>
                  <a:txBody>
                    <a:bodyPr/>
                    <a:lstStyle/>
                    <a:p>
                      <a:r>
                        <a:rPr lang="en-US" dirty="0" smtClean="0"/>
                        <a:t>OVERFLOW</a:t>
                      </a:r>
                      <a:endParaRPr lang="en-US" dirty="0"/>
                    </a:p>
                  </a:txBody>
                  <a:tcPr/>
                </a:tc>
                <a:tc>
                  <a:txBody>
                    <a:bodyPr/>
                    <a:lstStyle/>
                    <a:p>
                      <a:r>
                        <a:rPr lang="en-US" sz="1600" dirty="0" smtClean="0"/>
                        <a:t>New</a:t>
                      </a:r>
                      <a:r>
                        <a:rPr lang="en-US" sz="1600" baseline="0" dirty="0" smtClean="0"/>
                        <a:t> proprietary OVERFLOW reader</a:t>
                      </a:r>
                    </a:p>
                    <a:p>
                      <a:pPr marL="285750" indent="-285750">
                        <a:buFont typeface="Arial" panose="020B0604020202020204" pitchFamily="34" charset="0"/>
                        <a:buChar char="•"/>
                      </a:pPr>
                      <a:r>
                        <a:rPr lang="en-US" sz="1600" baseline="0" dirty="0" err="1" smtClean="0"/>
                        <a:t>Supercedes</a:t>
                      </a:r>
                      <a:r>
                        <a:rPr lang="en-US" sz="1600" baseline="0" dirty="0" smtClean="0"/>
                        <a:t> </a:t>
                      </a:r>
                      <a:r>
                        <a:rPr lang="en-US" sz="1600" baseline="0" dirty="0" err="1" smtClean="0"/>
                        <a:t>VisIt</a:t>
                      </a:r>
                      <a:r>
                        <a:rPr lang="en-US" sz="1600" baseline="0" dirty="0" smtClean="0"/>
                        <a:t> OVERFLOW reader</a:t>
                      </a:r>
                    </a:p>
                    <a:p>
                      <a:pPr marL="285750" indent="-285750">
                        <a:buFont typeface="Arial" panose="020B0604020202020204" pitchFamily="34" charset="0"/>
                        <a:buChar char="•"/>
                      </a:pPr>
                      <a:r>
                        <a:rPr lang="en-US" sz="1600" dirty="0" smtClean="0"/>
                        <a:t>Supports </a:t>
                      </a:r>
                      <a:r>
                        <a:rPr lang="en-US" sz="1600" baseline="0" dirty="0" smtClean="0"/>
                        <a:t>derived variables using OVERFLOW formulations</a:t>
                      </a:r>
                    </a:p>
                    <a:p>
                      <a:pPr marL="285750" indent="-285750">
                        <a:buFont typeface="Arial" panose="020B0604020202020204" pitchFamily="34" charset="0"/>
                        <a:buChar char="•"/>
                      </a:pPr>
                      <a:r>
                        <a:rPr lang="en-US" sz="1600" baseline="0" dirty="0" smtClean="0"/>
                        <a:t>Structured, multi-block, overset grid</a:t>
                      </a:r>
                      <a:endParaRPr lang="en-US" sz="1600" dirty="0"/>
                    </a:p>
                  </a:txBody>
                  <a:tcPr/>
                </a:tc>
              </a:tr>
              <a:tr h="1350839">
                <a:tc>
                  <a:txBody>
                    <a:bodyPr/>
                    <a:lstStyle/>
                    <a:p>
                      <a:r>
                        <a:rPr lang="en-US" dirty="0" smtClean="0"/>
                        <a:t>XDB</a:t>
                      </a:r>
                      <a:endParaRPr lang="en-US" dirty="0"/>
                    </a:p>
                  </a:txBody>
                  <a:tcPr/>
                </a:tc>
                <a:tc>
                  <a:txBody>
                    <a:bodyPr/>
                    <a:lstStyle/>
                    <a:p>
                      <a:r>
                        <a:rPr lang="en-US" sz="1600" dirty="0" smtClean="0"/>
                        <a:t>New plug-in containing</a:t>
                      </a:r>
                      <a:r>
                        <a:rPr lang="en-US" sz="1600" baseline="0" dirty="0" smtClean="0"/>
                        <a:t> </a:t>
                      </a:r>
                      <a:r>
                        <a:rPr lang="en-US" sz="1600" dirty="0" err="1" smtClean="0"/>
                        <a:t>FieldView</a:t>
                      </a:r>
                      <a:r>
                        <a:rPr lang="en-US" sz="1600" dirty="0" smtClean="0"/>
                        <a:t> extract database (XDB) format writer</a:t>
                      </a:r>
                    </a:p>
                    <a:p>
                      <a:pPr marL="285750" indent="-285750">
                        <a:buFont typeface="Arial" panose="020B0604020202020204" pitchFamily="34" charset="0"/>
                        <a:buChar char="•"/>
                      </a:pPr>
                      <a:r>
                        <a:rPr lang="en-US" sz="1600" dirty="0" smtClean="0"/>
                        <a:t>Binary</a:t>
                      </a:r>
                      <a:r>
                        <a:rPr lang="en-US" sz="1600" baseline="0" dirty="0" smtClean="0"/>
                        <a:t> deployment in open source </a:t>
                      </a:r>
                      <a:r>
                        <a:rPr lang="en-US" sz="1600" baseline="0" dirty="0" err="1" smtClean="0"/>
                        <a:t>VisIt</a:t>
                      </a:r>
                      <a:endParaRPr lang="en-US" sz="1600" baseline="0" dirty="0" smtClean="0"/>
                    </a:p>
                    <a:p>
                      <a:pPr marL="285750" indent="-285750">
                        <a:buFont typeface="Arial" panose="020B0604020202020204" pitchFamily="34" charset="0"/>
                        <a:buChar char="•"/>
                      </a:pPr>
                      <a:r>
                        <a:rPr lang="en-US" sz="1600" baseline="0" dirty="0" smtClean="0"/>
                        <a:t>Enables </a:t>
                      </a:r>
                      <a:r>
                        <a:rPr lang="en-US" sz="1600" baseline="0" dirty="0" err="1" smtClean="0"/>
                        <a:t>VisIt</a:t>
                      </a:r>
                      <a:r>
                        <a:rPr lang="en-US" sz="1600" baseline="0" dirty="0" smtClean="0"/>
                        <a:t>/</a:t>
                      </a:r>
                      <a:r>
                        <a:rPr lang="en-US" sz="1600" baseline="0" dirty="0" err="1" smtClean="0"/>
                        <a:t>Libsim</a:t>
                      </a:r>
                      <a:r>
                        <a:rPr lang="en-US" sz="1600" baseline="0" dirty="0" smtClean="0"/>
                        <a:t> to directly output XDB files for analysis in </a:t>
                      </a:r>
                      <a:r>
                        <a:rPr lang="en-US" sz="1600" baseline="0" dirty="0" err="1" smtClean="0"/>
                        <a:t>FieldView</a:t>
                      </a:r>
                      <a:endParaRPr lang="en-US" sz="1600" dirty="0"/>
                    </a:p>
                  </a:txBody>
                  <a:tcPr/>
                </a:tc>
              </a:tr>
              <a:tr h="1604121">
                <a:tc>
                  <a:txBody>
                    <a:bodyPr/>
                    <a:lstStyle/>
                    <a:p>
                      <a:r>
                        <a:rPr lang="en-US" dirty="0" smtClean="0"/>
                        <a:t>FV-UNS</a:t>
                      </a:r>
                      <a:endParaRPr lang="en-US" dirty="0"/>
                    </a:p>
                  </a:txBody>
                  <a:tcPr/>
                </a:tc>
                <a:tc>
                  <a:txBody>
                    <a:bodyPr/>
                    <a:lstStyle/>
                    <a:p>
                      <a:pPr marL="0" indent="0">
                        <a:buFont typeface="Arial" panose="020B0604020202020204" pitchFamily="34" charset="0"/>
                        <a:buNone/>
                      </a:pPr>
                      <a:r>
                        <a:rPr lang="en-US" sz="1600" dirty="0" smtClean="0"/>
                        <a:t>New</a:t>
                      </a:r>
                      <a:r>
                        <a:rPr lang="en-US" sz="1600" baseline="0" dirty="0" smtClean="0"/>
                        <a:t> p</a:t>
                      </a:r>
                      <a:r>
                        <a:rPr lang="en-US" sz="1600" dirty="0" smtClean="0"/>
                        <a:t>roprietary</a:t>
                      </a:r>
                      <a:r>
                        <a:rPr lang="en-US" sz="1600" baseline="0" dirty="0" smtClean="0"/>
                        <a:t> data reader</a:t>
                      </a:r>
                    </a:p>
                    <a:p>
                      <a:pPr marL="285750" indent="-285750">
                        <a:buFont typeface="Arial" panose="020B0604020202020204" pitchFamily="34" charset="0"/>
                        <a:buChar char="•"/>
                      </a:pPr>
                      <a:r>
                        <a:rPr lang="en-US" sz="1600" baseline="0" dirty="0" smtClean="0"/>
                        <a:t>Volumetric data + boundaries</a:t>
                      </a:r>
                    </a:p>
                    <a:p>
                      <a:pPr marL="285750" indent="-285750">
                        <a:buFont typeface="Arial" panose="020B0604020202020204" pitchFamily="34" charset="0"/>
                        <a:buChar char="•"/>
                      </a:pPr>
                      <a:r>
                        <a:rPr lang="en-US" sz="1600" baseline="0" dirty="0" smtClean="0"/>
                        <a:t>Developed for future </a:t>
                      </a:r>
                      <a:r>
                        <a:rPr lang="en-US" sz="1600" baseline="0" dirty="0" err="1" smtClean="0"/>
                        <a:t>FieldView-VisIt</a:t>
                      </a:r>
                      <a:r>
                        <a:rPr lang="en-US" sz="1600" baseline="0" dirty="0" smtClean="0"/>
                        <a:t> binary deployment</a:t>
                      </a:r>
                    </a:p>
                    <a:p>
                      <a:pPr marL="742950" lvl="1" indent="-285750">
                        <a:buFont typeface="Arial" panose="020B0604020202020204" pitchFamily="34" charset="0"/>
                        <a:buChar char="•"/>
                      </a:pPr>
                      <a:r>
                        <a:rPr lang="en-US" sz="1600" i="1" baseline="0" dirty="0" smtClean="0"/>
                        <a:t>proof of concept for boundary data</a:t>
                      </a:r>
                      <a:endParaRPr lang="en-US" sz="1600" i="1" dirty="0"/>
                    </a:p>
                  </a:txBody>
                  <a:tcPr/>
                </a:tc>
              </a:tr>
            </a:tbl>
          </a:graphicData>
        </a:graphic>
      </p:graphicFrame>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709" t="6533" r="2289"/>
          <a:stretch/>
        </p:blipFill>
        <p:spPr>
          <a:xfrm>
            <a:off x="6934200" y="1981200"/>
            <a:ext cx="2071017" cy="990600"/>
          </a:xfrm>
          <a:prstGeom prst="rect">
            <a:avLst/>
          </a:prstGeom>
        </p:spPr>
      </p:pic>
      <p:sp>
        <p:nvSpPr>
          <p:cNvPr id="11" name="Rectangle 10"/>
          <p:cNvSpPr/>
          <p:nvPr/>
        </p:nvSpPr>
        <p:spPr>
          <a:xfrm>
            <a:off x="5867400" y="6216134"/>
            <a:ext cx="3138357"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Funded by IL and DOE Grant SC0007548</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81" y="3017851"/>
            <a:ext cx="1752519" cy="156614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5717" y="4660764"/>
            <a:ext cx="2388283" cy="141553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280291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FieldView</a:t>
            </a:r>
            <a:r>
              <a:rPr lang="en-US" dirty="0" smtClean="0"/>
              <a:t> plots in </a:t>
            </a:r>
            <a:r>
              <a:rPr lang="en-US" dirty="0" err="1" smtClean="0"/>
              <a:t>VisIt</a:t>
            </a:r>
            <a:endParaRPr lang="en-US" dirty="0"/>
          </a:p>
        </p:txBody>
      </p:sp>
      <p:sp>
        <p:nvSpPr>
          <p:cNvPr id="3" name="Content Placeholder 2"/>
          <p:cNvSpPr>
            <a:spLocks noGrp="1"/>
          </p:cNvSpPr>
          <p:nvPr>
            <p:ph sz="half" idx="1"/>
          </p:nvPr>
        </p:nvSpPr>
        <p:spPr>
          <a:xfrm>
            <a:off x="457200" y="1600201"/>
            <a:ext cx="8458200" cy="1295400"/>
          </a:xfrm>
        </p:spPr>
        <p:txBody>
          <a:bodyPr/>
          <a:lstStyle/>
          <a:p>
            <a:r>
              <a:rPr lang="en-US" sz="1800" dirty="0" smtClean="0"/>
              <a:t>Proprietary new plots accomplish data extraction for the FVV integration</a:t>
            </a:r>
          </a:p>
          <a:p>
            <a:r>
              <a:rPr lang="en-US" sz="1800" dirty="0" smtClean="0"/>
              <a:t>Based on </a:t>
            </a:r>
            <a:r>
              <a:rPr lang="en-US" sz="1800" dirty="0" err="1" smtClean="0"/>
              <a:t>VisIt’s</a:t>
            </a:r>
            <a:r>
              <a:rPr lang="en-US" sz="1800" dirty="0" smtClean="0"/>
              <a:t> AVT pipeline and use both existing AVT filters and custom filters</a:t>
            </a:r>
          </a:p>
          <a:p>
            <a:r>
              <a:rPr lang="en-US" sz="1800" dirty="0" smtClean="0"/>
              <a:t>Compatible with </a:t>
            </a:r>
            <a:r>
              <a:rPr lang="en-US" sz="1800" dirty="0" err="1" smtClean="0"/>
              <a:t>VisIt’s</a:t>
            </a:r>
            <a:r>
              <a:rPr lang="en-US" sz="1800" dirty="0" smtClean="0"/>
              <a:t> operators and other features</a:t>
            </a:r>
          </a:p>
          <a:p>
            <a:r>
              <a:rPr lang="en-US" sz="1800" dirty="0" smtClean="0"/>
              <a:t>Provide a place to customize / optimize for future</a:t>
            </a:r>
          </a:p>
          <a:p>
            <a:pPr marL="0" indent="0">
              <a:buNone/>
            </a:pPr>
            <a:endParaRPr lang="en-US" sz="1800" dirty="0" smtClean="0"/>
          </a:p>
        </p:txBody>
      </p:sp>
      <p:graphicFrame>
        <p:nvGraphicFramePr>
          <p:cNvPr id="6" name="Table 5"/>
          <p:cNvGraphicFramePr>
            <a:graphicFrameLocks noGrp="1"/>
          </p:cNvGraphicFramePr>
          <p:nvPr>
            <p:extLst>
              <p:ext uri="{D42A27DB-BD31-4B8C-83A1-F6EECF244321}">
                <p14:modId xmlns:p14="http://schemas.microsoft.com/office/powerpoint/2010/main" val="1171618250"/>
              </p:ext>
            </p:extLst>
          </p:nvPr>
        </p:nvGraphicFramePr>
        <p:xfrm>
          <a:off x="228600" y="3276600"/>
          <a:ext cx="6705600" cy="2839720"/>
        </p:xfrm>
        <a:graphic>
          <a:graphicData uri="http://schemas.openxmlformats.org/drawingml/2006/table">
            <a:tbl>
              <a:tblPr firstRow="1" bandRow="1">
                <a:tableStyleId>{21E4AEA4-8DFA-4A89-87EB-49C32662AFE0}</a:tableStyleId>
              </a:tblPr>
              <a:tblGrid>
                <a:gridCol w="1600200"/>
                <a:gridCol w="5105400"/>
              </a:tblGrid>
              <a:tr h="370840">
                <a:tc>
                  <a:txBody>
                    <a:bodyPr/>
                    <a:lstStyle/>
                    <a:p>
                      <a:r>
                        <a:rPr lang="en-US" dirty="0" smtClean="0"/>
                        <a:t>Plot Name</a:t>
                      </a:r>
                      <a:endParaRPr lang="en-US" dirty="0"/>
                    </a:p>
                  </a:txBody>
                  <a:tcPr/>
                </a:tc>
                <a:tc>
                  <a:txBody>
                    <a:bodyPr/>
                    <a:lstStyle/>
                    <a:p>
                      <a:r>
                        <a:rPr lang="en-US" dirty="0" smtClean="0"/>
                        <a:t>Description</a:t>
                      </a:r>
                      <a:endParaRPr lang="en-US" dirty="0"/>
                    </a:p>
                  </a:txBody>
                  <a:tcPr/>
                </a:tc>
              </a:tr>
              <a:tr h="370840">
                <a:tc>
                  <a:txBody>
                    <a:bodyPr/>
                    <a:lstStyle/>
                    <a:p>
                      <a:r>
                        <a:rPr lang="en-US" sz="1600" dirty="0" err="1" smtClean="0"/>
                        <a:t>fvCompSurface</a:t>
                      </a:r>
                      <a:endParaRPr lang="en-US" sz="1600" dirty="0"/>
                    </a:p>
                  </a:txBody>
                  <a:tcPr/>
                </a:tc>
                <a:tc>
                  <a:txBody>
                    <a:bodyPr/>
                    <a:lstStyle/>
                    <a:p>
                      <a:r>
                        <a:rPr lang="en-US" sz="1600" dirty="0" smtClean="0"/>
                        <a:t>IJK-slice of structured data with various visual</a:t>
                      </a:r>
                      <a:r>
                        <a:rPr lang="en-US" sz="1600" baseline="0" dirty="0" smtClean="0"/>
                        <a:t> representations</a:t>
                      </a:r>
                    </a:p>
                    <a:p>
                      <a:pPr marL="285750" indent="-285750">
                        <a:buFont typeface="Arial" panose="020B0604020202020204" pitchFamily="34" charset="0"/>
                        <a:buChar char="•"/>
                      </a:pPr>
                      <a:r>
                        <a:rPr lang="en-US" sz="1600" baseline="0" dirty="0" smtClean="0"/>
                        <a:t>Includes vector data</a:t>
                      </a:r>
                    </a:p>
                    <a:p>
                      <a:pPr marL="285750" indent="-285750">
                        <a:buFont typeface="Arial" panose="020B0604020202020204" pitchFamily="34" charset="0"/>
                        <a:buChar char="•"/>
                      </a:pPr>
                      <a:r>
                        <a:rPr lang="en-US" sz="1600" baseline="0" dirty="0" smtClean="0"/>
                        <a:t>Supports threshold by scalar</a:t>
                      </a:r>
                      <a:endParaRPr lang="en-US" sz="1600" dirty="0"/>
                    </a:p>
                  </a:txBody>
                  <a:tcPr/>
                </a:tc>
              </a:tr>
              <a:tr h="370840">
                <a:tc>
                  <a:txBody>
                    <a:bodyPr/>
                    <a:lstStyle/>
                    <a:p>
                      <a:r>
                        <a:rPr lang="en-US" sz="1600" dirty="0" err="1" smtClean="0"/>
                        <a:t>fvIso</a:t>
                      </a:r>
                      <a:endParaRPr lang="en-US" sz="1600" dirty="0"/>
                    </a:p>
                  </a:txBody>
                  <a:tcPr/>
                </a:tc>
                <a:tc>
                  <a:txBody>
                    <a:bodyPr/>
                    <a:lstStyle/>
                    <a:p>
                      <a:r>
                        <a:rPr lang="en-US" sz="1600" dirty="0" smtClean="0"/>
                        <a:t>Slice</a:t>
                      </a:r>
                      <a:r>
                        <a:rPr lang="en-US" sz="1600" baseline="0" dirty="0" smtClean="0"/>
                        <a:t> using </a:t>
                      </a:r>
                      <a:r>
                        <a:rPr lang="en-US" sz="1600" baseline="0" dirty="0" err="1" smtClean="0"/>
                        <a:t>isosurface</a:t>
                      </a:r>
                      <a:r>
                        <a:rPr lang="en-US" sz="1600" baseline="0" dirty="0" smtClean="0"/>
                        <a:t> function or slice plane</a:t>
                      </a:r>
                    </a:p>
                    <a:p>
                      <a:pPr marL="285750" indent="-285750">
                        <a:buFont typeface="Arial" panose="020B0604020202020204" pitchFamily="34" charset="0"/>
                        <a:buChar char="•"/>
                      </a:pPr>
                      <a:r>
                        <a:rPr lang="en-US" sz="1600" baseline="0" dirty="0" smtClean="0"/>
                        <a:t>Supports </a:t>
                      </a:r>
                      <a:r>
                        <a:rPr lang="en-US" sz="1600" baseline="0" dirty="0" smtClean="0"/>
                        <a:t>same rendering modes as </a:t>
                      </a:r>
                      <a:r>
                        <a:rPr lang="en-US" sz="1600" baseline="0" dirty="0" err="1" smtClean="0"/>
                        <a:t>fvCompSurface</a:t>
                      </a:r>
                      <a:endParaRPr lang="en-US" sz="1600" dirty="0"/>
                    </a:p>
                  </a:txBody>
                  <a:tcPr/>
                </a:tc>
              </a:tr>
              <a:tr h="370840">
                <a:tc>
                  <a:txBody>
                    <a:bodyPr/>
                    <a:lstStyle/>
                    <a:p>
                      <a:r>
                        <a:rPr lang="en-US" sz="1600" dirty="0" err="1" smtClean="0"/>
                        <a:t>fvStreamline</a:t>
                      </a:r>
                      <a:endParaRPr lang="en-US" sz="1600" dirty="0"/>
                    </a:p>
                  </a:txBody>
                  <a:tcPr/>
                </a:tc>
                <a:tc>
                  <a:txBody>
                    <a:bodyPr/>
                    <a:lstStyle/>
                    <a:p>
                      <a:r>
                        <a:rPr lang="en-US" sz="1600" dirty="0" smtClean="0"/>
                        <a:t>RK4 streamline integration using a list of seed</a:t>
                      </a:r>
                      <a:r>
                        <a:rPr lang="en-US" sz="1600" baseline="0" dirty="0" smtClean="0"/>
                        <a:t> points</a:t>
                      </a:r>
                    </a:p>
                    <a:p>
                      <a:pPr marL="285750" indent="-285750">
                        <a:buFont typeface="Arial" panose="020B0604020202020204" pitchFamily="34" charset="0"/>
                        <a:buChar char="•"/>
                      </a:pPr>
                      <a:r>
                        <a:rPr lang="en-US" sz="1600" baseline="0" dirty="0" smtClean="0"/>
                        <a:t>Extract variables along the streamline</a:t>
                      </a:r>
                      <a:endParaRPr lang="en-US" sz="1600" dirty="0"/>
                    </a:p>
                  </a:txBody>
                  <a:tcPr/>
                </a:tc>
              </a:tr>
            </a:tbl>
          </a:graphicData>
        </a:graphic>
      </p:graphicFrame>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 r="21997"/>
          <a:stretch/>
        </p:blipFill>
        <p:spPr>
          <a:xfrm>
            <a:off x="7020166" y="4187941"/>
            <a:ext cx="2119402" cy="1676400"/>
          </a:xfrm>
          <a:prstGeom prst="rect">
            <a:avLst/>
          </a:prstGeom>
          <a:effectLst>
            <a:outerShdw blurRad="50800" dist="38100" dir="2700000" algn="tl" rotWithShape="0">
              <a:prstClr val="black">
                <a:alpha val="40000"/>
              </a:prstClr>
            </a:outerShdw>
          </a:effectLst>
        </p:spPr>
      </p:pic>
      <p:sp>
        <p:nvSpPr>
          <p:cNvPr id="8" name="Rectangle 7"/>
          <p:cNvSpPr/>
          <p:nvPr/>
        </p:nvSpPr>
        <p:spPr>
          <a:xfrm>
            <a:off x="5867400" y="6216134"/>
            <a:ext cx="3138357"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Funded by IL and DOE Grant SC0007548</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166" y="2438400"/>
            <a:ext cx="2101088" cy="16471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934089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4791200" y="2368749"/>
            <a:ext cx="4192847" cy="3847385"/>
          </a:xfrm>
          <a:prstGeom prst="roundRect">
            <a:avLst/>
          </a:prstGeom>
          <a:gradFill flip="none" rotWithShape="1">
            <a:gsLst>
              <a:gs pos="24000">
                <a:schemeClr val="bg2">
                  <a:lumMod val="20000"/>
                  <a:lumOff val="80000"/>
                </a:schemeClr>
              </a:gs>
              <a:gs pos="100000">
                <a:schemeClr val="bg2">
                  <a:lumMod val="50000"/>
                </a:schemeClr>
              </a:gs>
            </a:gsLst>
            <a:lin ang="5400000" scaled="1"/>
            <a:tileRect/>
          </a:gra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Cross-Pollination</a:t>
            </a:r>
            <a:endParaRPr lang="en-US" dirty="0"/>
          </a:p>
        </p:txBody>
      </p:sp>
      <p:sp>
        <p:nvSpPr>
          <p:cNvPr id="4" name="Content Placeholder 3"/>
          <p:cNvSpPr>
            <a:spLocks noGrp="1"/>
          </p:cNvSpPr>
          <p:nvPr>
            <p:ph sz="half" idx="2"/>
          </p:nvPr>
        </p:nvSpPr>
        <p:spPr>
          <a:xfrm>
            <a:off x="5105400" y="3276600"/>
            <a:ext cx="3581400" cy="2849563"/>
          </a:xfrm>
        </p:spPr>
        <p:txBody>
          <a:bodyPr/>
          <a:lstStyle/>
          <a:p>
            <a:pPr marL="0" indent="0">
              <a:buNone/>
            </a:pPr>
            <a:r>
              <a:rPr lang="en-US" sz="2400" dirty="0" err="1" smtClean="0">
                <a:solidFill>
                  <a:schemeClr val="tx1"/>
                </a:solidFill>
              </a:rPr>
              <a:t>VisIt</a:t>
            </a:r>
            <a:r>
              <a:rPr lang="en-US" sz="2400" dirty="0" smtClean="0">
                <a:solidFill>
                  <a:schemeClr val="tx1"/>
                </a:solidFill>
              </a:rPr>
              <a:t> ideas for </a:t>
            </a:r>
            <a:r>
              <a:rPr lang="en-US" sz="2400" dirty="0" err="1" smtClean="0">
                <a:solidFill>
                  <a:schemeClr val="tx1"/>
                </a:solidFill>
              </a:rPr>
              <a:t>FieldView</a:t>
            </a:r>
            <a:endParaRPr lang="en-US" sz="2400" dirty="0" smtClean="0">
              <a:solidFill>
                <a:schemeClr val="tx1"/>
              </a:solidFill>
            </a:endParaRPr>
          </a:p>
          <a:p>
            <a:pPr marL="514350" indent="-457200"/>
            <a:r>
              <a:rPr lang="en-US" sz="2000" dirty="0" smtClean="0">
                <a:solidFill>
                  <a:schemeClr val="tx1"/>
                </a:solidFill>
              </a:rPr>
              <a:t>Simplified client/server API</a:t>
            </a:r>
          </a:p>
          <a:p>
            <a:pPr marL="514350" indent="-457200"/>
            <a:r>
              <a:rPr lang="en-US" sz="2000" dirty="0" smtClean="0">
                <a:solidFill>
                  <a:schemeClr val="tx1"/>
                </a:solidFill>
              </a:rPr>
              <a:t>Scalable rendering</a:t>
            </a:r>
          </a:p>
          <a:p>
            <a:pPr marL="514350" indent="-457200"/>
            <a:r>
              <a:rPr lang="en-US" sz="2000" dirty="0" smtClean="0">
                <a:solidFill>
                  <a:schemeClr val="tx1"/>
                </a:solidFill>
              </a:rPr>
              <a:t>Volume rendering</a:t>
            </a:r>
          </a:p>
          <a:p>
            <a:pPr marL="514350" indent="-457200"/>
            <a:r>
              <a:rPr lang="en-US" sz="2000" dirty="0" smtClean="0">
                <a:solidFill>
                  <a:schemeClr val="tx1"/>
                </a:solidFill>
              </a:rPr>
              <a:t>In situ</a:t>
            </a:r>
            <a:endParaRPr lang="en-US" sz="2000" dirty="0">
              <a:solidFill>
                <a:schemeClr val="tx1"/>
              </a:solidFill>
            </a:endParaRPr>
          </a:p>
        </p:txBody>
      </p:sp>
      <p:pic>
        <p:nvPicPr>
          <p:cNvPr id="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9528" y="2111351"/>
            <a:ext cx="1404853" cy="96805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302953" y="2368751"/>
            <a:ext cx="4192847" cy="3847384"/>
          </a:xfrm>
          <a:prstGeom prst="roundRect">
            <a:avLst/>
          </a:prstGeom>
          <a:gradFill flip="none" rotWithShape="1">
            <a:gsLst>
              <a:gs pos="24000">
                <a:schemeClr val="bg2">
                  <a:lumMod val="20000"/>
                  <a:lumOff val="80000"/>
                </a:schemeClr>
              </a:gs>
              <a:gs pos="100000">
                <a:schemeClr val="bg2">
                  <a:lumMod val="50000"/>
                </a:schemeClr>
              </a:gs>
            </a:gsLst>
            <a:lin ang="5400000" scaled="1"/>
            <a:tileRect/>
          </a:gra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Content Placeholder 8" descr="Screen shot 2011-05-16 at 2.32.23 PM.png"/>
          <p:cNvPicPr>
            <a:picLocks noChangeAspect="1"/>
          </p:cNvPicPr>
          <p:nvPr/>
        </p:nvPicPr>
        <p:blipFill rotWithShape="1">
          <a:blip r:embed="rId4"/>
          <a:srcRect l="-2" t="-27947" r="2164" b="-27947"/>
          <a:stretch/>
        </p:blipFill>
        <p:spPr>
          <a:xfrm>
            <a:off x="609600" y="1752600"/>
            <a:ext cx="1376291" cy="1677271"/>
          </a:xfrm>
          <a:prstGeom prst="rect">
            <a:avLst/>
          </a:prstGeom>
          <a:effectLst>
            <a:outerShdw blurRad="50800" dist="38100" dir="2700000" algn="tl" rotWithShape="0">
              <a:prstClr val="black">
                <a:alpha val="40000"/>
              </a:prstClr>
            </a:outerShdw>
          </a:effectLst>
        </p:spPr>
      </p:pic>
      <p:sp>
        <p:nvSpPr>
          <p:cNvPr id="3" name="Content Placeholder 2"/>
          <p:cNvSpPr>
            <a:spLocks noGrp="1"/>
          </p:cNvSpPr>
          <p:nvPr>
            <p:ph sz="half" idx="1"/>
          </p:nvPr>
        </p:nvSpPr>
        <p:spPr>
          <a:xfrm>
            <a:off x="445953" y="3276600"/>
            <a:ext cx="4038600" cy="3459163"/>
          </a:xfrm>
        </p:spPr>
        <p:txBody>
          <a:bodyPr/>
          <a:lstStyle/>
          <a:p>
            <a:pPr marL="0" indent="0">
              <a:buNone/>
            </a:pPr>
            <a:r>
              <a:rPr lang="en-US" sz="2400" dirty="0" err="1" smtClean="0">
                <a:solidFill>
                  <a:schemeClr val="tx1"/>
                </a:solidFill>
              </a:rPr>
              <a:t>FieldView</a:t>
            </a:r>
            <a:r>
              <a:rPr lang="en-US" sz="2400" dirty="0" smtClean="0">
                <a:solidFill>
                  <a:schemeClr val="tx1"/>
                </a:solidFill>
              </a:rPr>
              <a:t> ideas for </a:t>
            </a:r>
            <a:r>
              <a:rPr lang="en-US" sz="2400" dirty="0" err="1" smtClean="0">
                <a:solidFill>
                  <a:schemeClr val="tx1"/>
                </a:solidFill>
              </a:rPr>
              <a:t>VisIt</a:t>
            </a:r>
            <a:endParaRPr lang="en-US" sz="2400" dirty="0" smtClean="0">
              <a:solidFill>
                <a:schemeClr val="tx1"/>
              </a:solidFill>
            </a:endParaRPr>
          </a:p>
          <a:p>
            <a:r>
              <a:rPr lang="en-US" sz="2000" dirty="0" smtClean="0">
                <a:solidFill>
                  <a:schemeClr val="tx1"/>
                </a:solidFill>
              </a:rPr>
              <a:t>Animated plots</a:t>
            </a:r>
          </a:p>
          <a:p>
            <a:r>
              <a:rPr lang="en-US" sz="2000" dirty="0" smtClean="0">
                <a:solidFill>
                  <a:schemeClr val="tx1"/>
                </a:solidFill>
              </a:rPr>
              <a:t>Auxiliary metadata files</a:t>
            </a:r>
          </a:p>
          <a:p>
            <a:r>
              <a:rPr lang="en-US" sz="2000" dirty="0" smtClean="0">
                <a:solidFill>
                  <a:schemeClr val="tx1"/>
                </a:solidFill>
              </a:rPr>
              <a:t>Additional metadata for populating plot GUI</a:t>
            </a:r>
          </a:p>
          <a:p>
            <a:r>
              <a:rPr lang="en-US" sz="2000" dirty="0" smtClean="0">
                <a:solidFill>
                  <a:schemeClr val="tx1"/>
                </a:solidFill>
              </a:rPr>
              <a:t>XDB Extracts</a:t>
            </a:r>
          </a:p>
          <a:p>
            <a:r>
              <a:rPr lang="en-US" sz="2000" dirty="0" smtClean="0">
                <a:solidFill>
                  <a:schemeClr val="tx1"/>
                </a:solidFill>
              </a:rPr>
              <a:t>Boundary </a:t>
            </a:r>
            <a:r>
              <a:rPr lang="en-US" sz="2000" dirty="0" smtClean="0">
                <a:solidFill>
                  <a:schemeClr val="tx1"/>
                </a:solidFill>
              </a:rPr>
              <a:t>surfaces</a:t>
            </a:r>
            <a:endParaRPr lang="en-US" sz="2000" dirty="0" smtClean="0">
              <a:solidFill>
                <a:schemeClr val="tx1"/>
              </a:solidFill>
            </a:endParaRPr>
          </a:p>
        </p:txBody>
      </p:sp>
      <p:sp>
        <p:nvSpPr>
          <p:cNvPr id="30" name="Right Arrow 29"/>
          <p:cNvSpPr/>
          <p:nvPr/>
        </p:nvSpPr>
        <p:spPr>
          <a:xfrm>
            <a:off x="1985891" y="2743200"/>
            <a:ext cx="3119509" cy="304800"/>
          </a:xfrm>
          <a:prstGeom prst="rightArrow">
            <a:avLst/>
          </a:prstGeom>
          <a:gradFill>
            <a:gsLst>
              <a:gs pos="24000">
                <a:srgbClr val="FF9999"/>
              </a:gs>
              <a:gs pos="100000">
                <a:srgbClr val="660033"/>
              </a:gs>
            </a:gsLst>
            <a:lin ang="5400000" scaled="1"/>
          </a:gradFill>
          <a:ln w="6350">
            <a:solidFill>
              <a:srgbClr val="66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Ideas/code</a:t>
            </a:r>
            <a:endParaRPr lang="en-US" dirty="0"/>
          </a:p>
        </p:txBody>
      </p:sp>
      <p:sp>
        <p:nvSpPr>
          <p:cNvPr id="31" name="Right Arrow 30"/>
          <p:cNvSpPr/>
          <p:nvPr/>
        </p:nvSpPr>
        <p:spPr>
          <a:xfrm flipH="1">
            <a:off x="1905001" y="2266131"/>
            <a:ext cx="3144528" cy="304800"/>
          </a:xfrm>
          <a:prstGeom prst="rightArrow">
            <a:avLst/>
          </a:prstGeom>
          <a:gradFill>
            <a:gsLst>
              <a:gs pos="24000">
                <a:schemeClr val="accent6">
                  <a:lumMod val="75000"/>
                </a:schemeClr>
              </a:gs>
              <a:gs pos="100000">
                <a:schemeClr val="accent6">
                  <a:lumMod val="50000"/>
                </a:schemeClr>
              </a:gs>
            </a:gsLst>
            <a:lin ang="5400000" scaled="1"/>
          </a:gra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Ideas/code</a:t>
            </a:r>
            <a:endParaRPr lang="en-US" sz="1100" dirty="0"/>
          </a:p>
        </p:txBody>
      </p:sp>
      <p:sp>
        <p:nvSpPr>
          <p:cNvPr id="32" name="TextBox 31"/>
          <p:cNvSpPr txBox="1"/>
          <p:nvPr/>
        </p:nvSpPr>
        <p:spPr>
          <a:xfrm>
            <a:off x="445953" y="1219200"/>
            <a:ext cx="8538094" cy="830997"/>
          </a:xfrm>
          <a:prstGeom prst="rect">
            <a:avLst/>
          </a:prstGeom>
          <a:noFill/>
        </p:spPr>
        <p:txBody>
          <a:bodyPr wrap="square" rtlCol="0">
            <a:spAutoFit/>
          </a:bodyPr>
          <a:lstStyle/>
          <a:p>
            <a:r>
              <a:rPr lang="en-US" sz="2400" dirty="0" smtClean="0"/>
              <a:t>As we have started integrating there has been exchange of ideas resulting in new (or planned) features in each code </a:t>
            </a:r>
            <a:endParaRPr lang="en-US" sz="2400" dirty="0"/>
          </a:p>
        </p:txBody>
      </p:sp>
      <p:sp>
        <p:nvSpPr>
          <p:cNvPr id="33" name="Rectangle 32"/>
          <p:cNvSpPr/>
          <p:nvPr/>
        </p:nvSpPr>
        <p:spPr>
          <a:xfrm>
            <a:off x="5867400" y="6216134"/>
            <a:ext cx="3138357"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Funded by IL and DOE Grant SC0007548</a:t>
            </a:r>
          </a:p>
        </p:txBody>
      </p:sp>
    </p:spTree>
    <p:extLst>
      <p:ext uri="{BB962C8B-B14F-4D97-AF65-F5344CB8AC3E}">
        <p14:creationId xmlns:p14="http://schemas.microsoft.com/office/powerpoint/2010/main" val="42877194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a:t>
            </a:r>
            <a:r>
              <a:rPr lang="en-US" dirty="0" err="1" smtClean="0"/>
              <a:t>VisIt</a:t>
            </a:r>
            <a:r>
              <a:rPr lang="en-US" dirty="0" smtClean="0"/>
              <a:t> Activity at IL</a:t>
            </a:r>
            <a:endParaRPr lang="en-US" dirty="0"/>
          </a:p>
        </p:txBody>
      </p:sp>
      <p:sp>
        <p:nvSpPr>
          <p:cNvPr id="3" name="Content Placeholder 2"/>
          <p:cNvSpPr>
            <a:spLocks noGrp="1"/>
          </p:cNvSpPr>
          <p:nvPr>
            <p:ph sz="half" idx="1"/>
          </p:nvPr>
        </p:nvSpPr>
        <p:spPr>
          <a:xfrm>
            <a:off x="457200" y="1447800"/>
            <a:ext cx="4572000" cy="4525963"/>
          </a:xfrm>
        </p:spPr>
        <p:txBody>
          <a:bodyPr/>
          <a:lstStyle/>
          <a:p>
            <a:r>
              <a:rPr lang="en-US" sz="2000" dirty="0" smtClean="0"/>
              <a:t>Produced ‘industrial strength’ OVERFLOW-2 reader for </a:t>
            </a:r>
            <a:r>
              <a:rPr lang="en-US" sz="2000" dirty="0" err="1" smtClean="0"/>
              <a:t>VisIt</a:t>
            </a:r>
            <a:endParaRPr lang="en-US" sz="2000" dirty="0" smtClean="0"/>
          </a:p>
          <a:p>
            <a:r>
              <a:rPr lang="en-US" sz="2000" dirty="0" smtClean="0"/>
              <a:t>Expanded </a:t>
            </a:r>
            <a:r>
              <a:rPr lang="en-US" sz="2000" dirty="0" err="1" smtClean="0"/>
              <a:t>VisIt</a:t>
            </a:r>
            <a:r>
              <a:rPr lang="en-US" sz="2000" dirty="0" smtClean="0"/>
              <a:t> outreach to other parts of NASA &amp; Tokyo Univ. IIS and JAXA in Japan</a:t>
            </a:r>
          </a:p>
          <a:p>
            <a:r>
              <a:rPr lang="en-US" sz="2000" dirty="0" smtClean="0"/>
              <a:t>1</a:t>
            </a:r>
            <a:r>
              <a:rPr lang="en-US" sz="2000" baseline="30000" dirty="0" smtClean="0"/>
              <a:t>st</a:t>
            </a:r>
            <a:r>
              <a:rPr lang="en-US" sz="2000" dirty="0" smtClean="0"/>
              <a:t> dedicated </a:t>
            </a:r>
            <a:r>
              <a:rPr lang="en-US" sz="2000" dirty="0" err="1" smtClean="0"/>
              <a:t>VisIt</a:t>
            </a:r>
            <a:r>
              <a:rPr lang="en-US" sz="2000" dirty="0" smtClean="0"/>
              <a:t> booth at SC13</a:t>
            </a:r>
          </a:p>
          <a:p>
            <a:r>
              <a:rPr lang="en-US" sz="2000" dirty="0" smtClean="0"/>
              <a:t>Supported Tutorial at SC13</a:t>
            </a:r>
          </a:p>
          <a:p>
            <a:r>
              <a:rPr lang="en-US" sz="2000" dirty="0" smtClean="0"/>
              <a:t>BJW participating on </a:t>
            </a:r>
            <a:r>
              <a:rPr lang="en-US" sz="2000" dirty="0" err="1" smtClean="0"/>
              <a:t>VisIt</a:t>
            </a:r>
            <a:r>
              <a:rPr lang="en-US" sz="2000" dirty="0" smtClean="0"/>
              <a:t> wiki and email support</a:t>
            </a:r>
          </a:p>
          <a:p>
            <a:r>
              <a:rPr lang="en-US" sz="2000" dirty="0" smtClean="0"/>
              <a:t>Started small scale industry (non-DOE) support for </a:t>
            </a:r>
            <a:r>
              <a:rPr lang="en-US" sz="2000" dirty="0" err="1" smtClean="0"/>
              <a:t>VisIt</a:t>
            </a:r>
            <a:r>
              <a:rPr lang="en-US" sz="2000" dirty="0" smtClean="0"/>
              <a:t> development</a:t>
            </a:r>
          </a:p>
          <a:p>
            <a:r>
              <a:rPr lang="en-US" sz="2000" dirty="0" smtClean="0"/>
              <a:t>Committed to </a:t>
            </a:r>
            <a:r>
              <a:rPr lang="en-US" sz="2000" dirty="0" err="1" smtClean="0"/>
              <a:t>VisIt</a:t>
            </a:r>
            <a:r>
              <a:rPr lang="en-US" sz="2000" dirty="0" smtClean="0"/>
              <a:t> SC14 Tutorial and exhibit booth</a:t>
            </a:r>
          </a:p>
          <a:p>
            <a:endParaRPr lang="en-US" sz="20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709" t="6533" r="2289"/>
          <a:stretch/>
        </p:blipFill>
        <p:spPr>
          <a:xfrm>
            <a:off x="4843849" y="1272964"/>
            <a:ext cx="4188940" cy="2003636"/>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505200"/>
            <a:ext cx="3669956" cy="269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47949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990600"/>
            <a:ext cx="9157138" cy="5439103"/>
            <a:chOff x="-838200" y="1418897"/>
            <a:chExt cx="9157138" cy="5439103"/>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062" y="1438357"/>
              <a:ext cx="9144000" cy="5419643"/>
            </a:xfrm>
            <a:prstGeom prst="rect">
              <a:avLst/>
            </a:prstGeom>
            <a:ln>
              <a:noFill/>
            </a:ln>
          </p:spPr>
        </p:pic>
        <p:sp>
          <p:nvSpPr>
            <p:cNvPr id="6" name="Rectangle 5"/>
            <p:cNvSpPr/>
            <p:nvPr/>
          </p:nvSpPr>
          <p:spPr>
            <a:xfrm>
              <a:off x="-838200" y="1418897"/>
              <a:ext cx="9144000" cy="5410200"/>
            </a:xfrm>
            <a:prstGeom prst="rect">
              <a:avLst/>
            </a:prstGeom>
            <a:gradFill>
              <a:gsLst>
                <a:gs pos="0">
                  <a:schemeClr val="bg1"/>
                </a:gs>
                <a:gs pos="100000">
                  <a:srgbClr val="FFFFFF">
                    <a:alpha val="52000"/>
                  </a:srgbClr>
                </a:gs>
                <a:gs pos="1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sz="half" idx="1"/>
          </p:nvPr>
        </p:nvSpPr>
        <p:spPr>
          <a:xfrm>
            <a:off x="457200" y="1600200"/>
            <a:ext cx="8229600" cy="4525963"/>
          </a:xfrm>
        </p:spPr>
        <p:txBody>
          <a:bodyPr/>
          <a:lstStyle/>
          <a:p>
            <a:r>
              <a:rPr lang="en-US" dirty="0" smtClean="0"/>
              <a:t>IL is committed to </a:t>
            </a:r>
            <a:r>
              <a:rPr lang="en-US" dirty="0" err="1" smtClean="0"/>
              <a:t>VisIt</a:t>
            </a:r>
            <a:endParaRPr lang="en-US" dirty="0" smtClean="0"/>
          </a:p>
          <a:p>
            <a:pPr lvl="1"/>
            <a:r>
              <a:rPr lang="en-US" dirty="0" smtClean="0"/>
              <a:t>IL added some critical enhancements to </a:t>
            </a:r>
            <a:r>
              <a:rPr lang="en-US" dirty="0" err="1" smtClean="0"/>
              <a:t>VisIt</a:t>
            </a:r>
            <a:endParaRPr lang="en-US" dirty="0" smtClean="0"/>
          </a:p>
          <a:p>
            <a:pPr lvl="1"/>
            <a:r>
              <a:rPr lang="en-US" dirty="0" smtClean="0"/>
              <a:t>IL will continue </a:t>
            </a:r>
            <a:r>
              <a:rPr lang="en-US" dirty="0" err="1" smtClean="0"/>
              <a:t>FieldView-VisIt</a:t>
            </a:r>
            <a:r>
              <a:rPr lang="en-US" dirty="0" smtClean="0"/>
              <a:t> integration </a:t>
            </a:r>
            <a:r>
              <a:rPr lang="en-US" dirty="0" smtClean="0"/>
              <a:t>efforts</a:t>
            </a:r>
          </a:p>
          <a:p>
            <a:pPr lvl="2"/>
            <a:r>
              <a:rPr lang="en-US" sz="1600" dirty="0" smtClean="0"/>
              <a:t>Add industrial strength CFD readers</a:t>
            </a:r>
            <a:endParaRPr lang="en-US" sz="1600" dirty="0" smtClean="0"/>
          </a:p>
          <a:p>
            <a:pPr lvl="1"/>
            <a:r>
              <a:rPr lang="en-US" dirty="0" smtClean="0"/>
              <a:t>IL plans to expand commercial support for </a:t>
            </a:r>
            <a:r>
              <a:rPr lang="en-US" dirty="0" err="1" smtClean="0"/>
              <a:t>VisIt</a:t>
            </a:r>
            <a:endParaRPr lang="en-US" dirty="0" smtClean="0"/>
          </a:p>
          <a:p>
            <a:pPr lvl="2"/>
            <a:r>
              <a:rPr lang="en-US" sz="1600" dirty="0" smtClean="0"/>
              <a:t>Consulting work</a:t>
            </a:r>
          </a:p>
          <a:p>
            <a:pPr lvl="2"/>
            <a:r>
              <a:rPr lang="en-US" sz="1600" dirty="0" smtClean="0"/>
              <a:t>Provide paid </a:t>
            </a:r>
            <a:r>
              <a:rPr lang="en-US" sz="1600" dirty="0" smtClean="0"/>
              <a:t>support and training</a:t>
            </a:r>
            <a:endParaRPr lang="en-US" sz="1600" dirty="0" smtClean="0"/>
          </a:p>
          <a:p>
            <a:pPr lvl="1"/>
            <a:r>
              <a:rPr lang="en-US" dirty="0" smtClean="0"/>
              <a:t>IL will continue to support the </a:t>
            </a:r>
            <a:r>
              <a:rPr lang="en-US" dirty="0" err="1" smtClean="0"/>
              <a:t>VisIt</a:t>
            </a:r>
            <a:r>
              <a:rPr lang="en-US" dirty="0" smtClean="0"/>
              <a:t> project with our efforts and outreach</a:t>
            </a:r>
            <a:endParaRPr lang="en-US" dirty="0"/>
          </a:p>
        </p:txBody>
      </p:sp>
      <p:sp>
        <p:nvSpPr>
          <p:cNvPr id="8" name="TextBox 7"/>
          <p:cNvSpPr txBox="1"/>
          <p:nvPr/>
        </p:nvSpPr>
        <p:spPr>
          <a:xfrm>
            <a:off x="3048000" y="5181600"/>
            <a:ext cx="3531476" cy="584775"/>
          </a:xfrm>
          <a:prstGeom prst="rect">
            <a:avLst/>
          </a:prstGeom>
          <a:noFill/>
        </p:spPr>
        <p:txBody>
          <a:bodyPr wrap="square" rtlCol="0">
            <a:spAutoFit/>
          </a:bodyPr>
          <a:lstStyle/>
          <a:p>
            <a:r>
              <a:rPr lang="en-US" sz="3200" b="1" dirty="0" smtClean="0">
                <a:solidFill>
                  <a:srgbClr val="7030A0"/>
                </a:solidFill>
              </a:rPr>
              <a:t>www.ilight.com</a:t>
            </a:r>
            <a:endParaRPr lang="en-US" sz="3200" b="1" dirty="0">
              <a:solidFill>
                <a:srgbClr val="7030A0"/>
              </a:solidFill>
            </a:endParaRPr>
          </a:p>
        </p:txBody>
      </p:sp>
    </p:spTree>
    <p:extLst>
      <p:ext uri="{BB962C8B-B14F-4D97-AF65-F5344CB8AC3E}">
        <p14:creationId xmlns:p14="http://schemas.microsoft.com/office/powerpoint/2010/main" val="38398868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709" t="6533" r="2289"/>
          <a:stretch/>
        </p:blipFill>
        <p:spPr>
          <a:xfrm>
            <a:off x="2134404" y="685801"/>
            <a:ext cx="7009595" cy="3352799"/>
          </a:xfrm>
          <a:prstGeom prst="rect">
            <a:avLst/>
          </a:prstGeom>
        </p:spPr>
      </p:pic>
      <p:sp>
        <p:nvSpPr>
          <p:cNvPr id="2" name="Title 1"/>
          <p:cNvSpPr>
            <a:spLocks noGrp="1"/>
          </p:cNvSpPr>
          <p:nvPr>
            <p:ph type="title"/>
          </p:nvPr>
        </p:nvSpPr>
        <p:spPr/>
        <p:txBody>
          <a:bodyPr/>
          <a:lstStyle/>
          <a:p>
            <a:r>
              <a:rPr lang="en-US" sz="2800" dirty="0" err="1" smtClean="0"/>
              <a:t>Fieldview-VisIt</a:t>
            </a:r>
            <a:r>
              <a:rPr lang="en-US" sz="2800" dirty="0" smtClean="0"/>
              <a:t>: building on strengths</a:t>
            </a:r>
            <a:endParaRPr lang="en-US" sz="2000" dirty="0"/>
          </a:p>
        </p:txBody>
      </p:sp>
      <p:sp>
        <p:nvSpPr>
          <p:cNvPr id="3" name="Text Placeholder 2"/>
          <p:cNvSpPr>
            <a:spLocks noGrp="1"/>
          </p:cNvSpPr>
          <p:nvPr>
            <p:ph type="body" idx="1"/>
          </p:nvPr>
        </p:nvSpPr>
        <p:spPr/>
        <p:txBody>
          <a:bodyPr/>
          <a:lstStyle/>
          <a:p>
            <a:r>
              <a:rPr lang="en-US" dirty="0" smtClean="0"/>
              <a:t>Brad Whitlock</a:t>
            </a:r>
          </a:p>
          <a:p>
            <a:r>
              <a:rPr lang="en-US" dirty="0" smtClean="0"/>
              <a:t>Intelligent </a:t>
            </a:r>
            <a:r>
              <a:rPr lang="en-US" dirty="0" smtClean="0"/>
              <a:t>Light</a:t>
            </a:r>
            <a:endParaRPr lang="en-US" dirty="0"/>
          </a:p>
        </p:txBody>
      </p:sp>
    </p:spTree>
    <p:extLst>
      <p:ext uri="{BB962C8B-B14F-4D97-AF65-F5344CB8AC3E}">
        <p14:creationId xmlns:p14="http://schemas.microsoft.com/office/powerpoint/2010/main" val="10369066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5819"/>
            <a:ext cx="8229600" cy="1046781"/>
          </a:xfrm>
        </p:spPr>
        <p:txBody>
          <a:bodyPr>
            <a:normAutofit/>
          </a:bodyPr>
          <a:lstStyle/>
          <a:p>
            <a:pPr lvl="0"/>
            <a:r>
              <a:rPr lang="en-US" sz="4400" dirty="0" smtClean="0">
                <a:solidFill>
                  <a:schemeClr val="tx1"/>
                </a:solidFill>
                <a:effectLst/>
                <a:latin typeface="+mj-lt"/>
                <a:ea typeface="+mj-ea"/>
                <a:cs typeface="+mj-cs"/>
              </a:rPr>
              <a:t>Overview</a:t>
            </a:r>
            <a:endParaRPr lang="en-US" sz="3100" b="1" dirty="0"/>
          </a:p>
        </p:txBody>
      </p:sp>
      <p:sp>
        <p:nvSpPr>
          <p:cNvPr id="3" name="Content Placeholder 2"/>
          <p:cNvSpPr>
            <a:spLocks noGrp="1"/>
          </p:cNvSpPr>
          <p:nvPr>
            <p:ph sz="half" idx="1"/>
          </p:nvPr>
        </p:nvSpPr>
        <p:spPr>
          <a:xfrm>
            <a:off x="228600" y="1981200"/>
            <a:ext cx="4015275" cy="4144963"/>
          </a:xfrm>
        </p:spPr>
        <p:txBody>
          <a:bodyPr>
            <a:normAutofit fontScale="55000" lnSpcReduction="20000"/>
          </a:bodyPr>
          <a:lstStyle/>
          <a:p>
            <a:r>
              <a:rPr lang="en-US" sz="4000" dirty="0" smtClean="0">
                <a:latin typeface="Swis721 BT" pitchFamily="34" charset="0"/>
                <a:cs typeface="Arial" charset="0"/>
              </a:rPr>
              <a:t>Intelligent Light Overview</a:t>
            </a:r>
            <a:endParaRPr lang="en-US" sz="4000" dirty="0">
              <a:latin typeface="Swis721 BT" pitchFamily="34" charset="0"/>
              <a:cs typeface="Arial" charset="0"/>
            </a:endParaRPr>
          </a:p>
          <a:p>
            <a:pPr lvl="0"/>
            <a:r>
              <a:rPr lang="en-US" sz="4000" dirty="0" err="1" smtClean="0">
                <a:effectLst/>
                <a:latin typeface="Swis721 BT" pitchFamily="34" charset="0"/>
                <a:cs typeface="Arial" charset="0"/>
              </a:rPr>
              <a:t>VisIt</a:t>
            </a:r>
            <a:endParaRPr lang="en-US" sz="4000" dirty="0" smtClean="0">
              <a:effectLst/>
              <a:latin typeface="Swis721 BT" pitchFamily="34" charset="0"/>
              <a:cs typeface="Arial" charset="0"/>
            </a:endParaRPr>
          </a:p>
          <a:p>
            <a:pPr lvl="0"/>
            <a:r>
              <a:rPr lang="en-US" sz="4000" dirty="0" err="1" smtClean="0">
                <a:effectLst/>
                <a:latin typeface="Swis721 BT" pitchFamily="34" charset="0"/>
                <a:cs typeface="Arial" charset="0"/>
              </a:rPr>
              <a:t>FieldView</a:t>
            </a:r>
            <a:endParaRPr lang="en-US" sz="4000" dirty="0" smtClean="0">
              <a:effectLst/>
              <a:latin typeface="Swis721 BT" pitchFamily="34" charset="0"/>
              <a:cs typeface="Arial" charset="0"/>
            </a:endParaRPr>
          </a:p>
          <a:p>
            <a:pPr lvl="0"/>
            <a:r>
              <a:rPr lang="en-US" sz="4000" dirty="0" smtClean="0">
                <a:effectLst/>
                <a:latin typeface="Swis721 BT" pitchFamily="34" charset="0"/>
                <a:cs typeface="Arial" charset="0"/>
              </a:rPr>
              <a:t>Strengths</a:t>
            </a:r>
          </a:p>
          <a:p>
            <a:pPr lvl="0"/>
            <a:r>
              <a:rPr lang="en-US" sz="4000" dirty="0" smtClean="0">
                <a:effectLst/>
                <a:latin typeface="Swis721 BT" pitchFamily="34" charset="0"/>
                <a:cs typeface="Arial" charset="0"/>
              </a:rPr>
              <a:t>SBIR Phase 2</a:t>
            </a:r>
          </a:p>
          <a:p>
            <a:pPr lvl="0"/>
            <a:r>
              <a:rPr lang="en-US" sz="4000" dirty="0" smtClean="0">
                <a:latin typeface="Swis721 BT" pitchFamily="34" charset="0"/>
                <a:cs typeface="Arial" charset="0"/>
              </a:rPr>
              <a:t>Integration Overview</a:t>
            </a:r>
            <a:endParaRPr lang="en-US" sz="4000" dirty="0" smtClean="0">
              <a:effectLst/>
              <a:latin typeface="Swis721 BT" pitchFamily="34" charset="0"/>
              <a:cs typeface="Arial" charset="0"/>
            </a:endParaRPr>
          </a:p>
          <a:p>
            <a:pPr lvl="1"/>
            <a:r>
              <a:rPr lang="en-US" sz="3600" dirty="0" smtClean="0">
                <a:latin typeface="Swis721 BT" pitchFamily="34" charset="0"/>
                <a:cs typeface="Arial" charset="0"/>
              </a:rPr>
              <a:t>Infrastructure enhancements</a:t>
            </a:r>
          </a:p>
          <a:p>
            <a:pPr lvl="1"/>
            <a:r>
              <a:rPr lang="en-US" sz="3600" dirty="0" smtClean="0">
                <a:latin typeface="Swis721 BT" pitchFamily="34" charset="0"/>
                <a:cs typeface="Arial" charset="0"/>
              </a:rPr>
              <a:t>Database plug-in enhancements</a:t>
            </a:r>
          </a:p>
          <a:p>
            <a:pPr lvl="1"/>
            <a:r>
              <a:rPr lang="en-US" sz="3600" dirty="0" smtClean="0">
                <a:effectLst/>
                <a:latin typeface="Swis721 BT" pitchFamily="34" charset="0"/>
                <a:cs typeface="Arial" charset="0"/>
              </a:rPr>
              <a:t>Plot enhancements</a:t>
            </a:r>
          </a:p>
          <a:p>
            <a:pPr lvl="0"/>
            <a:r>
              <a:rPr lang="en-US" sz="4000" dirty="0" smtClean="0">
                <a:latin typeface="Swis721 BT" pitchFamily="34" charset="0"/>
                <a:cs typeface="Arial" charset="0"/>
              </a:rPr>
              <a:t>Cross Pollination</a:t>
            </a:r>
          </a:p>
          <a:p>
            <a:pPr lvl="0"/>
            <a:r>
              <a:rPr lang="en-US" sz="4000" dirty="0" smtClean="0">
                <a:effectLst/>
                <a:latin typeface="Swis721 BT" pitchFamily="34" charset="0"/>
                <a:cs typeface="Arial" charset="0"/>
              </a:rPr>
              <a:t>Other Activities</a:t>
            </a:r>
          </a:p>
          <a:p>
            <a:pPr lvl="0"/>
            <a:endParaRPr lang="en-US" sz="4000" dirty="0" smtClean="0">
              <a:effectLst/>
              <a:latin typeface="Swis721 BT" pitchFamily="34" charset="0"/>
              <a:cs typeface="Arial" charset="0"/>
            </a:endParaRPr>
          </a:p>
        </p:txBody>
      </p:sp>
      <p:sp>
        <p:nvSpPr>
          <p:cNvPr id="13" name="TextBox 12"/>
          <p:cNvSpPr txBox="1"/>
          <p:nvPr/>
        </p:nvSpPr>
        <p:spPr>
          <a:xfrm>
            <a:off x="4419600" y="5867400"/>
            <a:ext cx="4419600" cy="246221"/>
          </a:xfrm>
          <a:prstGeom prst="rect">
            <a:avLst/>
          </a:prstGeom>
          <a:noFill/>
        </p:spPr>
        <p:txBody>
          <a:bodyPr wrap="square" rtlCol="0">
            <a:spAutoFit/>
          </a:bodyPr>
          <a:lstStyle/>
          <a:p>
            <a:r>
              <a:rPr lang="en-US" sz="1000" dirty="0" err="1" smtClean="0"/>
              <a:t>FieldView</a:t>
            </a:r>
            <a:r>
              <a:rPr lang="en-US" sz="1000" dirty="0" smtClean="0"/>
              <a:t> showing geometry and streamlines imported from </a:t>
            </a:r>
            <a:r>
              <a:rPr lang="en-US" sz="1000" dirty="0" err="1" smtClean="0"/>
              <a:t>VisIt</a:t>
            </a:r>
            <a:r>
              <a:rPr lang="en-US" sz="1000" dirty="0" smtClean="0"/>
              <a:t> via XDB</a:t>
            </a:r>
            <a:endParaRPr lang="en-US" sz="1000" dirty="0"/>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2967" y="1687113"/>
            <a:ext cx="4612433" cy="40278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880268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47675" y="576335"/>
            <a:ext cx="5227121" cy="1024467"/>
          </a:xfrm>
          <a:prstGeom prst="rect">
            <a:avLst/>
          </a:prstGeom>
        </p:spPr>
        <p:txBody>
          <a:bodyPr/>
          <a:lstStyle>
            <a:lvl1pPr algn="l" rtl="0" fontAlgn="base">
              <a:spcBef>
                <a:spcPct val="0"/>
              </a:spcBef>
              <a:spcAft>
                <a:spcPct val="0"/>
              </a:spcAft>
              <a:defRPr sz="4400">
                <a:solidFill>
                  <a:schemeClr val="tx1"/>
                </a:solidFill>
                <a:latin typeface="+mj-lt"/>
                <a:ea typeface="+mj-ea"/>
                <a:cs typeface="+mj-cs"/>
              </a:defRPr>
            </a:lvl1pPr>
            <a:lvl2pPr algn="l" rtl="0" fontAlgn="base">
              <a:spcBef>
                <a:spcPct val="0"/>
              </a:spcBef>
              <a:spcAft>
                <a:spcPct val="0"/>
              </a:spcAft>
              <a:defRPr sz="4400">
                <a:solidFill>
                  <a:schemeClr val="tx1"/>
                </a:solidFill>
                <a:latin typeface="Swis721 BT" pitchFamily="34" charset="0"/>
                <a:cs typeface="Arial" charset="0"/>
              </a:defRPr>
            </a:lvl2pPr>
            <a:lvl3pPr algn="l" rtl="0" fontAlgn="base">
              <a:spcBef>
                <a:spcPct val="0"/>
              </a:spcBef>
              <a:spcAft>
                <a:spcPct val="0"/>
              </a:spcAft>
              <a:defRPr sz="4400">
                <a:solidFill>
                  <a:schemeClr val="tx1"/>
                </a:solidFill>
                <a:latin typeface="Swis721 BT" pitchFamily="34" charset="0"/>
                <a:cs typeface="Arial" charset="0"/>
              </a:defRPr>
            </a:lvl3pPr>
            <a:lvl4pPr algn="l" rtl="0" fontAlgn="base">
              <a:spcBef>
                <a:spcPct val="0"/>
              </a:spcBef>
              <a:spcAft>
                <a:spcPct val="0"/>
              </a:spcAft>
              <a:defRPr sz="4400">
                <a:solidFill>
                  <a:schemeClr val="tx1"/>
                </a:solidFill>
                <a:latin typeface="Swis721 BT" pitchFamily="34" charset="0"/>
                <a:cs typeface="Arial" charset="0"/>
              </a:defRPr>
            </a:lvl4pPr>
            <a:lvl5pPr algn="l" rtl="0" fontAlgn="base">
              <a:spcBef>
                <a:spcPct val="0"/>
              </a:spcBef>
              <a:spcAft>
                <a:spcPct val="0"/>
              </a:spcAft>
              <a:defRPr sz="4400">
                <a:solidFill>
                  <a:schemeClr val="tx1"/>
                </a:solidFill>
                <a:latin typeface="Swis721 BT" pitchFamily="34" charset="0"/>
                <a:cs typeface="Arial" charset="0"/>
              </a:defRPr>
            </a:lvl5pPr>
            <a:lvl6pPr marL="457200" algn="l" rtl="0" fontAlgn="base">
              <a:spcBef>
                <a:spcPct val="0"/>
              </a:spcBef>
              <a:spcAft>
                <a:spcPct val="0"/>
              </a:spcAft>
              <a:defRPr sz="4400">
                <a:solidFill>
                  <a:schemeClr val="tx1"/>
                </a:solidFill>
                <a:latin typeface="Swis721 BT" pitchFamily="34" charset="0"/>
                <a:cs typeface="Arial" charset="0"/>
              </a:defRPr>
            </a:lvl6pPr>
            <a:lvl7pPr marL="914400" algn="l" rtl="0" fontAlgn="base">
              <a:spcBef>
                <a:spcPct val="0"/>
              </a:spcBef>
              <a:spcAft>
                <a:spcPct val="0"/>
              </a:spcAft>
              <a:defRPr sz="4400">
                <a:solidFill>
                  <a:schemeClr val="tx1"/>
                </a:solidFill>
                <a:latin typeface="Swis721 BT" pitchFamily="34" charset="0"/>
                <a:cs typeface="Arial" charset="0"/>
              </a:defRPr>
            </a:lvl7pPr>
            <a:lvl8pPr marL="1371600" algn="l" rtl="0" fontAlgn="base">
              <a:spcBef>
                <a:spcPct val="0"/>
              </a:spcBef>
              <a:spcAft>
                <a:spcPct val="0"/>
              </a:spcAft>
              <a:defRPr sz="4400">
                <a:solidFill>
                  <a:schemeClr val="tx1"/>
                </a:solidFill>
                <a:latin typeface="Swis721 BT" pitchFamily="34" charset="0"/>
                <a:cs typeface="Arial" charset="0"/>
              </a:defRPr>
            </a:lvl8pPr>
            <a:lvl9pPr marL="1828800" algn="l" rtl="0" fontAlgn="base">
              <a:spcBef>
                <a:spcPct val="0"/>
              </a:spcBef>
              <a:spcAft>
                <a:spcPct val="0"/>
              </a:spcAft>
              <a:defRPr sz="4400">
                <a:solidFill>
                  <a:schemeClr val="tx1"/>
                </a:solidFill>
                <a:latin typeface="Swis721 BT" pitchFamily="34" charset="0"/>
                <a:cs typeface="Arial" charset="0"/>
              </a:defRPr>
            </a:lvl9pPr>
          </a:lstStyle>
          <a:p>
            <a:r>
              <a:rPr lang="en-US" dirty="0" smtClean="0"/>
              <a:t>Intelligent Light</a:t>
            </a:r>
            <a:endParaRPr lang="en-US" dirty="0"/>
          </a:p>
        </p:txBody>
      </p:sp>
      <p:sp>
        <p:nvSpPr>
          <p:cNvPr id="3" name="Rectangle 3"/>
          <p:cNvSpPr txBox="1">
            <a:spLocks/>
          </p:cNvSpPr>
          <p:nvPr/>
        </p:nvSpPr>
        <p:spPr>
          <a:xfrm>
            <a:off x="255180" y="1524495"/>
            <a:ext cx="5612220" cy="2818905"/>
          </a:xfrm>
          <a:prstGeom prst="rect">
            <a:avLst/>
          </a:prstGeom>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fontAlgn="base">
              <a:spcBef>
                <a:spcPct val="20000"/>
              </a:spcBef>
              <a:spcAft>
                <a:spcPct val="0"/>
              </a:spcAft>
              <a:buChar char="•"/>
              <a:defRPr sz="3200">
                <a:solidFill>
                  <a:srgbClr val="5F5F5F"/>
                </a:solidFill>
                <a:latin typeface="+mn-lt"/>
                <a:ea typeface="+mn-ea"/>
                <a:cs typeface="+mn-cs"/>
              </a:defRPr>
            </a:lvl1pPr>
            <a:lvl2pPr marL="742950" indent="-285750" algn="l" rtl="0" fontAlgn="base">
              <a:spcBef>
                <a:spcPct val="20000"/>
              </a:spcBef>
              <a:spcAft>
                <a:spcPct val="0"/>
              </a:spcAft>
              <a:buChar char="–"/>
              <a:defRPr sz="2800">
                <a:solidFill>
                  <a:srgbClr val="5F5F5F"/>
                </a:solidFill>
                <a:latin typeface="+mn-lt"/>
                <a:cs typeface="+mn-cs"/>
              </a:defRPr>
            </a:lvl2pPr>
            <a:lvl3pPr marL="1143000" indent="-228600" algn="l" rtl="0" fontAlgn="base">
              <a:spcBef>
                <a:spcPct val="20000"/>
              </a:spcBef>
              <a:spcAft>
                <a:spcPct val="0"/>
              </a:spcAft>
              <a:buChar char="•"/>
              <a:defRPr sz="2400">
                <a:solidFill>
                  <a:srgbClr val="5F5F5F"/>
                </a:solidFill>
                <a:latin typeface="+mn-lt"/>
                <a:cs typeface="+mn-cs"/>
              </a:defRPr>
            </a:lvl3pPr>
            <a:lvl4pPr marL="1600200" indent="-228600" algn="l" rtl="0" fontAlgn="base">
              <a:spcBef>
                <a:spcPct val="20000"/>
              </a:spcBef>
              <a:spcAft>
                <a:spcPct val="0"/>
              </a:spcAft>
              <a:buChar char="–"/>
              <a:defRPr sz="2000">
                <a:solidFill>
                  <a:srgbClr val="5F5F5F"/>
                </a:solidFill>
                <a:latin typeface="+mn-lt"/>
                <a:cs typeface="+mn-cs"/>
              </a:defRPr>
            </a:lvl4pPr>
            <a:lvl5pPr marL="2057400" indent="-228600" algn="l" rtl="0" fontAlgn="base">
              <a:spcBef>
                <a:spcPct val="20000"/>
              </a:spcBef>
              <a:spcAft>
                <a:spcPct val="0"/>
              </a:spcAft>
              <a:buChar char="»"/>
              <a:defRPr sz="2000">
                <a:solidFill>
                  <a:srgbClr val="5F5F5F"/>
                </a:solidFill>
                <a:latin typeface="+mn-lt"/>
                <a:cs typeface="+mn-cs"/>
              </a:defRPr>
            </a:lvl5pPr>
            <a:lvl6pPr marL="2514600" indent="-228600" algn="l" rtl="0" fontAlgn="base">
              <a:spcBef>
                <a:spcPct val="20000"/>
              </a:spcBef>
              <a:spcAft>
                <a:spcPct val="0"/>
              </a:spcAft>
              <a:buChar char="»"/>
              <a:defRPr sz="2000">
                <a:solidFill>
                  <a:srgbClr val="5F5F5F"/>
                </a:solidFill>
                <a:latin typeface="+mn-lt"/>
                <a:cs typeface="+mn-cs"/>
              </a:defRPr>
            </a:lvl6pPr>
            <a:lvl7pPr marL="2971800" indent="-228600" algn="l" rtl="0" fontAlgn="base">
              <a:spcBef>
                <a:spcPct val="20000"/>
              </a:spcBef>
              <a:spcAft>
                <a:spcPct val="0"/>
              </a:spcAft>
              <a:buChar char="»"/>
              <a:defRPr sz="2000">
                <a:solidFill>
                  <a:srgbClr val="5F5F5F"/>
                </a:solidFill>
                <a:latin typeface="+mn-lt"/>
                <a:cs typeface="+mn-cs"/>
              </a:defRPr>
            </a:lvl7pPr>
            <a:lvl8pPr marL="3429000" indent="-228600" algn="l" rtl="0" fontAlgn="base">
              <a:spcBef>
                <a:spcPct val="20000"/>
              </a:spcBef>
              <a:spcAft>
                <a:spcPct val="0"/>
              </a:spcAft>
              <a:buChar char="»"/>
              <a:defRPr sz="2000">
                <a:solidFill>
                  <a:srgbClr val="5F5F5F"/>
                </a:solidFill>
                <a:latin typeface="+mn-lt"/>
                <a:cs typeface="+mn-cs"/>
              </a:defRPr>
            </a:lvl8pPr>
            <a:lvl9pPr marL="3886200" indent="-228600" algn="l" rtl="0" fontAlgn="base">
              <a:spcBef>
                <a:spcPct val="20000"/>
              </a:spcBef>
              <a:spcAft>
                <a:spcPct val="0"/>
              </a:spcAft>
              <a:buChar char="»"/>
              <a:defRPr sz="2000">
                <a:solidFill>
                  <a:srgbClr val="5F5F5F"/>
                </a:solidFill>
                <a:latin typeface="+mn-lt"/>
                <a:cs typeface="+mn-cs"/>
              </a:defRPr>
            </a:lvl9pPr>
          </a:lstStyle>
          <a:p>
            <a:pPr marL="284163" indent="-284163">
              <a:lnSpc>
                <a:spcPct val="80000"/>
              </a:lnSpc>
            </a:pPr>
            <a:r>
              <a:rPr lang="en-US" sz="2800" dirty="0" smtClean="0"/>
              <a:t>Established in 1984</a:t>
            </a:r>
          </a:p>
          <a:p>
            <a:pPr marL="684213" lvl="1" indent="-284163">
              <a:lnSpc>
                <a:spcPct val="80000"/>
              </a:lnSpc>
            </a:pPr>
            <a:r>
              <a:rPr lang="en-US" sz="2200" dirty="0" smtClean="0"/>
              <a:t>Nearly three decades in the software &amp; services business</a:t>
            </a:r>
          </a:p>
          <a:p>
            <a:pPr marL="684213" lvl="1" indent="-284163">
              <a:lnSpc>
                <a:spcPct val="80000"/>
              </a:lnSpc>
            </a:pPr>
            <a:r>
              <a:rPr lang="en-US" sz="2200" b="1" dirty="0" smtClean="0"/>
              <a:t>FieldView </a:t>
            </a:r>
            <a:r>
              <a:rPr lang="en-US" sz="2200" dirty="0" smtClean="0"/>
              <a:t>launched in 1990</a:t>
            </a:r>
          </a:p>
          <a:p>
            <a:pPr marL="684213" lvl="1" indent="-284163">
              <a:lnSpc>
                <a:spcPct val="80000"/>
              </a:lnSpc>
            </a:pPr>
            <a:r>
              <a:rPr lang="en-US" sz="2200" dirty="0" smtClean="0"/>
              <a:t>Global Customer Base</a:t>
            </a:r>
          </a:p>
          <a:p>
            <a:pPr marL="684213" lvl="1" indent="-284163">
              <a:lnSpc>
                <a:spcPct val="80000"/>
              </a:lnSpc>
            </a:pPr>
            <a:r>
              <a:rPr lang="en-US" sz="2200" dirty="0" smtClean="0"/>
              <a:t>Truly Solver Independent</a:t>
            </a:r>
          </a:p>
          <a:p>
            <a:pPr marL="684213" lvl="1" indent="-284163">
              <a:lnSpc>
                <a:spcPct val="80000"/>
              </a:lnSpc>
            </a:pPr>
            <a:r>
              <a:rPr lang="en-US" sz="2200" dirty="0" smtClean="0"/>
              <a:t>Multiple CFD practitioners on staff</a:t>
            </a:r>
          </a:p>
          <a:p>
            <a:pPr marL="284163" indent="-284163">
              <a:lnSpc>
                <a:spcPct val="80000"/>
              </a:lnSpc>
            </a:pPr>
            <a:r>
              <a:rPr lang="en-US" sz="2600" dirty="0" smtClean="0"/>
              <a:t>We bridge CFD &amp; IT for customers</a:t>
            </a:r>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4321" y="847411"/>
            <a:ext cx="3200136" cy="1657975"/>
          </a:xfrm>
          <a:prstGeom prst="rect">
            <a:avLst/>
          </a:prstGeom>
        </p:spPr>
      </p:pic>
      <p:pic>
        <p:nvPicPr>
          <p:cNvPr id="5"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1274" y="2412133"/>
            <a:ext cx="3206231" cy="1664071"/>
          </a:xfrm>
          <a:prstGeom prst="rect">
            <a:avLst/>
          </a:prstGeom>
        </p:spPr>
      </p:pic>
      <p:pic>
        <p:nvPicPr>
          <p:cNvPr id="6"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4321" y="3982951"/>
            <a:ext cx="3200136" cy="1298341"/>
          </a:xfrm>
          <a:prstGeom prst="rect">
            <a:avLst/>
          </a:prstGeom>
        </p:spPr>
      </p:pic>
      <p:pic>
        <p:nvPicPr>
          <p:cNvPr id="7"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321" y="5188038"/>
            <a:ext cx="3200136" cy="1298341"/>
          </a:xfrm>
          <a:prstGeom prst="rect">
            <a:avLst/>
          </a:prstGeom>
        </p:spPr>
      </p:pic>
      <p:grpSp>
        <p:nvGrpSpPr>
          <p:cNvPr id="13" name="Group 12"/>
          <p:cNvGrpSpPr/>
          <p:nvPr/>
        </p:nvGrpSpPr>
        <p:grpSpPr>
          <a:xfrm>
            <a:off x="3197727" y="4458991"/>
            <a:ext cx="2377440" cy="1835709"/>
            <a:chOff x="3197727" y="4458991"/>
            <a:chExt cx="2377440" cy="1835709"/>
          </a:xfrm>
        </p:grpSpPr>
        <p:sp>
          <p:nvSpPr>
            <p:cNvPr id="8" name="ZoneTexte 7"/>
            <p:cNvSpPr txBox="1"/>
            <p:nvPr/>
          </p:nvSpPr>
          <p:spPr>
            <a:xfrm>
              <a:off x="3197727" y="4458991"/>
              <a:ext cx="2377440" cy="1835709"/>
            </a:xfrm>
            <a:prstGeom prst="roundRect">
              <a:avLst>
                <a:gd name="adj" fmla="val 6259"/>
              </a:avLst>
            </a:prstGeom>
            <a:solidFill>
              <a:schemeClr val="bg1"/>
            </a:solidFill>
            <a:effectLst>
              <a:glow rad="139700">
                <a:srgbClr val="00B050">
                  <a:alpha val="40000"/>
                </a:srgb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wrap="square" tIns="0" rtlCol="0">
              <a:noAutofit/>
            </a:bodyPr>
            <a:lstStyle/>
            <a:p>
              <a:r>
                <a:rPr lang="en-US" sz="1600" b="1" dirty="0" smtClean="0">
                  <a:solidFill>
                    <a:schemeClr val="tx1"/>
                  </a:solidFill>
                </a:rPr>
                <a:t>CFD Solvers</a:t>
              </a:r>
            </a:p>
            <a:p>
              <a:endParaRPr lang="en-US" sz="1400" b="1" dirty="0" smtClean="0">
                <a:solidFill>
                  <a:schemeClr val="tx1"/>
                </a:solidFill>
              </a:endParaRPr>
            </a:p>
            <a:p>
              <a:endParaRPr lang="en-US" sz="1400" b="1" dirty="0" smtClean="0">
                <a:solidFill>
                  <a:schemeClr val="tx1"/>
                </a:solidFill>
              </a:endParaRPr>
            </a:p>
            <a:p>
              <a:endParaRPr lang="en-US" sz="1400" b="1" dirty="0">
                <a:solidFill>
                  <a:schemeClr val="tx1"/>
                </a:solidFill>
              </a:endParaRPr>
            </a:p>
            <a:p>
              <a:endParaRPr lang="en-US" sz="1400" b="1" dirty="0" smtClean="0">
                <a:solidFill>
                  <a:schemeClr val="tx1"/>
                </a:solidFill>
              </a:endParaRPr>
            </a:p>
            <a:p>
              <a:endParaRPr lang="en-US" sz="1400" b="1" dirty="0">
                <a:solidFill>
                  <a:schemeClr val="tx1"/>
                </a:solidFill>
              </a:endParaRPr>
            </a:p>
            <a:p>
              <a:endParaRPr lang="en-US" sz="1400" b="1" dirty="0" smtClean="0">
                <a:solidFill>
                  <a:schemeClr val="tx1"/>
                </a:solidFill>
              </a:endParaRPr>
            </a:p>
          </p:txBody>
        </p:sp>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5701" y="4794731"/>
              <a:ext cx="731520" cy="207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0194" y="4724400"/>
              <a:ext cx="685800" cy="27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05701" y="5910423"/>
              <a:ext cx="731520" cy="212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99042" y="5119496"/>
              <a:ext cx="914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3117" y="5483710"/>
              <a:ext cx="917748" cy="267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03117" y="5089016"/>
              <a:ext cx="914400" cy="289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60745" y="5905124"/>
              <a:ext cx="1097280" cy="219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99042" y="5453495"/>
              <a:ext cx="914400" cy="33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6" name="Group 25"/>
          <p:cNvGrpSpPr/>
          <p:nvPr/>
        </p:nvGrpSpPr>
        <p:grpSpPr>
          <a:xfrm>
            <a:off x="657425" y="4465900"/>
            <a:ext cx="2255896" cy="1858700"/>
            <a:chOff x="657425" y="4465900"/>
            <a:chExt cx="2255896" cy="1858700"/>
          </a:xfrm>
        </p:grpSpPr>
        <p:grpSp>
          <p:nvGrpSpPr>
            <p:cNvPr id="17" name="Groupe 16"/>
            <p:cNvGrpSpPr/>
            <p:nvPr/>
          </p:nvGrpSpPr>
          <p:grpSpPr>
            <a:xfrm>
              <a:off x="657425" y="4465900"/>
              <a:ext cx="2255896" cy="1828800"/>
              <a:chOff x="657425" y="4465900"/>
              <a:chExt cx="2255896" cy="1828800"/>
            </a:xfrm>
          </p:grpSpPr>
          <p:sp>
            <p:nvSpPr>
              <p:cNvPr id="18" name="ZoneTexte 17"/>
              <p:cNvSpPr txBox="1"/>
              <p:nvPr/>
            </p:nvSpPr>
            <p:spPr>
              <a:xfrm>
                <a:off x="657425" y="4465900"/>
                <a:ext cx="2255896" cy="1828800"/>
              </a:xfrm>
              <a:prstGeom prst="roundRect">
                <a:avLst>
                  <a:gd name="adj" fmla="val 6259"/>
                </a:avLst>
              </a:prstGeom>
              <a:solidFill>
                <a:schemeClr val="bg1"/>
              </a:solidFill>
              <a:effectLst>
                <a:glow rad="139700">
                  <a:schemeClr val="accent2">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wrap="square" tIns="0" rtlCol="0">
                <a:noAutofit/>
              </a:bodyPr>
              <a:lstStyle/>
              <a:p>
                <a:r>
                  <a:rPr lang="en-US" sz="1600" b="1" dirty="0" smtClean="0">
                    <a:solidFill>
                      <a:schemeClr val="tx1"/>
                    </a:solidFill>
                  </a:rPr>
                  <a:t>IT</a:t>
                </a:r>
              </a:p>
              <a:p>
                <a:endParaRPr lang="en-US" sz="1400" b="1" dirty="0" smtClean="0">
                  <a:solidFill>
                    <a:schemeClr val="tx1"/>
                  </a:solidFill>
                </a:endParaRPr>
              </a:p>
              <a:p>
                <a:endParaRPr lang="en-US" sz="1400" b="1" dirty="0">
                  <a:solidFill>
                    <a:schemeClr val="tx1"/>
                  </a:solidFill>
                </a:endParaRPr>
              </a:p>
              <a:p>
                <a:endParaRPr lang="en-US" sz="1400" b="1" dirty="0" smtClean="0">
                  <a:solidFill>
                    <a:schemeClr val="tx1"/>
                  </a:solidFill>
                </a:endParaRPr>
              </a:p>
              <a:p>
                <a:endParaRPr lang="en-US" sz="1400" b="1" dirty="0">
                  <a:solidFill>
                    <a:schemeClr val="tx1"/>
                  </a:solidFill>
                </a:endParaRPr>
              </a:p>
              <a:p>
                <a:endParaRPr lang="en-US" sz="1400" b="1" dirty="0" smtClean="0">
                  <a:solidFill>
                    <a:schemeClr val="tx1"/>
                  </a:solidFill>
                </a:endParaRPr>
              </a:p>
            </p:txBody>
          </p:sp>
          <p:pic>
            <p:nvPicPr>
              <p:cNvPr id="19"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2100" y="4800914"/>
                <a:ext cx="82296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04059" y="4560407"/>
                <a:ext cx="5486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7820" y="5075716"/>
                <a:ext cx="731520" cy="28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84019" y="5066602"/>
                <a:ext cx="1188720" cy="27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86025" y="5815942"/>
                <a:ext cx="457200" cy="45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7820" y="5522243"/>
                <a:ext cx="731520" cy="14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97590" y="5375776"/>
                <a:ext cx="822960" cy="44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8" name="Picture 4"/>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8800" y="5741432"/>
              <a:ext cx="767326" cy="58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2590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610475" y="1171575"/>
            <a:ext cx="1275669" cy="5141238"/>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1618" name="Rectangle 2"/>
          <p:cNvSpPr>
            <a:spLocks noGrp="1" noChangeArrowheads="1"/>
          </p:cNvSpPr>
          <p:nvPr>
            <p:ph type="title"/>
          </p:nvPr>
        </p:nvSpPr>
        <p:spPr/>
        <p:txBody>
          <a:bodyPr/>
          <a:lstStyle/>
          <a:p>
            <a:r>
              <a:rPr lang="en-US" dirty="0" smtClean="0"/>
              <a:t>Serving the CFD Community</a:t>
            </a:r>
            <a:endParaRPr lang="en-US" dirty="0"/>
          </a:p>
        </p:txBody>
      </p:sp>
      <p:pic>
        <p:nvPicPr>
          <p:cNvPr id="111620" name="Picture 4" descr="cturbo1_clean"/>
          <p:cNvPicPr>
            <a:picLocks noChangeAspect="1" noChangeArrowheads="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686675" y="2908039"/>
            <a:ext cx="1114425" cy="836874"/>
          </a:xfrm>
          <a:prstGeom prst="rect">
            <a:avLst/>
          </a:prstGeom>
          <a:noFill/>
          <a:extLst>
            <a:ext uri="{909E8E84-426E-40DD-AFC4-6F175D3DCCD1}">
              <a14:hiddenFill xmlns:a14="http://schemas.microsoft.com/office/drawing/2010/main">
                <a:solidFill>
                  <a:srgbClr val="FFFFFF"/>
                </a:solidFill>
              </a14:hiddenFill>
            </a:ext>
          </a:extLst>
        </p:spPr>
      </p:pic>
      <p:pic>
        <p:nvPicPr>
          <p:cNvPr id="111621" name="Picture 5" descr="corvid_final_01_small_white_smoothed"/>
          <p:cNvPicPr>
            <a:picLocks noChangeAspect="1" noChangeArrowheads="1"/>
          </p:cNvPicPr>
          <p:nvPr/>
        </p:nvPicPr>
        <p:blipFill rotWithShape="1">
          <a:blip r:embed="rId3" cstate="print">
            <a:clrChange>
              <a:clrFrom>
                <a:srgbClr val="FCFCFC"/>
              </a:clrFrom>
              <a:clrTo>
                <a:srgbClr val="FCFCFC">
                  <a:alpha val="0"/>
                </a:srgbClr>
              </a:clrTo>
            </a:clrChange>
            <a:extLst>
              <a:ext uri="{28A0092B-C50C-407E-A947-70E740481C1C}">
                <a14:useLocalDpi xmlns:a14="http://schemas.microsoft.com/office/drawing/2010/main" val="0"/>
              </a:ext>
            </a:extLst>
          </a:blip>
          <a:srcRect l="9650" t="8278" r="10574" b="12361"/>
          <a:stretch/>
        </p:blipFill>
        <p:spPr bwMode="auto">
          <a:xfrm>
            <a:off x="7691097" y="1975201"/>
            <a:ext cx="1181100" cy="779463"/>
          </a:xfrm>
          <a:prstGeom prst="rect">
            <a:avLst/>
          </a:prstGeom>
          <a:noFill/>
          <a:extLst>
            <a:ext uri="{909E8E84-426E-40DD-AFC4-6F175D3DCCD1}">
              <a14:hiddenFill xmlns:a14="http://schemas.microsoft.com/office/drawing/2010/main">
                <a:solidFill>
                  <a:srgbClr val="FFFFFF"/>
                </a:solidFill>
              </a14:hiddenFill>
            </a:ext>
          </a:extLst>
        </p:spPr>
      </p:pic>
      <p:pic>
        <p:nvPicPr>
          <p:cNvPr id="111622" name="Picture 6" descr="nice_wind_turb"/>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50998"/>
          <a:stretch>
            <a:fillRect/>
          </a:stretch>
        </p:blipFill>
        <p:spPr bwMode="auto">
          <a:xfrm>
            <a:off x="7858805" y="3804314"/>
            <a:ext cx="866095"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11623" name="Picture 7"/>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6454" r="7143"/>
          <a:stretch>
            <a:fillRect/>
          </a:stretch>
        </p:blipFill>
        <p:spPr bwMode="auto">
          <a:xfrm>
            <a:off x="7639050" y="1257300"/>
            <a:ext cx="1162050" cy="717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381000" y="1257300"/>
            <a:ext cx="7086600" cy="4171950"/>
          </a:xfrm>
        </p:spPr>
        <p:txBody>
          <a:bodyPr/>
          <a:lstStyle/>
          <a:p>
            <a:pPr>
              <a:spcBef>
                <a:spcPts val="300"/>
              </a:spcBef>
            </a:pPr>
            <a:r>
              <a:rPr lang="en-US" sz="2400" dirty="0" smtClean="0"/>
              <a:t>FieldView Software Products</a:t>
            </a:r>
          </a:p>
          <a:p>
            <a:pPr lvl="1"/>
            <a:r>
              <a:rPr lang="en-US" sz="2000" dirty="0" smtClean="0"/>
              <a:t>Comprehensive scope, from laptops to HPC</a:t>
            </a:r>
          </a:p>
          <a:p>
            <a:pPr lvl="2"/>
            <a:r>
              <a:rPr lang="en-US" sz="1600" dirty="0" smtClean="0"/>
              <a:t>Visualization, numerical analysis</a:t>
            </a:r>
          </a:p>
          <a:p>
            <a:pPr lvl="2"/>
            <a:r>
              <a:rPr lang="en-US" sz="1600" dirty="0" smtClean="0"/>
              <a:t>Data management &amp; Automation</a:t>
            </a:r>
          </a:p>
          <a:p>
            <a:pPr>
              <a:spcBef>
                <a:spcPts val="300"/>
              </a:spcBef>
            </a:pPr>
            <a:r>
              <a:rPr lang="en-US" sz="2400" dirty="0" smtClean="0"/>
              <a:t>CFD Consulting </a:t>
            </a:r>
            <a:r>
              <a:rPr lang="en-US" sz="2400" dirty="0"/>
              <a:t>Services Team</a:t>
            </a:r>
          </a:p>
          <a:p>
            <a:pPr lvl="1"/>
            <a:r>
              <a:rPr lang="en-US" sz="2000" dirty="0"/>
              <a:t>Training (on-site or at Intelligent Light)</a:t>
            </a:r>
          </a:p>
          <a:p>
            <a:pPr lvl="1"/>
            <a:r>
              <a:rPr lang="en-US" sz="2000" dirty="0" smtClean="0"/>
              <a:t>Script development, FieldView customization</a:t>
            </a:r>
          </a:p>
          <a:p>
            <a:pPr lvl="1"/>
            <a:r>
              <a:rPr lang="en-US" sz="2000" dirty="0" smtClean="0"/>
              <a:t>Workflow </a:t>
            </a:r>
            <a:r>
              <a:rPr lang="en-US" sz="2000" dirty="0"/>
              <a:t>Automation &amp; Optimization</a:t>
            </a:r>
          </a:p>
          <a:p>
            <a:pPr>
              <a:spcBef>
                <a:spcPts val="300"/>
              </a:spcBef>
            </a:pPr>
            <a:r>
              <a:rPr lang="en-US" sz="2400" dirty="0"/>
              <a:t>Applied Research Group (ARG)</a:t>
            </a:r>
          </a:p>
          <a:p>
            <a:pPr lvl="1"/>
            <a:r>
              <a:rPr lang="en-US" sz="2000" dirty="0"/>
              <a:t>R&amp;D in advanced </a:t>
            </a:r>
            <a:r>
              <a:rPr lang="en-US" sz="2000" dirty="0" smtClean="0"/>
              <a:t>post-processing &amp; </a:t>
            </a:r>
            <a:r>
              <a:rPr lang="en-US" sz="2000" dirty="0"/>
              <a:t>CFD </a:t>
            </a:r>
            <a:r>
              <a:rPr lang="en-US" sz="2000" dirty="0" smtClean="0"/>
              <a:t>methods</a:t>
            </a:r>
          </a:p>
          <a:p>
            <a:pPr lvl="1"/>
            <a:r>
              <a:rPr lang="en-US" sz="2000" dirty="0" smtClean="0"/>
              <a:t>Feeds technology into FieldView</a:t>
            </a:r>
          </a:p>
        </p:txBody>
      </p:sp>
      <p:pic>
        <p:nvPicPr>
          <p:cNvPr id="2051" name="Picture 3" descr="C:\Users\SML\Documents\presentations\pics\sparger_w_vertical.jpeg"/>
          <p:cNvPicPr>
            <a:picLocks noChangeAspect="1" noChangeArrowheads="1"/>
          </p:cNvPicPr>
          <p:nvPr/>
        </p:nvPicPr>
        <p:blipFill rotWithShape="1">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l="19879" r="3422"/>
          <a:stretch/>
        </p:blipFill>
        <p:spPr bwMode="auto">
          <a:xfrm>
            <a:off x="7901354" y="5305213"/>
            <a:ext cx="773723" cy="1007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9600" y="5486400"/>
            <a:ext cx="6400800" cy="70788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buFontTx/>
              <a:buNone/>
            </a:pPr>
            <a:r>
              <a:rPr lang="en-US" sz="2000" b="1" dirty="0" smtClean="0">
                <a:solidFill>
                  <a:srgbClr val="002060"/>
                </a:solidFill>
              </a:rPr>
              <a:t>Our Mission: </a:t>
            </a:r>
            <a:r>
              <a:rPr lang="en-US" sz="2000" b="1" i="1" dirty="0" smtClean="0">
                <a:solidFill>
                  <a:srgbClr val="002060"/>
                </a:solidFill>
              </a:rPr>
              <a:t>To </a:t>
            </a:r>
            <a:r>
              <a:rPr lang="en-US" sz="2000" b="1" i="1" dirty="0">
                <a:solidFill>
                  <a:srgbClr val="002060"/>
                </a:solidFill>
              </a:rPr>
              <a:t>help our customers using CFD to </a:t>
            </a:r>
            <a:r>
              <a:rPr lang="en-US" sz="2000" b="1" i="1" u="sng" dirty="0">
                <a:solidFill>
                  <a:srgbClr val="002060"/>
                </a:solidFill>
              </a:rPr>
              <a:t>do more with less</a:t>
            </a:r>
            <a:r>
              <a:rPr lang="en-US" sz="2000" b="1" i="1" dirty="0">
                <a:solidFill>
                  <a:srgbClr val="002060"/>
                </a:solidFill>
              </a:rPr>
              <a:t> and </a:t>
            </a:r>
            <a:r>
              <a:rPr lang="en-US" sz="2000" b="1" i="1" u="sng" dirty="0">
                <a:solidFill>
                  <a:srgbClr val="002060"/>
                </a:solidFill>
              </a:rPr>
              <a:t>make better decisions</a:t>
            </a:r>
          </a:p>
        </p:txBody>
      </p:sp>
    </p:spTree>
    <p:extLst>
      <p:ext uri="{BB962C8B-B14F-4D97-AF65-F5344CB8AC3E}">
        <p14:creationId xmlns:p14="http://schemas.microsoft.com/office/powerpoint/2010/main" val="2857571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1623"/>
                                        </p:tgtEl>
                                        <p:attrNameLst>
                                          <p:attrName>style.visibility</p:attrName>
                                        </p:attrNameLst>
                                      </p:cBhvr>
                                      <p:to>
                                        <p:strVal val="visible"/>
                                      </p:to>
                                    </p:set>
                                    <p:animEffect transition="in" filter="dissolve">
                                      <p:cBhvr>
                                        <p:cTn id="7" dur="500"/>
                                        <p:tgtEl>
                                          <p:spTgt spid="11162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11621"/>
                                        </p:tgtEl>
                                        <p:attrNameLst>
                                          <p:attrName>style.visibility</p:attrName>
                                        </p:attrNameLst>
                                      </p:cBhvr>
                                      <p:to>
                                        <p:strVal val="visible"/>
                                      </p:to>
                                    </p:set>
                                    <p:animEffect transition="in" filter="dissolve">
                                      <p:cBhvr>
                                        <p:cTn id="11" dur="500"/>
                                        <p:tgtEl>
                                          <p:spTgt spid="111621"/>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11620"/>
                                        </p:tgtEl>
                                        <p:attrNameLst>
                                          <p:attrName>style.visibility</p:attrName>
                                        </p:attrNameLst>
                                      </p:cBhvr>
                                      <p:to>
                                        <p:strVal val="visible"/>
                                      </p:to>
                                    </p:set>
                                    <p:animEffect transition="in" filter="dissolve">
                                      <p:cBhvr>
                                        <p:cTn id="15" dur="500"/>
                                        <p:tgtEl>
                                          <p:spTgt spid="111620"/>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11622"/>
                                        </p:tgtEl>
                                        <p:attrNameLst>
                                          <p:attrName>style.visibility</p:attrName>
                                        </p:attrNameLst>
                                      </p:cBhvr>
                                      <p:to>
                                        <p:strVal val="visible"/>
                                      </p:to>
                                    </p:set>
                                    <p:animEffect transition="in" filter="dissolve">
                                      <p:cBhvr>
                                        <p:cTn id="19" dur="500"/>
                                        <p:tgtEl>
                                          <p:spTgt spid="111622"/>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500"/>
                                        <p:tgtEl>
                                          <p:spTgt spid="2">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500"/>
                                        <p:tgtEl>
                                          <p:spTgt spid="2">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500"/>
                                        <p:tgtEl>
                                          <p:spTgt spid="2">
                                            <p:txEl>
                                              <p:pRg st="3" end="3"/>
                                            </p:txEl>
                                          </p:spTgt>
                                        </p:tgtEl>
                                      </p:cBhvr>
                                    </p:animEffect>
                                  </p:childTnLst>
                                </p:cTn>
                              </p:par>
                            </p:childTnLst>
                          </p:cTn>
                        </p:par>
                        <p:par>
                          <p:cTn id="32" fill="hold">
                            <p:stCondLst>
                              <p:cond delay="2000"/>
                            </p:stCondLst>
                            <p:childTnLst>
                              <p:par>
                                <p:cTn id="33" presetID="9" presetClass="entr" presetSubtype="0" fill="hold" nodeType="afterEffect">
                                  <p:stCondLst>
                                    <p:cond delay="0"/>
                                  </p:stCondLst>
                                  <p:childTnLst>
                                    <p:set>
                                      <p:cBhvr>
                                        <p:cTn id="34" dur="1" fill="hold">
                                          <p:stCondLst>
                                            <p:cond delay="0"/>
                                          </p:stCondLst>
                                        </p:cTn>
                                        <p:tgtEl>
                                          <p:spTgt spid="2051"/>
                                        </p:tgtEl>
                                        <p:attrNameLst>
                                          <p:attrName>style.visibility</p:attrName>
                                        </p:attrNameLst>
                                      </p:cBhvr>
                                      <p:to>
                                        <p:strVal val="visible"/>
                                      </p:to>
                                    </p:set>
                                    <p:animEffect transition="in" filter="dissolve">
                                      <p:cBhvr>
                                        <p:cTn id="35" dur="500"/>
                                        <p:tgtEl>
                                          <p:spTgt spid="205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fade">
                                      <p:cBhvr>
                                        <p:cTn id="40" dur="500"/>
                                        <p:tgtEl>
                                          <p:spTgt spid="2">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Effect transition="in" filter="fade">
                                      <p:cBhvr>
                                        <p:cTn id="43" dur="500"/>
                                        <p:tgtEl>
                                          <p:spTgt spid="2">
                                            <p:txEl>
                                              <p:pRg st="5" end="5"/>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2">
                                            <p:txEl>
                                              <p:pRg st="6" end="6"/>
                                            </p:txEl>
                                          </p:spTgt>
                                        </p:tgtEl>
                                        <p:attrNameLst>
                                          <p:attrName>style.visibility</p:attrName>
                                        </p:attrNameLst>
                                      </p:cBhvr>
                                      <p:to>
                                        <p:strVal val="visible"/>
                                      </p:to>
                                    </p:set>
                                    <p:animEffect transition="in" filter="fade">
                                      <p:cBhvr>
                                        <p:cTn id="46" dur="500"/>
                                        <p:tgtEl>
                                          <p:spTgt spid="2">
                                            <p:txEl>
                                              <p:pRg st="6" end="6"/>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fade">
                                      <p:cBhvr>
                                        <p:cTn id="49" dur="500"/>
                                        <p:tgtEl>
                                          <p:spTgt spid="2">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
                                            <p:txEl>
                                              <p:pRg st="8" end="8"/>
                                            </p:txEl>
                                          </p:spTgt>
                                        </p:tgtEl>
                                        <p:attrNameLst>
                                          <p:attrName>style.visibility</p:attrName>
                                        </p:attrNameLst>
                                      </p:cBhvr>
                                      <p:to>
                                        <p:strVal val="visible"/>
                                      </p:to>
                                    </p:set>
                                    <p:animEffect transition="in" filter="fade">
                                      <p:cBhvr>
                                        <p:cTn id="54" dur="500"/>
                                        <p:tgtEl>
                                          <p:spTgt spid="2">
                                            <p:txEl>
                                              <p:pRg st="8" end="8"/>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2">
                                            <p:txEl>
                                              <p:pRg st="9" end="9"/>
                                            </p:txEl>
                                          </p:spTgt>
                                        </p:tgtEl>
                                        <p:attrNameLst>
                                          <p:attrName>style.visibility</p:attrName>
                                        </p:attrNameLst>
                                      </p:cBhvr>
                                      <p:to>
                                        <p:strVal val="visible"/>
                                      </p:to>
                                    </p:set>
                                    <p:animEffect transition="in" filter="fade">
                                      <p:cBhvr>
                                        <p:cTn id="57" dur="500"/>
                                        <p:tgtEl>
                                          <p:spTgt spid="2">
                                            <p:txEl>
                                              <p:pRg st="9" end="9"/>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2">
                                            <p:txEl>
                                              <p:pRg st="10" end="10"/>
                                            </p:txEl>
                                          </p:spTgt>
                                        </p:tgtEl>
                                        <p:attrNameLst>
                                          <p:attrName>style.visibility</p:attrName>
                                        </p:attrNameLst>
                                      </p:cBhvr>
                                      <p:to>
                                        <p:strVal val="visible"/>
                                      </p:to>
                                    </p:set>
                                    <p:animEffect transition="in" filter="fade">
                                      <p:cBhvr>
                                        <p:cTn id="60" dur="500"/>
                                        <p:tgtEl>
                                          <p:spTgt spid="2">
                                            <p:txEl>
                                              <p:pRg st="10" end="1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smtClean="0"/>
              <a:t>Applied Research Group</a:t>
            </a:r>
            <a:br>
              <a:rPr lang="en-US" dirty="0" smtClean="0"/>
            </a:br>
            <a:r>
              <a:rPr lang="en-US" sz="2400" b="1" dirty="0" smtClean="0"/>
              <a:t>Strategic R&amp;D for CFD, post-processing &amp; visualization</a:t>
            </a:r>
            <a:br>
              <a:rPr lang="en-US" sz="2400" b="1" dirty="0" smtClean="0"/>
            </a:br>
            <a:endParaRPr lang="en-US" b="1" dirty="0"/>
          </a:p>
        </p:txBody>
      </p:sp>
      <p:sp>
        <p:nvSpPr>
          <p:cNvPr id="4" name="Content Placeholder 3"/>
          <p:cNvSpPr>
            <a:spLocks noGrp="1"/>
          </p:cNvSpPr>
          <p:nvPr>
            <p:ph sz="half" idx="1"/>
          </p:nvPr>
        </p:nvSpPr>
        <p:spPr>
          <a:xfrm>
            <a:off x="228600" y="1874837"/>
            <a:ext cx="5410200" cy="4525963"/>
          </a:xfrm>
        </p:spPr>
        <p:txBody>
          <a:bodyPr>
            <a:normAutofit fontScale="92500" lnSpcReduction="20000"/>
          </a:bodyPr>
          <a:lstStyle/>
          <a:p>
            <a:r>
              <a:rPr lang="en-US" dirty="0" smtClean="0">
                <a:solidFill>
                  <a:schemeClr val="tx1"/>
                </a:solidFill>
              </a:rPr>
              <a:t>Led by Dr. Earl P.N. Duque</a:t>
            </a:r>
          </a:p>
          <a:p>
            <a:r>
              <a:rPr lang="en-US" dirty="0" smtClean="0">
                <a:solidFill>
                  <a:schemeClr val="tx1"/>
                </a:solidFill>
              </a:rPr>
              <a:t>Air Force Research Lab – </a:t>
            </a:r>
            <a:r>
              <a:rPr lang="en-US" b="1" dirty="0" smtClean="0">
                <a:solidFill>
                  <a:schemeClr val="tx1"/>
                </a:solidFill>
              </a:rPr>
              <a:t>EPISODE</a:t>
            </a:r>
          </a:p>
          <a:p>
            <a:pPr lvl="1"/>
            <a:r>
              <a:rPr lang="en-US" dirty="0" smtClean="0">
                <a:solidFill>
                  <a:schemeClr val="tx1"/>
                </a:solidFill>
              </a:rPr>
              <a:t>Large Scale Extracts</a:t>
            </a:r>
          </a:p>
          <a:p>
            <a:pPr lvl="1"/>
            <a:r>
              <a:rPr lang="en-US" dirty="0" smtClean="0">
                <a:solidFill>
                  <a:schemeClr val="tx1"/>
                </a:solidFill>
              </a:rPr>
              <a:t>POD</a:t>
            </a:r>
          </a:p>
          <a:p>
            <a:pPr lvl="1"/>
            <a:r>
              <a:rPr lang="en-US" dirty="0" smtClean="0">
                <a:solidFill>
                  <a:schemeClr val="tx1"/>
                </a:solidFill>
              </a:rPr>
              <a:t>Reduced Order Models</a:t>
            </a:r>
          </a:p>
          <a:p>
            <a:pPr lvl="1"/>
            <a:r>
              <a:rPr lang="en-US" dirty="0" smtClean="0">
                <a:solidFill>
                  <a:schemeClr val="tx1"/>
                </a:solidFill>
              </a:rPr>
              <a:t>New UI – Self Organizing Maps</a:t>
            </a:r>
          </a:p>
          <a:p>
            <a:r>
              <a:rPr lang="en-US" dirty="0" smtClean="0">
                <a:solidFill>
                  <a:schemeClr val="tx1"/>
                </a:solidFill>
              </a:rPr>
              <a:t>Department of Energy – </a:t>
            </a:r>
            <a:r>
              <a:rPr lang="en-US" b="1" dirty="0" smtClean="0">
                <a:solidFill>
                  <a:schemeClr val="tx1"/>
                </a:solidFill>
              </a:rPr>
              <a:t>FieldView-VisIt</a:t>
            </a:r>
          </a:p>
          <a:p>
            <a:pPr lvl="1"/>
            <a:r>
              <a:rPr lang="en-US" dirty="0" smtClean="0">
                <a:solidFill>
                  <a:schemeClr val="tx1"/>
                </a:solidFill>
              </a:rPr>
              <a:t>Open Source Post-Processing Software</a:t>
            </a:r>
          </a:p>
          <a:p>
            <a:pPr lvl="1"/>
            <a:r>
              <a:rPr lang="en-US" dirty="0" smtClean="0">
                <a:solidFill>
                  <a:schemeClr val="tx1"/>
                </a:solidFill>
              </a:rPr>
              <a:t>Commercialized for High End Users</a:t>
            </a:r>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l="21893" t="12381" r="23905" b="2695"/>
          <a:stretch/>
        </p:blipFill>
        <p:spPr bwMode="auto">
          <a:xfrm>
            <a:off x="5797191" y="3810000"/>
            <a:ext cx="2076054" cy="1987750"/>
          </a:xfrm>
          <a:prstGeom prst="rect">
            <a:avLst/>
          </a:prstGeom>
          <a:ln>
            <a:noFill/>
          </a:ln>
          <a:extLst>
            <a:ext uri="{53640926-AAD7-44D8-BBD7-CCE9431645EC}">
              <a14:shadowObscured xmlns:a14="http://schemas.microsoft.com/office/drawing/2010/main"/>
            </a:ext>
          </a:extLst>
        </p:spPr>
      </p:pic>
      <p:pic>
        <p:nvPicPr>
          <p:cNvPr id="6" name="Picture 5" descr="ROMvsCFD_120914.jpg"/>
          <p:cNvPicPr/>
          <p:nvPr/>
        </p:nvPicPr>
        <p:blipFill>
          <a:blip r:embed="rId3" cstate="print"/>
          <a:stretch>
            <a:fillRect/>
          </a:stretch>
        </p:blipFill>
        <p:spPr>
          <a:xfrm>
            <a:off x="5486400" y="1981200"/>
            <a:ext cx="2697636" cy="1438024"/>
          </a:xfrm>
          <a:prstGeom prst="rect">
            <a:avLst/>
          </a:prstGeom>
        </p:spPr>
      </p:pic>
    </p:spTree>
    <p:extLst>
      <p:ext uri="{BB962C8B-B14F-4D97-AF65-F5344CB8AC3E}">
        <p14:creationId xmlns:p14="http://schemas.microsoft.com/office/powerpoint/2010/main" val="18350206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 y="2174876"/>
            <a:ext cx="4787900" cy="3170237"/>
          </a:xfrm>
        </p:spPr>
        <p:txBody>
          <a:bodyPr>
            <a:noAutofit/>
          </a:bodyPr>
          <a:lstStyle/>
          <a:p>
            <a:r>
              <a:rPr lang="en-US" sz="2700" dirty="0" smtClean="0"/>
              <a:t>Open source, production, </a:t>
            </a:r>
            <a:r>
              <a:rPr lang="en-US" sz="2700" dirty="0"/>
              <a:t>end-user tool supporting scientific and engineering applications. </a:t>
            </a:r>
            <a:endParaRPr lang="en-US" sz="2700" dirty="0" smtClean="0"/>
          </a:p>
          <a:p>
            <a:r>
              <a:rPr lang="en-US" sz="2700" dirty="0" smtClean="0"/>
              <a:t>Provides an </a:t>
            </a:r>
            <a:r>
              <a:rPr lang="en-US" sz="2700" dirty="0"/>
              <a:t>infrastructure for </a:t>
            </a:r>
            <a:r>
              <a:rPr lang="en-US" sz="2700" dirty="0" smtClean="0"/>
              <a:t>parallel data analysis and visualization that scales from desktops to massive HPC clusters.</a:t>
            </a:r>
          </a:p>
        </p:txBody>
      </p:sp>
      <p:sp>
        <p:nvSpPr>
          <p:cNvPr id="3" name="Title 2"/>
          <p:cNvSpPr>
            <a:spLocks noGrp="1"/>
          </p:cNvSpPr>
          <p:nvPr>
            <p:ph type="title"/>
          </p:nvPr>
        </p:nvSpPr>
        <p:spPr>
          <a:xfrm>
            <a:off x="457200" y="609600"/>
            <a:ext cx="8229600" cy="861598"/>
          </a:xfrm>
        </p:spPr>
        <p:txBody>
          <a:bodyPr/>
          <a:lstStyle/>
          <a:p>
            <a:r>
              <a:rPr lang="en-US" sz="4800" dirty="0" err="1" smtClean="0"/>
              <a:t>VisIt</a:t>
            </a:r>
            <a:endParaRPr lang="en-US" sz="3200" dirty="0"/>
          </a:p>
        </p:txBody>
      </p:sp>
      <p:grpSp>
        <p:nvGrpSpPr>
          <p:cNvPr id="7" name="Group 6"/>
          <p:cNvGrpSpPr/>
          <p:nvPr/>
        </p:nvGrpSpPr>
        <p:grpSpPr>
          <a:xfrm>
            <a:off x="4872357" y="1062700"/>
            <a:ext cx="4047486" cy="4932625"/>
            <a:chOff x="5098507" y="3226262"/>
            <a:chExt cx="4224528" cy="5148385"/>
          </a:xfrm>
        </p:grpSpPr>
        <p:pic>
          <p:nvPicPr>
            <p:cNvPr id="4" name="Content Placeholder 8" descr="Screen shot 2011-05-16 at 2.32.23 PM.png"/>
            <p:cNvPicPr>
              <a:picLocks noChangeAspect="1"/>
            </p:cNvPicPr>
            <p:nvPr/>
          </p:nvPicPr>
          <p:blipFill rotWithShape="1">
            <a:blip r:embed="rId3"/>
            <a:srcRect l="-2" t="-27947" r="2164" b="-27947"/>
            <a:stretch/>
          </p:blipFill>
          <p:spPr>
            <a:xfrm>
              <a:off x="5098507" y="3226262"/>
              <a:ext cx="4224528" cy="5148385"/>
            </a:xfrm>
            <a:prstGeom prst="rect">
              <a:avLst/>
            </a:prstGeom>
          </p:spPr>
        </p:pic>
        <p:pic>
          <p:nvPicPr>
            <p:cNvPr id="6" name="Picture 5" descr="r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8247" y="4472966"/>
              <a:ext cx="2946400" cy="2946400"/>
            </a:xfrm>
            <a:prstGeom prst="rect">
              <a:avLst/>
            </a:prstGeom>
          </p:spPr>
        </p:pic>
      </p:grpSp>
      <p:sp>
        <p:nvSpPr>
          <p:cNvPr id="13" name="Rounded Rectangle 12"/>
          <p:cNvSpPr/>
          <p:nvPr/>
        </p:nvSpPr>
        <p:spPr>
          <a:xfrm>
            <a:off x="5065713" y="5216907"/>
            <a:ext cx="3683000" cy="613981"/>
          </a:xfrm>
          <a:prstGeom prst="roundRect">
            <a:avLst/>
          </a:prstGeom>
          <a:solidFill>
            <a:srgbClr val="82A5D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smtClean="0">
                <a:solidFill>
                  <a:sysClr val="windowText" lastClr="000000"/>
                </a:solidFill>
                <a:latin typeface="Verdana" pitchFamily="34" charset="0"/>
                <a:ea typeface="Verdana" pitchFamily="34" charset="0"/>
                <a:cs typeface="Verdana" pitchFamily="34" charset="0"/>
              </a:rPr>
              <a:t>Density </a:t>
            </a:r>
            <a:r>
              <a:rPr lang="en-US" b="1" kern="0" dirty="0" err="1" smtClean="0">
                <a:solidFill>
                  <a:sysClr val="windowText" lastClr="000000"/>
                </a:solidFill>
                <a:latin typeface="Verdana" pitchFamily="34" charset="0"/>
                <a:ea typeface="Verdana" pitchFamily="34" charset="0"/>
                <a:cs typeface="Verdana" pitchFamily="34" charset="0"/>
              </a:rPr>
              <a:t>Isovolume</a:t>
            </a:r>
            <a:r>
              <a:rPr lang="en-US" b="1" kern="0" dirty="0" smtClean="0">
                <a:solidFill>
                  <a:sysClr val="windowText" lastClr="000000"/>
                </a:solidFill>
                <a:latin typeface="Verdana" pitchFamily="34" charset="0"/>
                <a:ea typeface="Verdana" pitchFamily="34" charset="0"/>
                <a:cs typeface="Verdana" pitchFamily="34" charset="0"/>
              </a:rPr>
              <a:t> of a </a:t>
            </a:r>
          </a:p>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smtClean="0">
                <a:solidFill>
                  <a:sysClr val="windowText" lastClr="000000"/>
                </a:solidFill>
                <a:latin typeface="Verdana" pitchFamily="34" charset="0"/>
                <a:ea typeface="Verdana" pitchFamily="34" charset="0"/>
                <a:cs typeface="Verdana" pitchFamily="34" charset="0"/>
              </a:rPr>
              <a:t>3K^3 (27 </a:t>
            </a:r>
            <a:r>
              <a:rPr lang="en-US" b="1" kern="0" dirty="0" err="1" smtClean="0">
                <a:solidFill>
                  <a:sysClr val="windowText" lastClr="000000"/>
                </a:solidFill>
                <a:latin typeface="Verdana" pitchFamily="34" charset="0"/>
                <a:ea typeface="Verdana" pitchFamily="34" charset="0"/>
                <a:cs typeface="Verdana" pitchFamily="34" charset="0"/>
              </a:rPr>
              <a:t>Bz</a:t>
            </a:r>
            <a:r>
              <a:rPr lang="en-US" b="1" kern="0" dirty="0" smtClean="0">
                <a:solidFill>
                  <a:sysClr val="windowText" lastClr="000000"/>
                </a:solidFill>
                <a:latin typeface="Verdana" pitchFamily="34" charset="0"/>
                <a:ea typeface="Verdana" pitchFamily="34" charset="0"/>
                <a:cs typeface="Verdana" pitchFamily="34" charset="0"/>
              </a:rPr>
              <a:t>) dataset</a:t>
            </a:r>
            <a:endParaRPr kumimoji="0" lang="en-US" b="1" i="0" u="none" strike="noStrike" kern="0" cap="none" spc="0" normalizeH="0" baseline="0" noProof="0" dirty="0">
              <a:ln>
                <a:noFill/>
              </a:ln>
              <a:solidFill>
                <a:sysClr val="windowText" lastClr="000000"/>
              </a:solidFill>
              <a:effectLst/>
              <a:uLnTx/>
              <a:uFillTx/>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941518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FieldView</a:t>
            </a:r>
            <a:endParaRPr lang="en-US" dirty="0"/>
          </a:p>
        </p:txBody>
      </p:sp>
      <p:sp>
        <p:nvSpPr>
          <p:cNvPr id="3" name="Content Placeholder 2"/>
          <p:cNvSpPr>
            <a:spLocks noGrp="1"/>
          </p:cNvSpPr>
          <p:nvPr>
            <p:ph sz="half" idx="1"/>
          </p:nvPr>
        </p:nvSpPr>
        <p:spPr/>
        <p:txBody>
          <a:bodyPr>
            <a:normAutofit/>
          </a:bodyPr>
          <a:lstStyle/>
          <a:p>
            <a:r>
              <a:rPr lang="en-US" sz="1800" dirty="0"/>
              <a:t>FieldView </a:t>
            </a:r>
            <a:r>
              <a:rPr lang="en-US" sz="1800" dirty="0" smtClean="0"/>
              <a:t>been </a:t>
            </a:r>
            <a:r>
              <a:rPr lang="en-US" sz="1800" dirty="0"/>
              <a:t>on the market for CFD post-processing since </a:t>
            </a:r>
            <a:r>
              <a:rPr lang="en-US" sz="1800" dirty="0" smtClean="0"/>
              <a:t>1991</a:t>
            </a:r>
          </a:p>
          <a:p>
            <a:r>
              <a:rPr lang="en-US" sz="1800" dirty="0" smtClean="0"/>
              <a:t>Graphic User </a:t>
            </a:r>
            <a:r>
              <a:rPr lang="en-US" sz="1800" dirty="0"/>
              <a:t>I</a:t>
            </a:r>
            <a:r>
              <a:rPr lang="en-US" sz="1800" dirty="0" smtClean="0"/>
              <a:t>nterface </a:t>
            </a:r>
            <a:r>
              <a:rPr lang="en-US" sz="1800" dirty="0"/>
              <a:t>design </a:t>
            </a:r>
            <a:r>
              <a:rPr lang="en-US" sz="1800" dirty="0" smtClean="0"/>
              <a:t>created </a:t>
            </a:r>
            <a:r>
              <a:rPr lang="en-US" sz="1800" dirty="0"/>
              <a:t>by close collaboration with </a:t>
            </a:r>
            <a:r>
              <a:rPr lang="en-US" sz="1800" dirty="0" smtClean="0"/>
              <a:t>Industry engineers </a:t>
            </a:r>
            <a:r>
              <a:rPr lang="en-US" sz="1800" dirty="0"/>
              <a:t>and </a:t>
            </a:r>
            <a:r>
              <a:rPr lang="en-US" sz="1800" dirty="0" smtClean="0"/>
              <a:t>analysts</a:t>
            </a:r>
          </a:p>
          <a:p>
            <a:r>
              <a:rPr lang="en-US" sz="1800" dirty="0"/>
              <a:t>Over 3000 licenses of FieldView </a:t>
            </a:r>
            <a:r>
              <a:rPr lang="en-US" sz="1800" dirty="0" smtClean="0"/>
              <a:t>in </a:t>
            </a:r>
            <a:r>
              <a:rPr lang="en-US" sz="1800" dirty="0"/>
              <a:t>use today throughout the </a:t>
            </a:r>
            <a:r>
              <a:rPr lang="en-US" sz="1800" dirty="0" smtClean="0"/>
              <a:t>world</a:t>
            </a:r>
          </a:p>
          <a:p>
            <a:r>
              <a:rPr lang="en-US" sz="1800" dirty="0"/>
              <a:t>I</a:t>
            </a:r>
            <a:r>
              <a:rPr lang="en-US" sz="1800" dirty="0" smtClean="0"/>
              <a:t>ndustries </a:t>
            </a:r>
            <a:r>
              <a:rPr lang="en-US" sz="1800" dirty="0"/>
              <a:t>ranging from aerospace and automotive to nuclear engineering, </a:t>
            </a:r>
            <a:r>
              <a:rPr lang="en-US" sz="1800" dirty="0" err="1"/>
              <a:t>turbomachinery</a:t>
            </a:r>
            <a:r>
              <a:rPr lang="en-US" sz="1800" dirty="0"/>
              <a:t>, wind energy and food processing</a:t>
            </a:r>
            <a:r>
              <a:rPr lang="en-US" sz="1800" dirty="0" smtClean="0"/>
              <a:t>.</a:t>
            </a:r>
          </a:p>
          <a:p>
            <a:r>
              <a:rPr lang="en-US" sz="1800" dirty="0"/>
              <a:t>Scales well to 256 nodes per dataset, 30 </a:t>
            </a:r>
            <a:r>
              <a:rPr lang="en-US" sz="1800" dirty="0" err="1"/>
              <a:t>Bn</a:t>
            </a:r>
            <a:r>
              <a:rPr lang="en-US" sz="1800" dirty="0"/>
              <a:t> cell unsteady as high water </a:t>
            </a:r>
            <a:r>
              <a:rPr lang="en-US" sz="1800" dirty="0" smtClean="0"/>
              <a:t>mark</a:t>
            </a:r>
            <a:endParaRPr lang="en-US" sz="1800" dirty="0" smtClean="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6982" y="1295400"/>
            <a:ext cx="3759818" cy="2590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b="17857"/>
          <a:stretch/>
        </p:blipFill>
        <p:spPr bwMode="auto">
          <a:xfrm>
            <a:off x="4626205" y="4046538"/>
            <a:ext cx="4361371"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1785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FieldView-VisIt</a:t>
            </a:r>
            <a:r>
              <a:rPr lang="en-US" dirty="0" smtClean="0"/>
              <a:t> SBIR Phase 2</a:t>
            </a:r>
            <a:endParaRPr lang="en-US" dirty="0"/>
          </a:p>
        </p:txBody>
      </p:sp>
      <p:sp>
        <p:nvSpPr>
          <p:cNvPr id="3" name="Content Placeholder 2"/>
          <p:cNvSpPr>
            <a:spLocks noGrp="1"/>
          </p:cNvSpPr>
          <p:nvPr>
            <p:ph sz="half" idx="1"/>
          </p:nvPr>
        </p:nvSpPr>
        <p:spPr>
          <a:xfrm>
            <a:off x="457200" y="1600201"/>
            <a:ext cx="8382000" cy="2362200"/>
          </a:xfrm>
        </p:spPr>
        <p:txBody>
          <a:bodyPr/>
          <a:lstStyle/>
          <a:p>
            <a:r>
              <a:rPr lang="en-US" dirty="0" smtClean="0"/>
              <a:t>Advance </a:t>
            </a:r>
            <a:r>
              <a:rPr lang="en-US" dirty="0" err="1" smtClean="0"/>
              <a:t>FieldView</a:t>
            </a:r>
            <a:r>
              <a:rPr lang="en-US" dirty="0" smtClean="0"/>
              <a:t> by integrating </a:t>
            </a:r>
            <a:r>
              <a:rPr lang="en-US" dirty="0" err="1" smtClean="0"/>
              <a:t>VisIt</a:t>
            </a:r>
            <a:r>
              <a:rPr lang="en-US" dirty="0" smtClean="0"/>
              <a:t> technology</a:t>
            </a:r>
          </a:p>
          <a:p>
            <a:pPr lvl="1"/>
            <a:r>
              <a:rPr lang="en-US" dirty="0" smtClean="0"/>
              <a:t>Incorporate into future </a:t>
            </a:r>
            <a:r>
              <a:rPr lang="en-US" dirty="0" err="1" smtClean="0"/>
              <a:t>FieldView</a:t>
            </a:r>
            <a:r>
              <a:rPr lang="en-US" dirty="0" smtClean="0"/>
              <a:t> release</a:t>
            </a:r>
          </a:p>
          <a:p>
            <a:r>
              <a:rPr lang="en-US" dirty="0" smtClean="0"/>
              <a:t>Enable existing customers who prefer </a:t>
            </a:r>
            <a:r>
              <a:rPr lang="en-US" dirty="0" err="1" smtClean="0"/>
              <a:t>FieldView</a:t>
            </a:r>
            <a:r>
              <a:rPr lang="en-US" dirty="0" smtClean="0"/>
              <a:t> GUI to leverage </a:t>
            </a:r>
            <a:r>
              <a:rPr lang="en-US" dirty="0" err="1" smtClean="0"/>
              <a:t>VisIt’s</a:t>
            </a:r>
            <a:r>
              <a:rPr lang="en-US" dirty="0" smtClean="0"/>
              <a:t> </a:t>
            </a:r>
            <a:r>
              <a:rPr lang="en-US" dirty="0" smtClean="0"/>
              <a:t>scalability</a:t>
            </a:r>
          </a:p>
          <a:p>
            <a:pPr lvl="1"/>
            <a:r>
              <a:rPr lang="en-US" dirty="0" smtClean="0"/>
              <a:t>Backward compatible support for scripts, </a:t>
            </a:r>
            <a:r>
              <a:rPr lang="en-US" dirty="0" err="1" smtClean="0"/>
              <a:t>etc</a:t>
            </a:r>
            <a:endParaRPr lang="en-US" dirty="0" smtClean="0"/>
          </a:p>
          <a:p>
            <a:r>
              <a:rPr lang="en-US" dirty="0" smtClean="0"/>
              <a:t>Support </a:t>
            </a:r>
            <a:r>
              <a:rPr lang="en-US" dirty="0" err="1" smtClean="0"/>
              <a:t>VisIt</a:t>
            </a:r>
            <a:r>
              <a:rPr lang="en-US" dirty="0" smtClean="0"/>
              <a:t> Community</a:t>
            </a:r>
          </a:p>
          <a:p>
            <a:pPr lvl="1"/>
            <a:r>
              <a:rPr lang="en-US" dirty="0" smtClean="0"/>
              <a:t>Contribute enhancements back to open source </a:t>
            </a:r>
            <a:r>
              <a:rPr lang="en-US" dirty="0" err="1" smtClean="0"/>
              <a:t>VisIt</a:t>
            </a:r>
            <a:endParaRPr lang="en-US" dirty="0" smtClean="0"/>
          </a:p>
          <a:p>
            <a:pPr lvl="1"/>
            <a:r>
              <a:rPr lang="en-US" dirty="0" smtClean="0"/>
              <a:t>Provide </a:t>
            </a:r>
            <a:r>
              <a:rPr lang="en-US" dirty="0"/>
              <a:t>commercial </a:t>
            </a:r>
            <a:r>
              <a:rPr lang="en-US" dirty="0" err="1"/>
              <a:t>VisIt</a:t>
            </a:r>
            <a:r>
              <a:rPr lang="en-US" dirty="0"/>
              <a:t> support</a:t>
            </a:r>
          </a:p>
          <a:p>
            <a:r>
              <a:rPr lang="en-US" dirty="0" smtClean="0"/>
              <a:t>Popularize in </a:t>
            </a:r>
            <a:r>
              <a:rPr lang="en-US" dirty="0"/>
              <a:t>situ data analysis and visualization</a:t>
            </a:r>
          </a:p>
          <a:p>
            <a:endParaRPr lang="en-US" dirty="0" smtClean="0"/>
          </a:p>
        </p:txBody>
      </p:sp>
    </p:spTree>
    <p:extLst>
      <p:ext uri="{BB962C8B-B14F-4D97-AF65-F5344CB8AC3E}">
        <p14:creationId xmlns:p14="http://schemas.microsoft.com/office/powerpoint/2010/main" val="1540855525"/>
      </p:ext>
    </p:extLst>
  </p:cSld>
  <p:clrMapOvr>
    <a:masterClrMapping/>
  </p:clrMapOvr>
  <p:timing>
    <p:tnLst>
      <p:par>
        <p:cTn id="1" dur="indefinite" restart="never" nodeType="tmRoot"/>
      </p:par>
    </p:tnLst>
  </p:timing>
</p:sld>
</file>

<file path=ppt/theme/theme1.xml><?xml version="1.0" encoding="utf-8"?>
<a:theme xmlns:a="http://schemas.openxmlformats.org/drawingml/2006/main" name="ARG-PPT">
  <a:themeElements>
    <a:clrScheme name="ARG D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G DS">
      <a:majorFont>
        <a:latin typeface="Swis721 BT"/>
        <a:ea typeface=""/>
        <a:cs typeface="Arial"/>
      </a:majorFont>
      <a:minorFont>
        <a:latin typeface="Swis721 BT"/>
        <a:ea typeface=""/>
        <a:cs typeface="Arial"/>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RG D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G D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G D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G D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G D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G D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G D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G D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G D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G D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G D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G D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ARG-PPT</Template>
  <TotalTime>3050</TotalTime>
  <Words>1458</Words>
  <Application>Microsoft Office PowerPoint</Application>
  <PresentationFormat>On-screen Show (4:3)</PresentationFormat>
  <Paragraphs>254</Paragraphs>
  <Slides>18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Bitstream Vera Serif</vt:lpstr>
      <vt:lpstr>Calibri</vt:lpstr>
      <vt:lpstr>Swis721 BT</vt:lpstr>
      <vt:lpstr>Verdana</vt:lpstr>
      <vt:lpstr>ARG-PPT</vt:lpstr>
      <vt:lpstr>PowerPoint Presentation</vt:lpstr>
      <vt:lpstr>Fieldview-VisIt: building on strengths</vt:lpstr>
      <vt:lpstr>Overview</vt:lpstr>
      <vt:lpstr>PowerPoint Presentation</vt:lpstr>
      <vt:lpstr>Serving the CFD Community</vt:lpstr>
      <vt:lpstr>Applied Research Group Strategic R&amp;D for CFD, post-processing &amp; visualization </vt:lpstr>
      <vt:lpstr>VisIt</vt:lpstr>
      <vt:lpstr>FieldView</vt:lpstr>
      <vt:lpstr>FieldView-VisIt SBIR Phase 2</vt:lpstr>
      <vt:lpstr>Strengths</vt:lpstr>
      <vt:lpstr>Integration Overview</vt:lpstr>
      <vt:lpstr>FieldView-VisIt Integration</vt:lpstr>
      <vt:lpstr>VisIt Export Enhancements</vt:lpstr>
      <vt:lpstr>New/Enhanced Database Plug-ins</vt:lpstr>
      <vt:lpstr>FieldView plots in VisIt</vt:lpstr>
      <vt:lpstr>Cross-Pollination</vt:lpstr>
      <vt:lpstr>Other VisIt Activity at IL</vt:lpstr>
      <vt:lpstr>Conclusion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Whitlock</dc:creator>
  <cp:lastModifiedBy>Brad Whitlock</cp:lastModifiedBy>
  <cp:revision>52</cp:revision>
  <cp:lastPrinted>2013-04-22T12:27:30Z</cp:lastPrinted>
  <dcterms:created xsi:type="dcterms:W3CDTF">2014-04-14T17:42:20Z</dcterms:created>
  <dcterms:modified xsi:type="dcterms:W3CDTF">2014-04-23T04:27:35Z</dcterms:modified>
</cp:coreProperties>
</file>