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317" r:id="rId4"/>
    <p:sldId id="284" r:id="rId5"/>
    <p:sldId id="285" r:id="rId6"/>
    <p:sldId id="286" r:id="rId7"/>
    <p:sldId id="287" r:id="rId8"/>
    <p:sldId id="323" r:id="rId9"/>
    <p:sldId id="322" r:id="rId10"/>
    <p:sldId id="290" r:id="rId11"/>
    <p:sldId id="302" r:id="rId12"/>
    <p:sldId id="320" r:id="rId13"/>
    <p:sldId id="321" r:id="rId14"/>
    <p:sldId id="303" r:id="rId15"/>
    <p:sldId id="324" r:id="rId16"/>
    <p:sldId id="305" r:id="rId17"/>
    <p:sldId id="318" r:id="rId18"/>
    <p:sldId id="306" r:id="rId19"/>
    <p:sldId id="315" r:id="rId20"/>
    <p:sldId id="313" r:id="rId21"/>
    <p:sldId id="319" r:id="rId22"/>
    <p:sldId id="307" r:id="rId23"/>
    <p:sldId id="316" r:id="rId24"/>
    <p:sldId id="308" r:id="rId25"/>
    <p:sldId id="309" r:id="rId26"/>
    <p:sldId id="310" r:id="rId27"/>
    <p:sldId id="279" r:id="rId28"/>
    <p:sldId id="28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4B5C29"/>
    <a:srgbClr val="5C042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272" autoAdjust="0"/>
    <p:restoredTop sz="94729" autoAdjust="0"/>
  </p:normalViewPr>
  <p:slideViewPr>
    <p:cSldViewPr>
      <p:cViewPr varScale="1">
        <p:scale>
          <a:sx n="80" d="100"/>
          <a:sy n="80" d="100"/>
        </p:scale>
        <p:origin x="-10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39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946" y="-12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6" descr="slide footer_gray_41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604250"/>
            <a:ext cx="91440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slide header_gray_417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86000" y="0"/>
            <a:ext cx="9144000" cy="14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952999" y="152400"/>
            <a:ext cx="1903413" cy="304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18B65-4CBA-DB46-9D73-AD0C58E7BE22}" type="datetime1">
              <a:rPr lang="en-US" smtClean="0"/>
              <a:pPr/>
              <a:t>7/6/2010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62000" y="8610601"/>
            <a:ext cx="54864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324599" y="8685213"/>
            <a:ext cx="5318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05E24-A365-DF40-BF27-0C4D1E380F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69693-4B73-3F4B-BE08-27CE2957F7EB}" type="datetime1">
              <a:rPr lang="en-US" smtClean="0"/>
              <a:pPr/>
              <a:t>7/6/2010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A7F71-A600-874B-8C52-75C3F91F2D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1A7F71-A600-874B-8C52-75C3F91F2DF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Auto-generation of parameters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1A7F71-A600-874B-8C52-75C3F91F2DF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12578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3080" name="Picture 7" descr="doe_blac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title header_gray_417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 descr="title footer_gray_417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75450"/>
            <a:ext cx="9144000" cy="8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06/28/2010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Distributed Object Storage Rebuild Analysis via Simulation with GOBS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06/28/2010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Distributed Object Storage Rebuild Analysis via Simulation with GOBS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>
                <a:latin typeface="+mn-lt"/>
                <a:cs typeface="Courier New" pitchFamily="49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 smtClean="0"/>
          </a:p>
          <a:p>
            <a:pPr lvl="4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06/28/2010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 smtClean="0"/>
              <a:t>Distributed Object Storage Rebuild Analysis </a:t>
            </a:r>
            <a:r>
              <a:rPr lang="en-US" i="1" dirty="0" smtClean="0"/>
              <a:t>via</a:t>
            </a:r>
            <a:r>
              <a:rPr lang="en-US" dirty="0" smtClean="0"/>
              <a:t> Simulation with GOBS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3000" b="1" cap="none" baseline="0"/>
            </a:lvl1pPr>
          </a:lstStyle>
          <a:p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06/28/2010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Distributed Object Storage Rebuild Analysis via Simulation with GOBS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06/28/2010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Distributed Object Storage Rebuild Analysis via Simulation with GOBS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06/28/2010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Distributed Object Storage Rebuild Analysis via Simulation with GOBS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06/28/2010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Distributed Object Storage Rebuild Analysis via Simulation with GOBS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06/28/2010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Distributed Object Storage Rebuild Analysis via Simulation with GOBS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79550"/>
          </a:xfrm>
        </p:spPr>
        <p:txBody>
          <a:bodyPr anchor="t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1"/>
            <a:ext cx="3008313" cy="4419599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06/28/2010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Distributed Object Storage Rebuild Analysis via Simulation with GOBS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06/28/2010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Distributed Object Storage Rebuild Analysis via Simulation with GOBS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6" descr="slide footer_gray_417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318250"/>
            <a:ext cx="91440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72250"/>
            <a:ext cx="1371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 smtClean="0"/>
              <a:t>06/28/2010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225" y="6307138"/>
            <a:ext cx="59420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dirty="0" smtClean="0"/>
              <a:t>Distributed Object Storage Rebuild Analysis </a:t>
            </a:r>
            <a:r>
              <a:rPr lang="en-US" i="1" dirty="0" smtClean="0"/>
              <a:t>via</a:t>
            </a:r>
            <a:r>
              <a:rPr lang="en-US" dirty="0" smtClean="0"/>
              <a:t> Simulation with GOBS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489700"/>
            <a:ext cx="384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4" descr="slide header_gray_417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4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381000" y="1978025"/>
            <a:ext cx="8763000" cy="1069975"/>
          </a:xfrm>
        </p:spPr>
        <p:txBody>
          <a:bodyPr/>
          <a:lstStyle/>
          <a:p>
            <a:r>
              <a:rPr lang="en-US" sz="2800" dirty="0" smtClean="0"/>
              <a:t>Distributed Object Storage Rebuild Analysis 	</a:t>
            </a:r>
            <a:r>
              <a:rPr lang="en-US" sz="2800" i="1" dirty="0" smtClean="0"/>
              <a:t>via</a:t>
            </a:r>
            <a:r>
              <a:rPr lang="en-US" sz="2800" dirty="0" smtClean="0"/>
              <a:t> Simulation with GOBS</a:t>
            </a:r>
            <a:endParaRPr lang="en-US" sz="28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914400" y="3125788"/>
            <a:ext cx="6472238" cy="2360612"/>
          </a:xfrm>
        </p:spPr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Justin M Wozniak</a:t>
            </a:r>
            <a:r>
              <a:rPr lang="en-US" dirty="0" smtClean="0"/>
              <a:t>, Seung Woo Son, and Robert Ross</a:t>
            </a:r>
          </a:p>
          <a:p>
            <a:endParaRPr lang="en-US" dirty="0" smtClean="0"/>
          </a:p>
          <a:p>
            <a:r>
              <a:rPr lang="en-US" dirty="0" smtClean="0"/>
              <a:t>Argonne National Laboratory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600200" y="4953000"/>
            <a:ext cx="739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Presented at: </a:t>
            </a:r>
          </a:p>
          <a:p>
            <a:endParaRPr lang="en-US" dirty="0" smtClean="0"/>
          </a:p>
          <a:p>
            <a:r>
              <a:rPr lang="en-US" dirty="0" smtClean="0"/>
              <a:t>Workshop on Fault-Tolerance for HPC at Extreme Scale (FTXS 2010) </a:t>
            </a:r>
          </a:p>
          <a:p>
            <a:r>
              <a:rPr lang="en-US" dirty="0" smtClean="0"/>
              <a:t>Chicago, IL – June 28,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latin typeface="+mj-lt"/>
              </a:rPr>
              <a:t>Problem statement</a:t>
            </a:r>
          </a:p>
          <a:p>
            <a:pPr algn="ctr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Object Storage Rebuild Analysis via Simulation with GOBS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Exascale storage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dirty="0" smtClean="0"/>
              <a:t>Number of disks</a:t>
            </a:r>
          </a:p>
          <a:p>
            <a:pPr lvl="1"/>
            <a:r>
              <a:rPr lang="en-US" dirty="0" smtClean="0"/>
              <a:t>Speed: to satisfy checkpoint requirements, will need ~30,000 disks </a:t>
            </a:r>
          </a:p>
          <a:p>
            <a:pPr lvl="1"/>
            <a:r>
              <a:rPr lang="en-US" dirty="0" smtClean="0"/>
              <a:t>Capacity: may use additional storage hierarchy for space</a:t>
            </a:r>
          </a:p>
          <a:p>
            <a:endParaRPr lang="en-US" dirty="0" smtClean="0"/>
          </a:p>
          <a:p>
            <a:r>
              <a:rPr lang="en-US" dirty="0" smtClean="0"/>
              <a:t>Required bandwidth</a:t>
            </a:r>
          </a:p>
          <a:p>
            <a:pPr lvl="1"/>
            <a:r>
              <a:rPr lang="en-US" dirty="0" smtClean="0"/>
              <a:t>~12 TB/s</a:t>
            </a:r>
          </a:p>
          <a:p>
            <a:pPr lvl="1"/>
            <a:r>
              <a:rPr lang="en-US" dirty="0" smtClean="0"/>
              <a:t>New ability to manage many clients</a:t>
            </a:r>
          </a:p>
          <a:p>
            <a:endParaRPr lang="en-US" dirty="0" smtClean="0"/>
          </a:p>
          <a:p>
            <a:r>
              <a:rPr lang="en-US" dirty="0" smtClean="0"/>
              <a:t>Redundancy</a:t>
            </a:r>
          </a:p>
          <a:p>
            <a:pPr lvl="1"/>
            <a:r>
              <a:rPr lang="en-US" dirty="0" smtClean="0"/>
              <a:t>Must plan to lose up to 10% of disks per year</a:t>
            </a:r>
          </a:p>
          <a:p>
            <a:pPr lvl="1"/>
            <a:r>
              <a:rPr lang="en-US" dirty="0" smtClean="0"/>
              <a:t>That’s 263 TB/day; 3.125 GB/s</a:t>
            </a:r>
          </a:p>
          <a:p>
            <a:endParaRPr lang="en-US" dirty="0" smtClean="0"/>
          </a:p>
          <a:p>
            <a:r>
              <a:rPr lang="en-US" dirty="0" smtClean="0"/>
              <a:t>(Power)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Object Storage Rebuild Analysis via Simulation with GOBS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943600"/>
            <a:ext cx="9144000" cy="457200"/>
          </a:xfrm>
        </p:spPr>
        <p:txBody>
          <a:bodyPr/>
          <a:lstStyle/>
          <a:p>
            <a:pPr algn="ctr"/>
            <a:r>
              <a:rPr lang="en-US" dirty="0" smtClean="0"/>
              <a:t>Storage infrastructure modeled by GOBS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Object Storage Rebuild Analysis via Simulation with GOBS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457200" y="2514600"/>
            <a:ext cx="990600" cy="228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rgbClr val="40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OBJECTS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1066800" y="3048000"/>
            <a:ext cx="2057400" cy="2895600"/>
            <a:chOff x="1066800" y="2438400"/>
            <a:chExt cx="2057400" cy="2895600"/>
          </a:xfrm>
        </p:grpSpPr>
        <p:sp>
          <p:nvSpPr>
            <p:cNvPr id="9" name="Can 8"/>
            <p:cNvSpPr/>
            <p:nvPr/>
          </p:nvSpPr>
          <p:spPr bwMode="auto">
            <a:xfrm>
              <a:off x="1066800" y="2438400"/>
              <a:ext cx="2057400" cy="2895600"/>
            </a:xfrm>
            <a:prstGeom prst="can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STORE</a:t>
              </a: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828800" y="3429000"/>
              <a:ext cx="1143000" cy="762000"/>
              <a:chOff x="4495800" y="4419600"/>
              <a:chExt cx="1143000" cy="762000"/>
            </a:xfrm>
          </p:grpSpPr>
          <p:sp>
            <p:nvSpPr>
              <p:cNvPr id="10" name="Can 9"/>
              <p:cNvSpPr/>
              <p:nvPr/>
            </p:nvSpPr>
            <p:spPr bwMode="auto">
              <a:xfrm>
                <a:off x="4800600" y="4572000"/>
                <a:ext cx="838200" cy="609600"/>
              </a:xfrm>
              <a:prstGeom prst="can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DISK</a:t>
                </a:r>
              </a:p>
            </p:txBody>
          </p:sp>
          <p:sp>
            <p:nvSpPr>
              <p:cNvPr id="11" name="Can 10"/>
              <p:cNvSpPr/>
              <p:nvPr/>
            </p:nvSpPr>
            <p:spPr bwMode="auto">
              <a:xfrm>
                <a:off x="4648200" y="4495800"/>
                <a:ext cx="838200" cy="609600"/>
              </a:xfrm>
              <a:prstGeom prst="can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DISK</a:t>
                </a:r>
              </a:p>
            </p:txBody>
          </p:sp>
          <p:sp>
            <p:nvSpPr>
              <p:cNvPr id="12" name="Can 11"/>
              <p:cNvSpPr/>
              <p:nvPr/>
            </p:nvSpPr>
            <p:spPr bwMode="auto">
              <a:xfrm>
                <a:off x="4495800" y="4419600"/>
                <a:ext cx="838200" cy="609600"/>
              </a:xfrm>
              <a:prstGeom prst="can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DISK</a:t>
                </a: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1828800" y="4343400"/>
              <a:ext cx="1143000" cy="762000"/>
              <a:chOff x="4495800" y="4419600"/>
              <a:chExt cx="1143000" cy="762000"/>
            </a:xfrm>
          </p:grpSpPr>
          <p:sp>
            <p:nvSpPr>
              <p:cNvPr id="18" name="Can 17"/>
              <p:cNvSpPr/>
              <p:nvPr/>
            </p:nvSpPr>
            <p:spPr bwMode="auto">
              <a:xfrm>
                <a:off x="4800600" y="4572000"/>
                <a:ext cx="838200" cy="609600"/>
              </a:xfrm>
              <a:prstGeom prst="can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DISK</a:t>
                </a:r>
              </a:p>
            </p:txBody>
          </p:sp>
          <p:sp>
            <p:nvSpPr>
              <p:cNvPr id="19" name="Can 18"/>
              <p:cNvSpPr/>
              <p:nvPr/>
            </p:nvSpPr>
            <p:spPr bwMode="auto">
              <a:xfrm>
                <a:off x="4648200" y="4495800"/>
                <a:ext cx="838200" cy="609600"/>
              </a:xfrm>
              <a:prstGeom prst="can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DISK</a:t>
                </a:r>
              </a:p>
            </p:txBody>
          </p:sp>
          <p:sp>
            <p:nvSpPr>
              <p:cNvPr id="20" name="Can 19"/>
              <p:cNvSpPr/>
              <p:nvPr/>
            </p:nvSpPr>
            <p:spPr bwMode="auto">
              <a:xfrm>
                <a:off x="4495800" y="4419600"/>
                <a:ext cx="838200" cy="609600"/>
              </a:xfrm>
              <a:prstGeom prst="can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DISK</a:t>
                </a:r>
              </a:p>
            </p:txBody>
          </p:sp>
        </p:grpSp>
        <p:cxnSp>
          <p:nvCxnSpPr>
            <p:cNvPr id="28" name="Straight Connector 27"/>
            <p:cNvCxnSpPr>
              <a:stCxn id="12" idx="2"/>
              <a:endCxn id="25" idx="2"/>
            </p:cNvCxnSpPr>
            <p:nvPr/>
          </p:nvCxnSpPr>
          <p:spPr bwMode="auto">
            <a:xfrm rot="10800000">
              <a:off x="1676400" y="3733800"/>
              <a:ext cx="152400" cy="0"/>
            </a:xfrm>
            <a:prstGeom prst="line">
              <a:avLst/>
            </a:prstGeom>
            <a:noFill/>
            <a:ln w="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>
              <a:stCxn id="20" idx="2"/>
              <a:endCxn id="26" idx="2"/>
            </p:cNvCxnSpPr>
            <p:nvPr/>
          </p:nvCxnSpPr>
          <p:spPr bwMode="auto">
            <a:xfrm rot="10800000">
              <a:off x="1676400" y="4648200"/>
              <a:ext cx="152400" cy="0"/>
            </a:xfrm>
            <a:prstGeom prst="line">
              <a:avLst/>
            </a:prstGeom>
            <a:noFill/>
            <a:ln w="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" name="Rectangle 25"/>
            <p:cNvSpPr/>
            <p:nvPr/>
          </p:nvSpPr>
          <p:spPr bwMode="auto">
            <a:xfrm rot="16200000">
              <a:off x="1181100" y="4533900"/>
              <a:ext cx="762000" cy="2286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rgbClr val="40404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RAID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 rot="16200000">
              <a:off x="1181100" y="3619500"/>
              <a:ext cx="762000" cy="2286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rgbClr val="40404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RAID</a:t>
              </a:r>
            </a:p>
          </p:txBody>
        </p:sp>
      </p:grpSp>
      <p:cxnSp>
        <p:nvCxnSpPr>
          <p:cNvPr id="44" name="Elbow Connector 43"/>
          <p:cNvCxnSpPr>
            <a:stCxn id="8" idx="2"/>
          </p:cNvCxnSpPr>
          <p:nvPr/>
        </p:nvCxnSpPr>
        <p:spPr bwMode="auto">
          <a:xfrm rot="16200000" flipH="1">
            <a:off x="400050" y="3295650"/>
            <a:ext cx="1600200" cy="495300"/>
          </a:xfrm>
          <a:prstGeom prst="bentConnector2">
            <a:avLst/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Elbow Connector 43"/>
          <p:cNvCxnSpPr>
            <a:stCxn id="8" idx="2"/>
          </p:cNvCxnSpPr>
          <p:nvPr/>
        </p:nvCxnSpPr>
        <p:spPr bwMode="auto">
          <a:xfrm rot="16200000" flipH="1">
            <a:off x="-57150" y="3752850"/>
            <a:ext cx="2514600" cy="495300"/>
          </a:xfrm>
          <a:prstGeom prst="bentConnector2">
            <a:avLst/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Rectangle 53"/>
          <p:cNvSpPr/>
          <p:nvPr/>
        </p:nvSpPr>
        <p:spPr bwMode="auto">
          <a:xfrm>
            <a:off x="6400800" y="762000"/>
            <a:ext cx="1219200" cy="228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rgbClr val="40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FILE </a:t>
            </a:r>
            <a:r>
              <a:rPr kumimoji="0" lang="en-US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354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4114800" y="2514600"/>
            <a:ext cx="990600" cy="228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rgbClr val="40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OBJECTS</a:t>
            </a:r>
          </a:p>
        </p:txBody>
      </p:sp>
      <p:grpSp>
        <p:nvGrpSpPr>
          <p:cNvPr id="65" name="Group 64"/>
          <p:cNvGrpSpPr/>
          <p:nvPr/>
        </p:nvGrpSpPr>
        <p:grpSpPr>
          <a:xfrm>
            <a:off x="4800600" y="3048000"/>
            <a:ext cx="2057400" cy="2895600"/>
            <a:chOff x="1066800" y="2438400"/>
            <a:chExt cx="2057400" cy="2895600"/>
          </a:xfrm>
        </p:grpSpPr>
        <p:sp>
          <p:nvSpPr>
            <p:cNvPr id="66" name="Can 65"/>
            <p:cNvSpPr/>
            <p:nvPr/>
          </p:nvSpPr>
          <p:spPr bwMode="auto">
            <a:xfrm>
              <a:off x="1066800" y="2438400"/>
              <a:ext cx="2057400" cy="2895600"/>
            </a:xfrm>
            <a:prstGeom prst="can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STORE</a:t>
              </a:r>
            </a:p>
          </p:txBody>
        </p:sp>
        <p:grpSp>
          <p:nvGrpSpPr>
            <p:cNvPr id="67" name="Group 15"/>
            <p:cNvGrpSpPr/>
            <p:nvPr/>
          </p:nvGrpSpPr>
          <p:grpSpPr>
            <a:xfrm>
              <a:off x="1828800" y="3429000"/>
              <a:ext cx="1143000" cy="762000"/>
              <a:chOff x="4495800" y="4419600"/>
              <a:chExt cx="1143000" cy="762000"/>
            </a:xfrm>
          </p:grpSpPr>
          <p:sp>
            <p:nvSpPr>
              <p:cNvPr id="76" name="Can 75"/>
              <p:cNvSpPr/>
              <p:nvPr/>
            </p:nvSpPr>
            <p:spPr bwMode="auto">
              <a:xfrm>
                <a:off x="4800600" y="4572000"/>
                <a:ext cx="838200" cy="609600"/>
              </a:xfrm>
              <a:prstGeom prst="can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DISK</a:t>
                </a:r>
              </a:p>
            </p:txBody>
          </p:sp>
          <p:sp>
            <p:nvSpPr>
              <p:cNvPr id="77" name="Can 76"/>
              <p:cNvSpPr/>
              <p:nvPr/>
            </p:nvSpPr>
            <p:spPr bwMode="auto">
              <a:xfrm>
                <a:off x="4648200" y="4495800"/>
                <a:ext cx="838200" cy="609600"/>
              </a:xfrm>
              <a:prstGeom prst="can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DISK</a:t>
                </a:r>
              </a:p>
            </p:txBody>
          </p:sp>
          <p:sp>
            <p:nvSpPr>
              <p:cNvPr id="78" name="Can 77"/>
              <p:cNvSpPr/>
              <p:nvPr/>
            </p:nvSpPr>
            <p:spPr bwMode="auto">
              <a:xfrm>
                <a:off x="4495800" y="4419600"/>
                <a:ext cx="838200" cy="609600"/>
              </a:xfrm>
              <a:prstGeom prst="can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DISK</a:t>
                </a:r>
              </a:p>
            </p:txBody>
          </p:sp>
        </p:grpSp>
        <p:grpSp>
          <p:nvGrpSpPr>
            <p:cNvPr id="68" name="Group 16"/>
            <p:cNvGrpSpPr/>
            <p:nvPr/>
          </p:nvGrpSpPr>
          <p:grpSpPr>
            <a:xfrm>
              <a:off x="1828800" y="4343400"/>
              <a:ext cx="1143000" cy="762000"/>
              <a:chOff x="4495800" y="4419600"/>
              <a:chExt cx="1143000" cy="762000"/>
            </a:xfrm>
          </p:grpSpPr>
          <p:sp>
            <p:nvSpPr>
              <p:cNvPr id="73" name="Can 72"/>
              <p:cNvSpPr/>
              <p:nvPr/>
            </p:nvSpPr>
            <p:spPr bwMode="auto">
              <a:xfrm>
                <a:off x="4800600" y="4572000"/>
                <a:ext cx="838200" cy="609600"/>
              </a:xfrm>
              <a:prstGeom prst="can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DISK</a:t>
                </a:r>
              </a:p>
            </p:txBody>
          </p:sp>
          <p:sp>
            <p:nvSpPr>
              <p:cNvPr id="74" name="Can 73"/>
              <p:cNvSpPr/>
              <p:nvPr/>
            </p:nvSpPr>
            <p:spPr bwMode="auto">
              <a:xfrm>
                <a:off x="4648200" y="4495800"/>
                <a:ext cx="838200" cy="609600"/>
              </a:xfrm>
              <a:prstGeom prst="can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DISK</a:t>
                </a:r>
              </a:p>
            </p:txBody>
          </p:sp>
          <p:sp>
            <p:nvSpPr>
              <p:cNvPr id="75" name="Can 74"/>
              <p:cNvSpPr/>
              <p:nvPr/>
            </p:nvSpPr>
            <p:spPr bwMode="auto">
              <a:xfrm>
                <a:off x="4495800" y="4419600"/>
                <a:ext cx="838200" cy="609600"/>
              </a:xfrm>
              <a:prstGeom prst="can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DISK</a:t>
                </a:r>
              </a:p>
            </p:txBody>
          </p:sp>
        </p:grpSp>
        <p:cxnSp>
          <p:nvCxnSpPr>
            <p:cNvPr id="69" name="Straight Connector 68"/>
            <p:cNvCxnSpPr>
              <a:stCxn id="78" idx="2"/>
              <a:endCxn id="72" idx="2"/>
            </p:cNvCxnSpPr>
            <p:nvPr/>
          </p:nvCxnSpPr>
          <p:spPr bwMode="auto">
            <a:xfrm rot="10800000">
              <a:off x="1676400" y="3733800"/>
              <a:ext cx="152400" cy="0"/>
            </a:xfrm>
            <a:prstGeom prst="line">
              <a:avLst/>
            </a:prstGeom>
            <a:noFill/>
            <a:ln w="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>
              <a:stCxn id="75" idx="2"/>
              <a:endCxn id="71" idx="2"/>
            </p:cNvCxnSpPr>
            <p:nvPr/>
          </p:nvCxnSpPr>
          <p:spPr bwMode="auto">
            <a:xfrm rot="10800000">
              <a:off x="1676400" y="4648200"/>
              <a:ext cx="152400" cy="0"/>
            </a:xfrm>
            <a:prstGeom prst="line">
              <a:avLst/>
            </a:prstGeom>
            <a:noFill/>
            <a:ln w="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1" name="Rectangle 70"/>
            <p:cNvSpPr/>
            <p:nvPr/>
          </p:nvSpPr>
          <p:spPr bwMode="auto">
            <a:xfrm rot="16200000">
              <a:off x="1181100" y="4533900"/>
              <a:ext cx="762000" cy="2286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rgbClr val="40404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RAID</a:t>
              </a:r>
            </a:p>
          </p:txBody>
        </p:sp>
        <p:sp>
          <p:nvSpPr>
            <p:cNvPr id="72" name="Rectangle 71"/>
            <p:cNvSpPr/>
            <p:nvPr/>
          </p:nvSpPr>
          <p:spPr bwMode="auto">
            <a:xfrm rot="16200000">
              <a:off x="1181100" y="3619500"/>
              <a:ext cx="762000" cy="2286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rgbClr val="40404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RAID</a:t>
              </a:r>
            </a:p>
          </p:txBody>
        </p:sp>
      </p:grpSp>
      <p:cxnSp>
        <p:nvCxnSpPr>
          <p:cNvPr id="79" name="Elbow Connector 43"/>
          <p:cNvCxnSpPr>
            <a:stCxn id="64" idx="2"/>
          </p:cNvCxnSpPr>
          <p:nvPr/>
        </p:nvCxnSpPr>
        <p:spPr bwMode="auto">
          <a:xfrm rot="16200000" flipH="1">
            <a:off x="4095750" y="3257550"/>
            <a:ext cx="1600200" cy="571500"/>
          </a:xfrm>
          <a:prstGeom prst="bentConnector2">
            <a:avLst/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Elbow Connector 43"/>
          <p:cNvCxnSpPr>
            <a:stCxn id="64" idx="2"/>
          </p:cNvCxnSpPr>
          <p:nvPr/>
        </p:nvCxnSpPr>
        <p:spPr bwMode="auto">
          <a:xfrm rot="16200000" flipH="1">
            <a:off x="3638550" y="3714750"/>
            <a:ext cx="2514600" cy="571500"/>
          </a:xfrm>
          <a:prstGeom prst="bentConnector2">
            <a:avLst/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86" name="Group 85"/>
          <p:cNvGrpSpPr/>
          <p:nvPr/>
        </p:nvGrpSpPr>
        <p:grpSpPr>
          <a:xfrm>
            <a:off x="5486400" y="2286000"/>
            <a:ext cx="2057400" cy="1143000"/>
            <a:chOff x="1752600" y="1676400"/>
            <a:chExt cx="2057400" cy="1143000"/>
          </a:xfrm>
        </p:grpSpPr>
        <p:sp>
          <p:nvSpPr>
            <p:cNvPr id="55" name="Rounded Rectangle 54"/>
            <p:cNvSpPr/>
            <p:nvPr/>
          </p:nvSpPr>
          <p:spPr bwMode="auto">
            <a:xfrm>
              <a:off x="1752600" y="1676400"/>
              <a:ext cx="2057400" cy="114300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1905000" y="2057400"/>
              <a:ext cx="1752600" cy="2286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rgbClr val="40404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Calibri" pitchFamily="34" charset="0"/>
                </a:rPr>
                <a:t>OBJECT 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813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S</a:t>
              </a:r>
              <a:endParaRPr kumimoji="0" lang="en-US" sz="1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1905000" y="2286000"/>
              <a:ext cx="1752600" cy="2286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rgbClr val="40404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Calibri" pitchFamily="34" charset="0"/>
                </a:rPr>
                <a:t>OBJECT 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993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P</a:t>
              </a:r>
              <a:endParaRPr kumimoji="0" lang="en-US" sz="1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1905000" y="2514600"/>
              <a:ext cx="1752600" cy="2286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rgbClr val="40404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Calibri" pitchFamily="34" charset="0"/>
                </a:rPr>
                <a:t>OBJECT 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772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S</a:t>
              </a:r>
              <a:endParaRPr kumimoji="0" lang="en-US" sz="1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1905000" y="1828800"/>
              <a:ext cx="1752600" cy="2286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rgbClr val="40404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Calibri" pitchFamily="34" charset="0"/>
                </a:rPr>
                <a:t>OBJECT 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520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P</a:t>
              </a:r>
              <a:endParaRPr kumimoji="0" lang="en-US" sz="1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87" name="Elbow Connector 43"/>
          <p:cNvCxnSpPr>
            <a:stCxn id="8" idx="3"/>
          </p:cNvCxnSpPr>
          <p:nvPr/>
        </p:nvCxnSpPr>
        <p:spPr bwMode="auto">
          <a:xfrm>
            <a:off x="1447800" y="2628900"/>
            <a:ext cx="381000" cy="22860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91" name="Group 90"/>
          <p:cNvGrpSpPr/>
          <p:nvPr/>
        </p:nvGrpSpPr>
        <p:grpSpPr>
          <a:xfrm>
            <a:off x="1828800" y="2286000"/>
            <a:ext cx="2057400" cy="1143000"/>
            <a:chOff x="1752600" y="1676400"/>
            <a:chExt cx="2057400" cy="1143000"/>
          </a:xfrm>
        </p:grpSpPr>
        <p:sp>
          <p:nvSpPr>
            <p:cNvPr id="92" name="Rounded Rectangle 91"/>
            <p:cNvSpPr/>
            <p:nvPr/>
          </p:nvSpPr>
          <p:spPr bwMode="auto">
            <a:xfrm>
              <a:off x="1752600" y="1676400"/>
              <a:ext cx="2057400" cy="114300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1905000" y="1828800"/>
              <a:ext cx="1752600" cy="2286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rgbClr val="40404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latin typeface="Calibri" pitchFamily="34" charset="0"/>
                </a:rPr>
                <a:t>OBJECT 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332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S</a:t>
              </a:r>
              <a:endParaRPr kumimoji="0" lang="en-US" sz="1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1905000" y="2057400"/>
              <a:ext cx="1752600" cy="2286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rgbClr val="40404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Calibri" pitchFamily="34" charset="0"/>
                </a:rPr>
                <a:t>OBJECT 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421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S</a:t>
              </a:r>
              <a:endParaRPr kumimoji="0" lang="en-US" sz="1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905000" y="2286000"/>
              <a:ext cx="1752600" cy="2286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rgbClr val="40404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Calibri" pitchFamily="34" charset="0"/>
                </a:rPr>
                <a:t>OBJECT 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193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P</a:t>
              </a:r>
              <a:endParaRPr kumimoji="0" lang="en-US" sz="1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1905000" y="2514600"/>
              <a:ext cx="1752600" cy="2286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rgbClr val="40404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Calibri" pitchFamily="34" charset="0"/>
                </a:rPr>
                <a:t>OBJECT 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520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S</a:t>
              </a:r>
              <a:endParaRPr kumimoji="0" lang="en-US" sz="1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00" name="Rectangle 99"/>
          <p:cNvSpPr/>
          <p:nvPr/>
        </p:nvSpPr>
        <p:spPr bwMode="auto">
          <a:xfrm>
            <a:off x="838200" y="1905000"/>
            <a:ext cx="1676400" cy="228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rgbClr val="40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SERVER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232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01" name="Elbow Connector 43"/>
          <p:cNvCxnSpPr>
            <a:stCxn id="64" idx="3"/>
          </p:cNvCxnSpPr>
          <p:nvPr/>
        </p:nvCxnSpPr>
        <p:spPr bwMode="auto">
          <a:xfrm>
            <a:off x="5105400" y="2628900"/>
            <a:ext cx="381000" cy="22860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Elbow Connector 43"/>
          <p:cNvCxnSpPr>
            <a:stCxn id="100" idx="2"/>
            <a:endCxn id="8" idx="0"/>
          </p:cNvCxnSpPr>
          <p:nvPr/>
        </p:nvCxnSpPr>
        <p:spPr bwMode="auto">
          <a:xfrm rot="5400000">
            <a:off x="1123950" y="1962150"/>
            <a:ext cx="381000" cy="72390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1" name="Rectangle 110"/>
          <p:cNvSpPr/>
          <p:nvPr/>
        </p:nvSpPr>
        <p:spPr bwMode="auto">
          <a:xfrm>
            <a:off x="4419600" y="1905000"/>
            <a:ext cx="1676400" cy="228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rgbClr val="40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SERVER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812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12" name="Elbow Connector 43"/>
          <p:cNvCxnSpPr>
            <a:stCxn id="111" idx="2"/>
            <a:endCxn id="64" idx="0"/>
          </p:cNvCxnSpPr>
          <p:nvPr/>
        </p:nvCxnSpPr>
        <p:spPr bwMode="auto">
          <a:xfrm rot="5400000">
            <a:off x="4743450" y="2000250"/>
            <a:ext cx="381000" cy="64770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5" name="Rectangle 114"/>
          <p:cNvSpPr/>
          <p:nvPr/>
        </p:nvSpPr>
        <p:spPr bwMode="auto">
          <a:xfrm>
            <a:off x="5410200" y="1524000"/>
            <a:ext cx="1752600" cy="228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rgbClr val="40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</a:rPr>
              <a:t>OBJECT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520</a:t>
            </a:r>
            <a:endParaRPr kumimoji="0" lang="en-US" sz="1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6" name="Elbow Connector 43"/>
          <p:cNvCxnSpPr>
            <a:stCxn id="54" idx="2"/>
            <a:endCxn id="115" idx="0"/>
          </p:cNvCxnSpPr>
          <p:nvPr/>
        </p:nvCxnSpPr>
        <p:spPr bwMode="auto">
          <a:xfrm rot="5400000">
            <a:off x="6381750" y="895350"/>
            <a:ext cx="533400" cy="723900"/>
          </a:xfrm>
          <a:prstGeom prst="bentConnector3">
            <a:avLst>
              <a:gd name="adj1" fmla="val 43321"/>
            </a:avLst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Elbow Connector 43"/>
          <p:cNvCxnSpPr>
            <a:endCxn id="115" idx="2"/>
          </p:cNvCxnSpPr>
          <p:nvPr/>
        </p:nvCxnSpPr>
        <p:spPr bwMode="auto">
          <a:xfrm rot="16200000" flipV="1">
            <a:off x="6057900" y="1981200"/>
            <a:ext cx="685800" cy="22860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Elbow Connector 43"/>
          <p:cNvCxnSpPr>
            <a:endCxn id="115" idx="1"/>
          </p:cNvCxnSpPr>
          <p:nvPr/>
        </p:nvCxnSpPr>
        <p:spPr bwMode="auto">
          <a:xfrm flipV="1">
            <a:off x="3733800" y="1638300"/>
            <a:ext cx="1676400" cy="1600200"/>
          </a:xfrm>
          <a:prstGeom prst="bentConnector3">
            <a:avLst>
              <a:gd name="adj1" fmla="val 15289"/>
            </a:avLst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3" name="Elbow Connector 43"/>
          <p:cNvCxnSpPr>
            <a:stCxn id="100" idx="0"/>
            <a:endCxn id="111" idx="0"/>
          </p:cNvCxnSpPr>
          <p:nvPr/>
        </p:nvCxnSpPr>
        <p:spPr bwMode="auto">
          <a:xfrm rot="5400000" flipH="1" flipV="1">
            <a:off x="3467100" y="114300"/>
            <a:ext cx="1588" cy="3581400"/>
          </a:xfrm>
          <a:prstGeom prst="bentConnector3">
            <a:avLst>
              <a:gd name="adj1" fmla="val 33090816"/>
            </a:avLst>
          </a:prstGeom>
          <a:noFill/>
          <a:ln w="19050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45" name="Straight Connector 144"/>
          <p:cNvCxnSpPr/>
          <p:nvPr/>
        </p:nvCxnSpPr>
        <p:spPr bwMode="auto">
          <a:xfrm>
            <a:off x="5257800" y="1371600"/>
            <a:ext cx="373380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8" name="Straight Connector 147"/>
          <p:cNvCxnSpPr/>
          <p:nvPr/>
        </p:nvCxnSpPr>
        <p:spPr bwMode="auto">
          <a:xfrm>
            <a:off x="1676400" y="1447800"/>
            <a:ext cx="731520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78" name="Rectangle 177"/>
          <p:cNvSpPr/>
          <p:nvPr/>
        </p:nvSpPr>
        <p:spPr bwMode="auto">
          <a:xfrm>
            <a:off x="1676400" y="1143000"/>
            <a:ext cx="3581400" cy="152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-- NETWORK --</a:t>
            </a:r>
          </a:p>
        </p:txBody>
      </p:sp>
      <p:cxnSp>
        <p:nvCxnSpPr>
          <p:cNvPr id="185" name="Elbow Connector 43"/>
          <p:cNvCxnSpPr>
            <a:stCxn id="54" idx="2"/>
          </p:cNvCxnSpPr>
          <p:nvPr/>
        </p:nvCxnSpPr>
        <p:spPr bwMode="auto">
          <a:xfrm rot="16200000" flipH="1">
            <a:off x="7886700" y="114300"/>
            <a:ext cx="228600" cy="1981200"/>
          </a:xfrm>
          <a:prstGeom prst="bentConnector2">
            <a:avLst/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81" name="Group 80"/>
          <p:cNvGrpSpPr/>
          <p:nvPr/>
        </p:nvGrpSpPr>
        <p:grpSpPr>
          <a:xfrm>
            <a:off x="8077200" y="4343400"/>
            <a:ext cx="381000" cy="76200"/>
            <a:chOff x="8077200" y="4343400"/>
            <a:chExt cx="381000" cy="76200"/>
          </a:xfrm>
        </p:grpSpPr>
        <p:sp>
          <p:nvSpPr>
            <p:cNvPr id="190" name="Oval 189"/>
            <p:cNvSpPr/>
            <p:nvPr/>
          </p:nvSpPr>
          <p:spPr bwMode="auto">
            <a:xfrm>
              <a:off x="8077200" y="4343400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91" name="Oval 190"/>
            <p:cNvSpPr/>
            <p:nvPr/>
          </p:nvSpPr>
          <p:spPr bwMode="auto">
            <a:xfrm>
              <a:off x="8382000" y="4343400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92" name="Oval 191"/>
            <p:cNvSpPr/>
            <p:nvPr/>
          </p:nvSpPr>
          <p:spPr bwMode="auto">
            <a:xfrm>
              <a:off x="8229600" y="4343400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System design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991600" cy="4525963"/>
          </a:xfrm>
        </p:spPr>
        <p:txBody>
          <a:bodyPr numCol="2"/>
          <a:lstStyle/>
          <a:p>
            <a:r>
              <a:rPr lang="en-US" dirty="0" smtClean="0"/>
              <a:t>Setup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/>
              <a:t> : address bit-length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files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dirty="0" smtClean="0"/>
              <a:t>: number of files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file.*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dirty="0" smtClean="0"/>
              <a:t>:  file generation parameters,  including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file.width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nodes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dirty="0" smtClean="0"/>
              <a:t>:  number of servers (~700)</a:t>
            </a:r>
            <a:br>
              <a:rPr lang="en-US" dirty="0" smtClean="0"/>
            </a:br>
            <a:r>
              <a:rPr lang="en-US" dirty="0" smtClean="0"/>
              <a:t>		</a:t>
            </a:r>
          </a:p>
          <a:p>
            <a:endParaRPr lang="en-US" dirty="0" smtClean="0"/>
          </a:p>
          <a:p>
            <a:r>
              <a:rPr lang="en-US" dirty="0" smtClean="0"/>
              <a:t>Disks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disk.size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dirty="0" smtClean="0"/>
              <a:t>: bytes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disk.speed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dirty="0" smtClean="0"/>
              <a:t>:  bytes/second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User accesses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reads</a:t>
            </a:r>
            <a:r>
              <a:rPr lang="en-US" b="1" dirty="0" smtClean="0">
                <a:cs typeface="Courier New" pitchFamily="49" charset="0"/>
              </a:rPr>
              <a:t> </a:t>
            </a:r>
            <a:endParaRPr lang="en-US" dirty="0" smtClean="0"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writes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Faults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disk.mttf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dirty="0" smtClean="0"/>
              <a:t>:  seconds 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mttc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dirty="0" smtClean="0"/>
              <a:t>:  seconds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mttr.reboot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dirty="0" smtClean="0"/>
              <a:t>:  seconds (~1hr)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mttr.disk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dirty="0" smtClean="0"/>
              <a:t>:  seconds (~24hr)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Redundancy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replica.source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dirty="0" smtClean="0"/>
              <a:t>:  (primary, etc.)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file.replicas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dirty="0" smtClean="0"/>
              <a:t>:  (~3)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Object Storage Rebuild Analysis via Simulation with GOBS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3733800" y="2362200"/>
            <a:ext cx="5105400" cy="3581400"/>
            <a:chOff x="3733800" y="2362200"/>
            <a:chExt cx="5105400" cy="3581400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5029200" y="5029200"/>
              <a:ext cx="3810000" cy="914400"/>
            </a:xfrm>
            <a:prstGeom prst="round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RAID Reliability Formula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Chen et. al., 1994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572000" y="2362200"/>
              <a:ext cx="381000" cy="646331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en-US" sz="3600" dirty="0" smtClean="0"/>
                <a:t>{</a:t>
              </a:r>
              <a:endParaRPr lang="en-US" sz="36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33800" y="4038600"/>
              <a:ext cx="381000" cy="646331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en-US" sz="3600" dirty="0" smtClean="0"/>
                <a:t>}</a:t>
              </a:r>
              <a:endParaRPr lang="en-US" sz="3600" dirty="0"/>
            </a:p>
          </p:txBody>
        </p:sp>
        <p:cxnSp>
          <p:nvCxnSpPr>
            <p:cNvPr id="25" name="Elbow Connector 24"/>
            <p:cNvCxnSpPr>
              <a:stCxn id="20" idx="1"/>
              <a:endCxn id="7" idx="1"/>
            </p:cNvCxnSpPr>
            <p:nvPr/>
          </p:nvCxnSpPr>
          <p:spPr bwMode="auto">
            <a:xfrm rot="10800000" flipH="1" flipV="1">
              <a:off x="4572000" y="2685366"/>
              <a:ext cx="457200" cy="2801034"/>
            </a:xfrm>
            <a:prstGeom prst="bentConnector3">
              <a:avLst>
                <a:gd name="adj1" fmla="val -50000"/>
              </a:avLst>
            </a:prstGeom>
            <a:noFill/>
            <a:ln w="9525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4038600" y="4419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4038600" y="5562600"/>
            <a:ext cx="1371600" cy="990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response model</a:t>
            </a:r>
            <a:endParaRPr lang="en-US" dirty="0"/>
          </a:p>
        </p:txBody>
      </p:sp>
      <p:pic>
        <p:nvPicPr>
          <p:cNvPr id="24" name="Content Placeholder 23" descr="store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3962400"/>
            <a:ext cx="906315" cy="1269371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Object Storage Rebuild Analysis via Simulation with GOBS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295400" y="5562600"/>
            <a:ext cx="63246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Object copies scheduled by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 replica management routines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kern="0" baseline="0" dirty="0" smtClean="0">
                <a:cs typeface="Courier New" pitchFamily="49" charset="0"/>
              </a:rPr>
              <a:t>One copy per server in flight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</a:b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</p:txBody>
      </p:sp>
      <p:pic>
        <p:nvPicPr>
          <p:cNvPr id="25" name="Content Placeholder 23" descr="stor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524000" y="4343400"/>
            <a:ext cx="579880" cy="812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Content Placeholder 23" descr="stor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209800" y="4343400"/>
            <a:ext cx="579880" cy="812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7" name="Group 26"/>
          <p:cNvGrpSpPr/>
          <p:nvPr/>
        </p:nvGrpSpPr>
        <p:grpSpPr>
          <a:xfrm>
            <a:off x="5943600" y="4724400"/>
            <a:ext cx="381000" cy="76200"/>
            <a:chOff x="8077200" y="4343400"/>
            <a:chExt cx="381000" cy="76200"/>
          </a:xfrm>
        </p:grpSpPr>
        <p:sp>
          <p:nvSpPr>
            <p:cNvPr id="28" name="Oval 27"/>
            <p:cNvSpPr/>
            <p:nvPr/>
          </p:nvSpPr>
          <p:spPr bwMode="auto">
            <a:xfrm>
              <a:off x="8077200" y="4343400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8382000" y="4343400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8229600" y="4343400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838200" y="434340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910358" y="1828800"/>
            <a:ext cx="1832842" cy="2133600"/>
            <a:chOff x="910358" y="1828800"/>
            <a:chExt cx="1832842" cy="2133600"/>
          </a:xfrm>
        </p:grpSpPr>
        <p:sp>
          <p:nvSpPr>
            <p:cNvPr id="32" name="Rectangle 31"/>
            <p:cNvSpPr/>
            <p:nvPr/>
          </p:nvSpPr>
          <p:spPr bwMode="auto">
            <a:xfrm>
              <a:off x="990600" y="1828800"/>
              <a:ext cx="1752600" cy="2286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rgbClr val="40404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latin typeface="Calibri" pitchFamily="34" charset="0"/>
                </a:rPr>
                <a:t>OBJECT 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332</a:t>
              </a:r>
              <a:endParaRPr kumimoji="0" lang="en-US" sz="1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990600" y="2057400"/>
              <a:ext cx="1752600" cy="2286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rgbClr val="40404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latin typeface="Calibri" pitchFamily="34" charset="0"/>
                </a:rPr>
                <a:t>OBJECT 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124</a:t>
              </a:r>
              <a:endParaRPr kumimoji="0" lang="en-US" sz="1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990600" y="2286000"/>
              <a:ext cx="1752600" cy="2286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rgbClr val="40404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latin typeface="Calibri" pitchFamily="34" charset="0"/>
                </a:rPr>
                <a:t>OBJECT 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265</a:t>
              </a:r>
              <a:endParaRPr kumimoji="0" lang="en-US" sz="1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990600" y="2514600"/>
              <a:ext cx="1752600" cy="2286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rgbClr val="40404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latin typeface="Calibri" pitchFamily="34" charset="0"/>
                </a:rPr>
                <a:t>OBJECT 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034</a:t>
              </a:r>
              <a:endParaRPr kumimoji="0" lang="en-US" sz="1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990600" y="2743200"/>
              <a:ext cx="1752600" cy="2286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rgbClr val="40404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latin typeface="Calibri" pitchFamily="34" charset="0"/>
                </a:rPr>
                <a:t>OBJECT 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192</a:t>
              </a:r>
              <a:endParaRPr kumimoji="0" lang="en-US" sz="1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37" name="Elbow Connector 43"/>
            <p:cNvCxnSpPr>
              <a:stCxn id="24" idx="0"/>
              <a:endCxn id="36" idx="2"/>
            </p:cNvCxnSpPr>
            <p:nvPr/>
          </p:nvCxnSpPr>
          <p:spPr bwMode="auto">
            <a:xfrm rot="5400000" flipH="1" flipV="1">
              <a:off x="893329" y="2988829"/>
              <a:ext cx="990600" cy="956542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41" name="Rectangle 40"/>
          <p:cNvSpPr/>
          <p:nvPr/>
        </p:nvSpPr>
        <p:spPr bwMode="auto">
          <a:xfrm rot="16200000">
            <a:off x="38100" y="2324100"/>
            <a:ext cx="15240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-- </a:t>
            </a:r>
            <a:r>
              <a:rPr lang="en-US" dirty="0" smtClean="0">
                <a:latin typeface="Calibri" pitchFamily="34" charset="0"/>
              </a:rPr>
              <a:t>SHORT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--</a:t>
            </a:r>
          </a:p>
        </p:txBody>
      </p:sp>
      <p:pic>
        <p:nvPicPr>
          <p:cNvPr id="43" name="Content Placeholder 23" descr="stor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895600" y="4343400"/>
            <a:ext cx="579880" cy="812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Content Placeholder 23" descr="stor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953000" y="4343400"/>
            <a:ext cx="579880" cy="812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" name="Content Placeholder 23" descr="stor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267200" y="4343400"/>
            <a:ext cx="579880" cy="812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" name="Content Placeholder 23" descr="stor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581400" y="4343400"/>
            <a:ext cx="579880" cy="812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5" name="Group 54"/>
          <p:cNvGrpSpPr/>
          <p:nvPr/>
        </p:nvGrpSpPr>
        <p:grpSpPr>
          <a:xfrm>
            <a:off x="2743200" y="990600"/>
            <a:ext cx="4953000" cy="952500"/>
            <a:chOff x="2743200" y="990600"/>
            <a:chExt cx="4953000" cy="952500"/>
          </a:xfrm>
        </p:grpSpPr>
        <p:sp>
          <p:nvSpPr>
            <p:cNvPr id="42" name="Rounded Rectangle 41"/>
            <p:cNvSpPr/>
            <p:nvPr/>
          </p:nvSpPr>
          <p:spPr bwMode="auto">
            <a:xfrm>
              <a:off x="3124200" y="990600"/>
              <a:ext cx="1371600" cy="838200"/>
            </a:xfrm>
            <a:prstGeom prst="round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latin typeface="Calibri" pitchFamily="34" charset="0"/>
                </a:rPr>
                <a:t>ESTABLISH PRIMARY</a:t>
              </a:r>
              <a:endParaRPr lang="en-US" dirty="0" smtClean="0"/>
            </a:p>
          </p:txBody>
        </p:sp>
        <p:cxnSp>
          <p:nvCxnSpPr>
            <p:cNvPr id="47" name="Elbow Connector 43"/>
            <p:cNvCxnSpPr>
              <a:stCxn id="32" idx="3"/>
              <a:endCxn id="42" idx="1"/>
            </p:cNvCxnSpPr>
            <p:nvPr/>
          </p:nvCxnSpPr>
          <p:spPr bwMode="auto">
            <a:xfrm flipV="1">
              <a:off x="2743200" y="1409700"/>
              <a:ext cx="381000" cy="533400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52" name="Rounded Rectangle 51"/>
            <p:cNvSpPr/>
            <p:nvPr/>
          </p:nvSpPr>
          <p:spPr bwMode="auto">
            <a:xfrm>
              <a:off x="4724400" y="990600"/>
              <a:ext cx="1371600" cy="838200"/>
            </a:xfrm>
            <a:prstGeom prst="round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latin typeface="Calibri" pitchFamily="34" charset="0"/>
                </a:rPr>
                <a:t>LOCATE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latin typeface="Calibri" pitchFamily="34" charset="0"/>
                </a:rPr>
                <a:t>REPLICAS</a:t>
              </a:r>
              <a:endParaRPr lang="en-US" dirty="0" smtClean="0"/>
            </a:p>
          </p:txBody>
        </p:sp>
        <p:cxnSp>
          <p:nvCxnSpPr>
            <p:cNvPr id="53" name="Elbow Connector 43"/>
            <p:cNvCxnSpPr>
              <a:stCxn id="42" idx="3"/>
              <a:endCxn id="52" idx="1"/>
            </p:cNvCxnSpPr>
            <p:nvPr/>
          </p:nvCxnSpPr>
          <p:spPr bwMode="auto">
            <a:xfrm>
              <a:off x="4495800" y="1409700"/>
              <a:ext cx="228600" cy="1588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56" name="Rounded Rectangle 55"/>
            <p:cNvSpPr/>
            <p:nvPr/>
          </p:nvSpPr>
          <p:spPr bwMode="auto">
            <a:xfrm>
              <a:off x="6324600" y="990600"/>
              <a:ext cx="1371600" cy="838200"/>
            </a:xfrm>
            <a:prstGeom prst="round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latin typeface="Calibri" pitchFamily="34" charset="0"/>
                </a:rPr>
                <a:t>SCHEDULE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latin typeface="Calibri" pitchFamily="34" charset="0"/>
                </a:rPr>
                <a:t>COPY</a:t>
              </a:r>
              <a:endParaRPr lang="en-US" dirty="0" smtClean="0"/>
            </a:p>
          </p:txBody>
        </p:sp>
        <p:cxnSp>
          <p:nvCxnSpPr>
            <p:cNvPr id="65" name="Elbow Connector 43"/>
            <p:cNvCxnSpPr>
              <a:stCxn id="52" idx="3"/>
              <a:endCxn id="56" idx="1"/>
            </p:cNvCxnSpPr>
            <p:nvPr/>
          </p:nvCxnSpPr>
          <p:spPr bwMode="auto">
            <a:xfrm>
              <a:off x="6096000" y="1409700"/>
              <a:ext cx="228600" cy="1588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97" name="Oval 96"/>
          <p:cNvSpPr/>
          <p:nvPr/>
        </p:nvSpPr>
        <p:spPr bwMode="auto">
          <a:xfrm>
            <a:off x="2057400" y="4114800"/>
            <a:ext cx="228600" cy="2286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4" name="Oval 103"/>
          <p:cNvSpPr/>
          <p:nvPr/>
        </p:nvSpPr>
        <p:spPr bwMode="auto">
          <a:xfrm>
            <a:off x="4038600" y="4114800"/>
            <a:ext cx="304800" cy="2286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3200400" y="2362200"/>
            <a:ext cx="4724400" cy="533400"/>
            <a:chOff x="3200400" y="2362200"/>
            <a:chExt cx="4724400" cy="533400"/>
          </a:xfrm>
        </p:grpSpPr>
        <p:sp>
          <p:nvSpPr>
            <p:cNvPr id="120" name="Rectangle 119"/>
            <p:cNvSpPr/>
            <p:nvPr/>
          </p:nvSpPr>
          <p:spPr bwMode="auto">
            <a:xfrm>
              <a:off x="4419600" y="2362200"/>
              <a:ext cx="1066800" cy="5334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rgbClr val="40404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latin typeface="Calibri" pitchFamily="34" charset="0"/>
                </a:rPr>
                <a:t>OBJECT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265</a:t>
              </a:r>
              <a:endParaRPr kumimoji="0" lang="en-US" sz="1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3200400" y="2362200"/>
              <a:ext cx="1066800" cy="5334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rgbClr val="40404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latin typeface="Calibri" pitchFamily="34" charset="0"/>
                </a:rPr>
                <a:t>OBJECT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034</a:t>
              </a:r>
              <a:endParaRPr kumimoji="0" lang="en-US" sz="1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6858000" y="2362200"/>
              <a:ext cx="1066800" cy="5334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rgbClr val="40404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latin typeface="Calibri" pitchFamily="34" charset="0"/>
                </a:rPr>
                <a:t>OBJECT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332</a:t>
              </a:r>
              <a:endParaRPr kumimoji="0" lang="en-US" sz="1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5638800" y="2362200"/>
              <a:ext cx="1066800" cy="5334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rgbClr val="40404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latin typeface="Calibri" pitchFamily="34" charset="0"/>
                </a:rPr>
                <a:t>OBJECT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124</a:t>
              </a:r>
              <a:endParaRPr kumimoji="0" lang="en-US" sz="1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600200" y="2895600"/>
            <a:ext cx="3352800" cy="1448594"/>
            <a:chOff x="1600200" y="2895600"/>
            <a:chExt cx="3352800" cy="1448594"/>
          </a:xfrm>
        </p:grpSpPr>
        <p:cxnSp>
          <p:nvCxnSpPr>
            <p:cNvPr id="70" name="Elbow Connector 43"/>
            <p:cNvCxnSpPr>
              <a:stCxn id="26" idx="0"/>
              <a:endCxn id="25" idx="0"/>
            </p:cNvCxnSpPr>
            <p:nvPr/>
          </p:nvCxnSpPr>
          <p:spPr bwMode="auto">
            <a:xfrm rot="16200000" flipV="1">
              <a:off x="2156840" y="4000500"/>
              <a:ext cx="1588" cy="685800"/>
            </a:xfrm>
            <a:prstGeom prst="bentConnector3">
              <a:avLst>
                <a:gd name="adj1" fmla="val 14395466"/>
              </a:avLst>
            </a:prstGeom>
            <a:noFill/>
            <a:ln w="19050" cap="flat" cmpd="sng" algn="ctr">
              <a:solidFill>
                <a:schemeClr val="accent4">
                  <a:lumMod val="50000"/>
                </a:schemeClr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93" name="Elbow Connector 43"/>
            <p:cNvCxnSpPr>
              <a:stCxn id="120" idx="2"/>
              <a:endCxn id="97" idx="0"/>
            </p:cNvCxnSpPr>
            <p:nvPr/>
          </p:nvCxnSpPr>
          <p:spPr bwMode="auto">
            <a:xfrm rot="5400000">
              <a:off x="2952750" y="2114550"/>
              <a:ext cx="1219200" cy="2781300"/>
            </a:xfrm>
            <a:prstGeom prst="bentConnector3">
              <a:avLst>
                <a:gd name="adj1" fmla="val 31494"/>
              </a:avLst>
            </a:prstGeom>
            <a:noFill/>
            <a:ln w="9525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49" name="Rectangle 48"/>
            <p:cNvSpPr/>
            <p:nvPr/>
          </p:nvSpPr>
          <p:spPr bwMode="auto">
            <a:xfrm>
              <a:off x="1600200" y="4114800"/>
              <a:ext cx="1143000" cy="2286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Calibri" pitchFamily="34" charset="0"/>
                </a:rPr>
                <a:t>COPY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186334" y="2895600"/>
            <a:ext cx="4205066" cy="1448594"/>
            <a:chOff x="3186334" y="2895600"/>
            <a:chExt cx="4205066" cy="1448594"/>
          </a:xfrm>
        </p:grpSpPr>
        <p:cxnSp>
          <p:nvCxnSpPr>
            <p:cNvPr id="74" name="Elbow Connector 43"/>
            <p:cNvCxnSpPr>
              <a:stCxn id="43" idx="0"/>
              <a:endCxn id="44" idx="0"/>
            </p:cNvCxnSpPr>
            <p:nvPr/>
          </p:nvCxnSpPr>
          <p:spPr bwMode="auto">
            <a:xfrm rot="5400000" flipH="1" flipV="1">
              <a:off x="4214240" y="3314700"/>
              <a:ext cx="1588" cy="2057400"/>
            </a:xfrm>
            <a:prstGeom prst="bentConnector3">
              <a:avLst>
                <a:gd name="adj1" fmla="val 14395533"/>
              </a:avLst>
            </a:prstGeom>
            <a:noFill/>
            <a:ln w="19050" cap="flat" cmpd="sng" algn="ctr">
              <a:solidFill>
                <a:schemeClr val="accent4">
                  <a:lumMod val="50000"/>
                </a:schemeClr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07" name="Elbow Connector 43"/>
            <p:cNvCxnSpPr>
              <a:stCxn id="124" idx="2"/>
              <a:endCxn id="104" idx="0"/>
            </p:cNvCxnSpPr>
            <p:nvPr/>
          </p:nvCxnSpPr>
          <p:spPr bwMode="auto">
            <a:xfrm rot="5400000">
              <a:off x="5181600" y="1905000"/>
              <a:ext cx="1219200" cy="3200400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50" name="Rectangle 49"/>
            <p:cNvSpPr/>
            <p:nvPr/>
          </p:nvSpPr>
          <p:spPr bwMode="auto">
            <a:xfrm>
              <a:off x="3581400" y="4114800"/>
              <a:ext cx="1219200" cy="2286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Calibri" pitchFamily="34" charset="0"/>
                </a:rPr>
                <a:t>COPY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048000" y="1409700"/>
            <a:ext cx="5257800" cy="1828800"/>
            <a:chOff x="3048000" y="1409700"/>
            <a:chExt cx="5257800" cy="1828800"/>
          </a:xfrm>
        </p:grpSpPr>
        <p:grpSp>
          <p:nvGrpSpPr>
            <p:cNvPr id="57" name="Group 56"/>
            <p:cNvGrpSpPr/>
            <p:nvPr/>
          </p:nvGrpSpPr>
          <p:grpSpPr>
            <a:xfrm>
              <a:off x="3048000" y="1409700"/>
              <a:ext cx="5257800" cy="1562100"/>
              <a:chOff x="3048000" y="1409700"/>
              <a:chExt cx="5257800" cy="1562100"/>
            </a:xfrm>
          </p:grpSpPr>
          <p:sp>
            <p:nvSpPr>
              <p:cNvPr id="83" name="Can 82"/>
              <p:cNvSpPr/>
              <p:nvPr/>
            </p:nvSpPr>
            <p:spPr bwMode="auto">
              <a:xfrm rot="5400000">
                <a:off x="5334000" y="0"/>
                <a:ext cx="685800" cy="5257800"/>
              </a:xfrm>
              <a:prstGeom prst="can">
                <a:avLst>
                  <a:gd name="adj" fmla="val 34925"/>
                </a:avLst>
              </a:prstGeom>
              <a:noFill/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cxnSp>
            <p:nvCxnSpPr>
              <p:cNvPr id="51" name="Elbow Connector 43"/>
              <p:cNvCxnSpPr>
                <a:stCxn id="56" idx="3"/>
                <a:endCxn id="121" idx="1"/>
              </p:cNvCxnSpPr>
              <p:nvPr/>
            </p:nvCxnSpPr>
            <p:spPr bwMode="auto">
              <a:xfrm flipH="1">
                <a:off x="3200400" y="1409700"/>
                <a:ext cx="4495800" cy="1219200"/>
              </a:xfrm>
              <a:prstGeom prst="bentConnector5">
                <a:avLst>
                  <a:gd name="adj1" fmla="val -5085"/>
                  <a:gd name="adj2" fmla="val 56250"/>
                  <a:gd name="adj3" fmla="val 106670"/>
                </a:avLst>
              </a:prstGeom>
              <a:noFill/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  <p:sp>
          <p:nvSpPr>
            <p:cNvPr id="62" name="Rectangle 61"/>
            <p:cNvSpPr/>
            <p:nvPr/>
          </p:nvSpPr>
          <p:spPr bwMode="auto">
            <a:xfrm>
              <a:off x="5181600" y="2971800"/>
              <a:ext cx="2019300" cy="2667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-- </a:t>
              </a:r>
              <a:r>
                <a:rPr lang="en-US" dirty="0" smtClean="0">
                  <a:latin typeface="Calibri" pitchFamily="34" charset="0"/>
                </a:rPr>
                <a:t>WORK QUEUE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--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autoRev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1000" autoRev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0" autoRev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5" name="Picture 1" descr="C:\cygwin\home\wozniak\mcs\pubs\slides\CUCIS_2010\ye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6" y="2209800"/>
            <a:ext cx="8058149" cy="35814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 bwMode="auto">
          <a:xfrm>
            <a:off x="4038600" y="5562600"/>
            <a:ext cx="1371600" cy="990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failure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066799"/>
          </a:xfrm>
        </p:spPr>
        <p:txBody>
          <a:bodyPr numCol="2"/>
          <a:lstStyle/>
          <a:p>
            <a:r>
              <a:rPr lang="en-US" dirty="0" smtClean="0"/>
              <a:t>CMU study</a:t>
            </a:r>
          </a:p>
          <a:p>
            <a:pPr lvl="1"/>
            <a:r>
              <a:rPr lang="en-US" dirty="0" smtClean="0"/>
              <a:t>Typically ~5%/year</a:t>
            </a:r>
          </a:p>
          <a:p>
            <a:pPr lvl="1"/>
            <a:r>
              <a:rPr lang="en-US" dirty="0" smtClean="0"/>
              <a:t>Up to 13%</a:t>
            </a:r>
          </a:p>
          <a:p>
            <a:pPr lv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Google study</a:t>
            </a:r>
          </a:p>
          <a:p>
            <a:pPr lvl="1"/>
            <a:r>
              <a:rPr lang="en-US" dirty="0" smtClean="0"/>
              <a:t>Below 5% in first year</a:t>
            </a:r>
          </a:p>
          <a:p>
            <a:pPr lvl="1"/>
            <a:r>
              <a:rPr lang="en-US" dirty="0" smtClean="0"/>
              <a:t>Peaks near 10% in year 3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05/03/2010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Future directions in large-scale storage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295400" y="5638800"/>
            <a:ext cx="6324600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GOBS simulation of 32,000 disks in RAID 5 (4+1 )</a:t>
            </a:r>
            <a:b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</a:b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Plot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 shows inter-node traffic due to RAID loss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 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</a:b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data placement is problematic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 local RAID with inter-node replication for availability</a:t>
            </a:r>
          </a:p>
          <a:p>
            <a:r>
              <a:rPr lang="en-US" dirty="0" smtClean="0"/>
              <a:t>Local RAID is relatively faster for read-modify-write operations</a:t>
            </a:r>
          </a:p>
          <a:p>
            <a:r>
              <a:rPr lang="en-US" dirty="0" smtClean="0"/>
              <a:t>Whole node loss – often temporary – managed with replicas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Object Storage Rebuild Analysis via Simulation with GOBS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2819400"/>
          <a:ext cx="8382000" cy="3054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2590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F497D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61616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ourier New" pitchFamily="49" charset="0"/>
                        </a:rPr>
                        <a:t>Replica chaining</a:t>
                      </a:r>
                    </a:p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F497D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616161"/>
                          </a:solidFill>
                          <a:effectLst/>
                          <a:uLnTx/>
                          <a:uFillTx/>
                          <a:latin typeface="+mn-lt"/>
                          <a:cs typeface="Courier New" pitchFamily="49" charset="0"/>
                        </a:rPr>
                        <a:t>Simple, localized object placement</a:t>
                      </a:r>
                    </a:p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F497D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616161"/>
                          </a:solidFill>
                          <a:effectLst/>
                          <a:uLnTx/>
                          <a:uFillTx/>
                          <a:latin typeface="+mn-lt"/>
                          <a:cs typeface="Courier New" pitchFamily="49" charset="0"/>
                        </a:rPr>
                        <a:t>On rebuild, creates a hot spot of activity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F497D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61616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F497D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61616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ourier New" pitchFamily="49" charset="0"/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endParaRPr lang="en-US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endParaRPr lang="en-US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F497D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61616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ourier New" pitchFamily="49" charset="0"/>
                        </a:rPr>
                        <a:t>Large </a:t>
                      </a:r>
                      <a:r>
                        <a:rPr kumimoji="0" lang="en-US" sz="18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61616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ourier New" pitchFamily="49" charset="0"/>
                        </a:rPr>
                        <a:t>declustered</a:t>
                      </a:r>
                      <a:r>
                        <a:rPr kumimoji="0" 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61616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ourier New" pitchFamily="49" charset="0"/>
                        </a:rPr>
                        <a:t> RAIDs</a:t>
                      </a:r>
                    </a:p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F497D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616161"/>
                          </a:solidFill>
                          <a:effectLst/>
                          <a:uLnTx/>
                          <a:uFillTx/>
                          <a:latin typeface="+mn-lt"/>
                          <a:cs typeface="Courier New" pitchFamily="49" charset="0"/>
                        </a:rPr>
                        <a:t>Fully distributed</a:t>
                      </a:r>
                    </a:p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F497D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616161"/>
                          </a:solidFill>
                          <a:effectLst/>
                          <a:uLnTx/>
                          <a:uFillTx/>
                          <a:latin typeface="+mn-lt"/>
                          <a:cs typeface="Courier New" pitchFamily="49" charset="0"/>
                        </a:rPr>
                        <a:t>On rebuild, all nodes involved, all write to one new disk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Can 7"/>
          <p:cNvSpPr/>
          <p:nvPr/>
        </p:nvSpPr>
        <p:spPr bwMode="auto">
          <a:xfrm>
            <a:off x="152400" y="5181600"/>
            <a:ext cx="914400" cy="457200"/>
          </a:xfrm>
          <a:prstGeom prst="ca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SERVER</a:t>
            </a:r>
          </a:p>
        </p:txBody>
      </p:sp>
      <p:sp>
        <p:nvSpPr>
          <p:cNvPr id="9" name="Can 8"/>
          <p:cNvSpPr/>
          <p:nvPr/>
        </p:nvSpPr>
        <p:spPr bwMode="auto">
          <a:xfrm>
            <a:off x="1219200" y="5181600"/>
            <a:ext cx="914400" cy="457200"/>
          </a:xfrm>
          <a:prstGeom prst="ca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SERVER</a:t>
            </a:r>
          </a:p>
        </p:txBody>
      </p:sp>
      <p:sp>
        <p:nvSpPr>
          <p:cNvPr id="10" name="Can 9"/>
          <p:cNvSpPr/>
          <p:nvPr/>
        </p:nvSpPr>
        <p:spPr bwMode="auto">
          <a:xfrm>
            <a:off x="2362200" y="5181600"/>
            <a:ext cx="914400" cy="457200"/>
          </a:xfrm>
          <a:prstGeom prst="ca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 pitchFamily="34" charset="0"/>
              </a:rPr>
              <a:t>NEW</a:t>
            </a:r>
          </a:p>
        </p:txBody>
      </p:sp>
      <p:sp>
        <p:nvSpPr>
          <p:cNvPr id="11" name="Can 10"/>
          <p:cNvSpPr/>
          <p:nvPr/>
        </p:nvSpPr>
        <p:spPr bwMode="auto">
          <a:xfrm>
            <a:off x="3429000" y="5181600"/>
            <a:ext cx="914400" cy="457200"/>
          </a:xfrm>
          <a:prstGeom prst="ca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SERVER</a:t>
            </a:r>
          </a:p>
        </p:txBody>
      </p:sp>
      <p:sp>
        <p:nvSpPr>
          <p:cNvPr id="12" name="Can 11"/>
          <p:cNvSpPr/>
          <p:nvPr/>
        </p:nvSpPr>
        <p:spPr bwMode="auto">
          <a:xfrm>
            <a:off x="5715000" y="5181600"/>
            <a:ext cx="914400" cy="457200"/>
          </a:xfrm>
          <a:prstGeom prst="ca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SERVER</a:t>
            </a:r>
          </a:p>
        </p:txBody>
      </p:sp>
      <p:sp>
        <p:nvSpPr>
          <p:cNvPr id="13" name="Can 12"/>
          <p:cNvSpPr/>
          <p:nvPr/>
        </p:nvSpPr>
        <p:spPr bwMode="auto">
          <a:xfrm>
            <a:off x="4648200" y="5181600"/>
            <a:ext cx="914400" cy="457200"/>
          </a:xfrm>
          <a:prstGeom prst="ca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SERVER</a:t>
            </a:r>
          </a:p>
        </p:txBody>
      </p:sp>
      <p:sp>
        <p:nvSpPr>
          <p:cNvPr id="14" name="Can 13"/>
          <p:cNvSpPr/>
          <p:nvPr/>
        </p:nvSpPr>
        <p:spPr bwMode="auto">
          <a:xfrm>
            <a:off x="6858000" y="5181600"/>
            <a:ext cx="914400" cy="457200"/>
          </a:xfrm>
          <a:prstGeom prst="ca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 pitchFamily="34" charset="0"/>
              </a:rPr>
              <a:t>NEW</a:t>
            </a:r>
          </a:p>
        </p:txBody>
      </p:sp>
      <p:sp>
        <p:nvSpPr>
          <p:cNvPr id="15" name="Can 14"/>
          <p:cNvSpPr/>
          <p:nvPr/>
        </p:nvSpPr>
        <p:spPr bwMode="auto">
          <a:xfrm>
            <a:off x="7924800" y="5181600"/>
            <a:ext cx="914400" cy="457200"/>
          </a:xfrm>
          <a:prstGeom prst="ca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SERVER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1981200" y="5561012"/>
            <a:ext cx="457200" cy="1588"/>
          </a:xfrm>
          <a:prstGeom prst="straightConnector1">
            <a:avLst/>
          </a:prstGeom>
          <a:noFill/>
          <a:ln w="254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rot="5400000">
            <a:off x="2705100" y="44577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1981200" y="5484812"/>
            <a:ext cx="457200" cy="1588"/>
          </a:xfrm>
          <a:prstGeom prst="straightConnector1">
            <a:avLst/>
          </a:prstGeom>
          <a:noFill/>
          <a:ln w="254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1981200" y="5408612"/>
            <a:ext cx="457200" cy="1588"/>
          </a:xfrm>
          <a:prstGeom prst="straightConnector1">
            <a:avLst/>
          </a:prstGeom>
          <a:noFill/>
          <a:ln w="254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6477000" y="5486400"/>
            <a:ext cx="457200" cy="1588"/>
          </a:xfrm>
          <a:prstGeom prst="straightConnector1">
            <a:avLst/>
          </a:prstGeom>
          <a:noFill/>
          <a:ln w="254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5334000" y="5410200"/>
            <a:ext cx="1600200" cy="1588"/>
          </a:xfrm>
          <a:prstGeom prst="straightConnector1">
            <a:avLst/>
          </a:prstGeom>
          <a:noFill/>
          <a:ln w="254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rot="10800000">
            <a:off x="7696200" y="5486400"/>
            <a:ext cx="381000" cy="1588"/>
          </a:xfrm>
          <a:prstGeom prst="straightConnector1">
            <a:avLst/>
          </a:prstGeom>
          <a:noFill/>
          <a:ln w="254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latin typeface="+mj-lt"/>
              </a:rPr>
              <a:t>GOBS Simulator</a:t>
            </a:r>
          </a:p>
          <a:p>
            <a:pPr algn="ctr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Object Storage Rebuild Analysis via Simulation with GOBS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as initial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Simulated system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Object Storage Rebuild Analysis via Simulation with GOBS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715000" y="2514600"/>
            <a:ext cx="2765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</a:pPr>
            <a:r>
              <a:rPr lang="en-US" kern="0" dirty="0" smtClean="0">
                <a:solidFill>
                  <a:srgbClr val="616161"/>
                </a:solidFill>
                <a:cs typeface="Courier New" pitchFamily="49" charset="0"/>
              </a:rPr>
              <a:t>Workload simulation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638800" y="3810000"/>
            <a:ext cx="2260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</a:pPr>
            <a:r>
              <a:rPr lang="en-US" kern="0" dirty="0" smtClean="0">
                <a:solidFill>
                  <a:srgbClr val="616161"/>
                </a:solidFill>
                <a:cs typeface="Courier New" pitchFamily="49" charset="0"/>
              </a:rPr>
              <a:t>Idealized control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638800" y="4876800"/>
            <a:ext cx="1970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</a:pPr>
            <a:r>
              <a:rPr lang="en-US" kern="0" dirty="0" smtClean="0">
                <a:solidFill>
                  <a:srgbClr val="616161"/>
                </a:solidFill>
                <a:cs typeface="Courier New" pitchFamily="49" charset="0"/>
              </a:rPr>
              <a:t>Object servers</a:t>
            </a:r>
          </a:p>
        </p:txBody>
      </p:sp>
      <p:graphicFrame>
        <p:nvGraphicFramePr>
          <p:cNvPr id="15" name="Object 14"/>
          <p:cNvGraphicFramePr>
            <a:graphicFrameLocks/>
          </p:cNvGraphicFramePr>
          <p:nvPr/>
        </p:nvGraphicFramePr>
        <p:xfrm>
          <a:off x="1524000" y="2590800"/>
          <a:ext cx="3733800" cy="2870200"/>
        </p:xfrm>
        <a:graphic>
          <a:graphicData uri="http://schemas.openxmlformats.org/presentationml/2006/ole">
            <p:oleObj spid="_x0000_s64516" name="Acrobat Document" r:id="rId3" imgW="0" imgH="0" progId="AcroExch.Document.7">
              <p:embed/>
            </p:oleObj>
          </a:graphicData>
        </a:graphic>
      </p:graphicFrame>
      <p:pic>
        <p:nvPicPr>
          <p:cNvPr id="16" name="Picture 15" descr="gobs_mode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1981200"/>
            <a:ext cx="5394776" cy="3833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OBject Space (GOBS) simulator architecture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Object Storage Rebuild Analysis via Simulation with GOBS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67221" y="2819400"/>
            <a:ext cx="1952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</a:pPr>
            <a:r>
              <a:rPr lang="en-US" kern="0" dirty="0" smtClean="0">
                <a:solidFill>
                  <a:srgbClr val="616161"/>
                </a:solidFill>
                <a:cs typeface="Courier New" pitchFamily="49" charset="0"/>
              </a:rPr>
              <a:t>User interface</a:t>
            </a:r>
          </a:p>
        </p:txBody>
      </p:sp>
      <p:sp>
        <p:nvSpPr>
          <p:cNvPr id="9" name="Rectangle 8"/>
          <p:cNvSpPr/>
          <p:nvPr/>
        </p:nvSpPr>
        <p:spPr>
          <a:xfrm>
            <a:off x="5685199" y="3593068"/>
            <a:ext cx="23920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</a:pPr>
            <a:r>
              <a:rPr lang="en-US" kern="0" dirty="0" smtClean="0">
                <a:solidFill>
                  <a:srgbClr val="616161"/>
                </a:solidFill>
                <a:cs typeface="Courier New" pitchFamily="49" charset="0"/>
              </a:rPr>
              <a:t>Core functionality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00943" y="4431268"/>
            <a:ext cx="30620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</a:pPr>
            <a:r>
              <a:rPr lang="en-US" kern="0" dirty="0" smtClean="0">
                <a:solidFill>
                  <a:srgbClr val="616161"/>
                </a:solidFill>
                <a:cs typeface="Courier New" pitchFamily="49" charset="0"/>
              </a:rPr>
              <a:t>Replaceable components</a:t>
            </a:r>
          </a:p>
        </p:txBody>
      </p:sp>
      <p:pic>
        <p:nvPicPr>
          <p:cNvPr id="11" name="Picture 2" descr="C:\cygwin\home\wozniak\mcs\pubs\GOBS\DSN_2010\slides\gobs_component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636838"/>
            <a:ext cx="4976790" cy="3535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dirty="0" smtClean="0"/>
              <a:t>Context</a:t>
            </a:r>
          </a:p>
          <a:p>
            <a:pPr lvl="1"/>
            <a:r>
              <a:rPr lang="en-US" dirty="0" smtClean="0"/>
              <a:t>High-performance storage use cases</a:t>
            </a:r>
          </a:p>
          <a:p>
            <a:pPr lvl="1"/>
            <a:r>
              <a:rPr lang="en-US" dirty="0" smtClean="0"/>
              <a:t>Parallel filesystems</a:t>
            </a:r>
          </a:p>
          <a:p>
            <a:pPr lvl="1"/>
            <a:r>
              <a:rPr lang="en-US" dirty="0" smtClean="0"/>
              <a:t>Object storage motivation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Problem statement</a:t>
            </a:r>
          </a:p>
          <a:p>
            <a:pPr lvl="1"/>
            <a:r>
              <a:rPr lang="en-US" dirty="0" smtClean="0"/>
              <a:t>Disk size/fault rate dynamic</a:t>
            </a:r>
          </a:p>
          <a:p>
            <a:pPr lvl="1"/>
            <a:r>
              <a:rPr lang="en-US" dirty="0" smtClean="0"/>
              <a:t>System model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GOBS Simulator</a:t>
            </a:r>
          </a:p>
          <a:p>
            <a:pPr lvl="1"/>
            <a:r>
              <a:rPr lang="en-US" dirty="0" smtClean="0"/>
              <a:t>Data placement for survivability</a:t>
            </a:r>
          </a:p>
          <a:p>
            <a:pPr lvl="1"/>
            <a:r>
              <a:rPr lang="en-US" dirty="0" smtClean="0"/>
              <a:t>Simulation and analysis of rebuild performance (GOBS)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Preliminary results</a:t>
            </a:r>
          </a:p>
          <a:p>
            <a:pPr lvl="1"/>
            <a:r>
              <a:rPr lang="en-US" dirty="0" smtClean="0"/>
              <a:t>Hot spots</a:t>
            </a:r>
          </a:p>
          <a:p>
            <a:pPr lvl="1"/>
            <a:r>
              <a:rPr lang="en-US" dirty="0" smtClean="0"/>
              <a:t>Eager rebuilds</a:t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Object Storage Rebuild Analysis via Simulation with GOBS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06/28/2010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lacementHierarch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2819400"/>
            <a:ext cx="7813645" cy="3581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Simulator - extensibility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Extensible Java simulator</a:t>
            </a:r>
          </a:p>
          <a:p>
            <a:pPr lvl="1"/>
            <a:r>
              <a:rPr lang="en-US" dirty="0" smtClean="0"/>
              <a:t>Heavy use of inheritance</a:t>
            </a:r>
          </a:p>
          <a:p>
            <a:pPr lvl="1"/>
            <a:r>
              <a:rPr lang="en-US" dirty="0" smtClean="0"/>
              <a:t>Enable easy implementation of new schemes</a:t>
            </a:r>
          </a:p>
          <a:p>
            <a:endParaRPr lang="en-US" dirty="0" smtClean="0"/>
          </a:p>
          <a:p>
            <a:r>
              <a:rPr lang="en-US" dirty="0" smtClean="0"/>
              <a:t>Class hierarchy: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Object Storage Rebuild Analysis via Simulation with GOBS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latin typeface="+mj-lt"/>
              </a:rPr>
              <a:t>Preliminary results</a:t>
            </a:r>
          </a:p>
          <a:p>
            <a:pPr algn="ctr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Object Storage Rebuild Analysis via Simulation with GOBS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GOBS results – rebuild hot spots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638800"/>
          </a:xfrm>
        </p:spPr>
        <p:txBody>
          <a:bodyPr/>
          <a:lstStyle/>
          <a:p>
            <a:r>
              <a:rPr lang="en-US" dirty="0" smtClean="0"/>
              <a:t>600 servers; 30 TB disks; RAID 5 (4+1); disk transfer rate 400 MB/s; </a:t>
            </a:r>
          </a:p>
          <a:p>
            <a:r>
              <a:rPr lang="en-US" dirty="0" smtClean="0"/>
              <a:t>1EB filesystem</a:t>
            </a:r>
          </a:p>
          <a:p>
            <a:r>
              <a:rPr lang="en-US" dirty="0" smtClean="0"/>
              <a:t>Single fault induced – rebuild performed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Replica pulled from last in chain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Object Storage Rebuild Analysis via Simulation with GOBS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648200" y="4846637"/>
            <a:ext cx="4191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Replica pulled from random node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Replica pulled from last in chain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</p:txBody>
      </p:sp>
      <p:pic>
        <p:nvPicPr>
          <p:cNvPr id="8" name="Picture 7" descr="dc03kpv0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2057400"/>
            <a:ext cx="3810000" cy="3810000"/>
          </a:xfrm>
          <a:prstGeom prst="rect">
            <a:avLst/>
          </a:prstGeom>
        </p:spPr>
      </p:pic>
      <p:pic>
        <p:nvPicPr>
          <p:cNvPr id="9" name="Picture 8" descr="dc03kpv0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2057400"/>
            <a:ext cx="3810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GOBS results – rebuild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89037"/>
            <a:ext cx="8229600" cy="5287963"/>
          </a:xfrm>
        </p:spPr>
        <p:txBody>
          <a:bodyPr/>
          <a:lstStyle/>
          <a:p>
            <a:r>
              <a:rPr lang="en-US" dirty="0" smtClean="0"/>
              <a:t>Single fault induced – rebuild performed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Replica pulled from last in chain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Object Storage Rebuild Analysis via Simulation with GOBS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648200" y="4800600"/>
            <a:ext cx="4191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Replica pulled from random node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Replica pulled from last in chain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</p:txBody>
      </p:sp>
      <p:pic>
        <p:nvPicPr>
          <p:cNvPr id="8" name="Picture 7" descr="dc03kpv0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981200"/>
            <a:ext cx="3810000" cy="3810000"/>
          </a:xfrm>
          <a:prstGeom prst="rect">
            <a:avLst/>
          </a:prstGeom>
        </p:spPr>
      </p:pic>
      <p:pic>
        <p:nvPicPr>
          <p:cNvPr id="9" name="Picture 8" descr="dc03kpv0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1981200"/>
            <a:ext cx="3810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GOBS results – rebuild concurrency</a:t>
            </a:r>
            <a:endParaRPr lang="en-US" dirty="0"/>
          </a:p>
        </p:txBody>
      </p:sp>
      <p:pic>
        <p:nvPicPr>
          <p:cNvPr id="7" name="Content Placeholder 6" descr="rb02-ful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876800" y="1752600"/>
            <a:ext cx="3810000" cy="38100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Object Storage Rebuild Analysis via Simulation with GOBS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33400" y="1600200"/>
            <a:ext cx="41148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Multiple faults induced – average traffic recorded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endParaRPr lang="en-US" kern="0" dirty="0" smtClean="0"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Replica pulled from primary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endParaRPr lang="en-US" kern="0" dirty="0" smtClean="0"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“target” – RAID (4+1)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kern="0" dirty="0" smtClean="0">
                <a:cs typeface="Courier New" pitchFamily="49" charset="0"/>
              </a:rPr>
              <a:t>“san” – RAID (8+2)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kern="0" dirty="0" smtClean="0">
                <a:cs typeface="Courier New" pitchFamily="49" charset="0"/>
              </a:rPr>
              <a:t>“active” – begin copies immediately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“latent” – wait until replacement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is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 inserted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endParaRPr lang="en-US" kern="0" baseline="0" dirty="0" smtClean="0"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GOBS results – data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/>
          <a:lstStyle/>
          <a:p>
            <a:r>
              <a:rPr lang="en-US" dirty="0" smtClean="0"/>
              <a:t>Vary disk MTTF and report objects lost per year</a:t>
            </a:r>
          </a:p>
          <a:p>
            <a:endParaRPr lang="en-US" dirty="0" smtClean="0"/>
          </a:p>
          <a:p>
            <a:r>
              <a:rPr lang="en-US" dirty="0" smtClean="0"/>
              <a:t>Neither scheme loses data unless MTTFs are extremely low</a:t>
            </a:r>
          </a:p>
          <a:p>
            <a:endParaRPr lang="en-US" dirty="0" smtClean="0"/>
          </a:p>
          <a:p>
            <a:r>
              <a:rPr lang="en-US" dirty="0" smtClean="0"/>
              <a:t>Indicates that aggressive schemes may be used that favor user accesses</a:t>
            </a:r>
          </a:p>
          <a:p>
            <a:endParaRPr lang="en-US" dirty="0" smtClean="0"/>
          </a:p>
          <a:p>
            <a:r>
              <a:rPr lang="en-US" dirty="0" smtClean="0"/>
              <a:t>(How does one quantify amount of data loss?)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Object Storage Rebuild Analysis via Simulation with GOBS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7" name="Picture 6" descr="dl04-ful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1600200"/>
            <a:ext cx="3810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GOBS: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placement strategies matter when performing rebuilds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Rebuild time matters over long data lifetimes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Simulation can help evaluate placement strategies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Much more to do here…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Object Storage Rebuild Analysis via Simulation with GOBS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Grants:</a:t>
            </a:r>
            <a:br>
              <a:rPr lang="en-US" dirty="0" smtClean="0"/>
            </a:br>
            <a:r>
              <a:rPr lang="en-US" sz="1200" dirty="0" smtClean="0"/>
              <a:t>This research is supported in part by NSF grant OCI-721939, NIH grants DC08638 and DA024304-02, the Office of Advanced Scientific Computing Research, Office of Science, U.S. Dept. of Energy under Contracts DE-AC02-06CH11357 and DE-AC02-06CH11357. Work is also supported by DOE with agreement number DE-FC02-06ER25777.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Object Storage Rebuild Analysis via Simulation with GOBS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Object Storage Rebuild Analysis via Simulation with GOBS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latin typeface="+mj-lt"/>
              </a:rPr>
              <a:t>Context</a:t>
            </a:r>
          </a:p>
          <a:p>
            <a:pPr algn="ctr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Object Storage Rebuild Analysis via Simulation with GOBS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high-performance storage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Checkpoint</a:t>
            </a:r>
          </a:p>
          <a:p>
            <a:pPr lvl="1"/>
            <a:r>
              <a:rPr lang="en-US" dirty="0" smtClean="0"/>
              <a:t>Write out all user memory to non-volatile storage</a:t>
            </a:r>
          </a:p>
          <a:p>
            <a:pPr lvl="1"/>
            <a:r>
              <a:rPr lang="en-US" dirty="0" smtClean="0"/>
              <a:t>Basic survival strategy to avoid lost work</a:t>
            </a:r>
          </a:p>
          <a:p>
            <a:endParaRPr lang="en-US" dirty="0" smtClean="0"/>
          </a:p>
          <a:p>
            <a:r>
              <a:rPr lang="en-US" dirty="0" smtClean="0"/>
              <a:t>Optimal checkpoint interval</a:t>
            </a:r>
          </a:p>
          <a:p>
            <a:pPr lvl="1"/>
            <a:r>
              <a:rPr lang="en-US" dirty="0" smtClean="0"/>
              <a:t>First-order approximation to optimal checkpoint write interval</a:t>
            </a:r>
          </a:p>
          <a:p>
            <a:pPr lvl="7"/>
            <a:r>
              <a:rPr lang="en-US" sz="1600" dirty="0" smtClean="0"/>
              <a:t>t</a:t>
            </a:r>
            <a:r>
              <a:rPr lang="en-US" sz="1600" baseline="-25000" dirty="0" smtClean="0"/>
              <a:t>o</a:t>
            </a:r>
            <a:r>
              <a:rPr lang="en-US" sz="1600" dirty="0" smtClean="0"/>
              <a:t> : checkpoint interval</a:t>
            </a:r>
          </a:p>
          <a:p>
            <a:pPr lvl="7"/>
            <a:r>
              <a:rPr lang="en-US" sz="1600" dirty="0" err="1" smtClean="0"/>
              <a:t>t</a:t>
            </a:r>
            <a:r>
              <a:rPr lang="en-US" sz="1600" baseline="-25000" dirty="0" err="1" smtClean="0"/>
              <a:t>w</a:t>
            </a:r>
            <a:r>
              <a:rPr lang="en-US" sz="1600" dirty="0" smtClean="0"/>
              <a:t> : time to write checkpoint</a:t>
            </a:r>
          </a:p>
          <a:p>
            <a:pPr lvl="7"/>
            <a:r>
              <a:rPr lang="en-US" sz="1600" dirty="0" err="1" smtClean="0"/>
              <a:t>t</a:t>
            </a:r>
            <a:r>
              <a:rPr lang="en-US" sz="1600" baseline="-25000" dirty="0" err="1" smtClean="0"/>
              <a:t>f</a:t>
            </a:r>
            <a:r>
              <a:rPr lang="en-US" sz="1600" dirty="0" smtClean="0"/>
              <a:t> : mean time to failure</a:t>
            </a:r>
          </a:p>
          <a:p>
            <a:endParaRPr lang="en-US" dirty="0" smtClean="0"/>
          </a:p>
          <a:p>
            <a:r>
              <a:rPr lang="en-US" dirty="0" smtClean="0"/>
              <a:t>Future trends</a:t>
            </a:r>
          </a:p>
          <a:p>
            <a:pPr lvl="1"/>
            <a:r>
              <a:rPr lang="en-US" dirty="0" smtClean="0"/>
              <a:t>Bigger memory → longer writes</a:t>
            </a:r>
          </a:p>
          <a:p>
            <a:pPr lvl="1"/>
            <a:r>
              <a:rPr lang="en-US" dirty="0" smtClean="0"/>
              <a:t>More components → more faults</a:t>
            </a:r>
          </a:p>
          <a:p>
            <a:pPr lvl="1"/>
            <a:r>
              <a:rPr lang="en-US" dirty="0" smtClean="0"/>
              <a:t>Could reach a critical point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Object Storage Rebuild Analysis via Simulation with GOBS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524000" y="3657600"/>
          <a:ext cx="2057400" cy="727001"/>
        </p:xfrm>
        <a:graphic>
          <a:graphicData uri="http://schemas.openxmlformats.org/presentationml/2006/ole">
            <p:oleObj spid="_x0000_s45057" name="Equation" r:id="rId3" imgW="1079280" imgH="380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high-performance storage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Useful application data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MPI-IO</a:t>
            </a:r>
          </a:p>
          <a:p>
            <a:pPr lvl="2"/>
            <a:r>
              <a:rPr lang="en-US" dirty="0" smtClean="0"/>
              <a:t>Parallel interface for file I/O operations </a:t>
            </a:r>
          </a:p>
          <a:p>
            <a:pPr lvl="2"/>
            <a:r>
              <a:rPr lang="en-US" dirty="0" smtClean="0"/>
              <a:t>Allows I/O experts to implement optimizations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High-level libraries</a:t>
            </a:r>
          </a:p>
          <a:p>
            <a:pPr lvl="2"/>
            <a:r>
              <a:rPr lang="en-US" dirty="0" smtClean="0"/>
              <a:t>Provide a variable-oriented view on data</a:t>
            </a:r>
          </a:p>
          <a:p>
            <a:pPr lvl="2"/>
            <a:r>
              <a:rPr lang="en-US" dirty="0" err="1" smtClean="0"/>
              <a:t>PnetCDF</a:t>
            </a:r>
            <a:r>
              <a:rPr lang="en-US" dirty="0" smtClean="0"/>
              <a:t>, HDF5, ADIOS</a:t>
            </a:r>
          </a:p>
          <a:p>
            <a:pPr lvl="2"/>
            <a:r>
              <a:rPr lang="en-US" dirty="0" smtClean="0"/>
              <a:t>Can use MPI-IO 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POSIX I/O </a:t>
            </a:r>
          </a:p>
          <a:p>
            <a:pPr lvl="2"/>
            <a:r>
              <a:rPr lang="en-US" dirty="0" smtClean="0"/>
              <a:t>Still prevalent in large-scale applications</a:t>
            </a:r>
          </a:p>
          <a:p>
            <a:pPr lvl="2"/>
            <a:r>
              <a:rPr lang="en-US" dirty="0" smtClean="0"/>
              <a:t>Must maintain user expectations, portability, but make use of high-performance machines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Object Storage Rebuild Analysis via Simulation with GOBS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9120"/>
          <a:ext cx="80772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4038600"/>
              </a:tblGrid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PVFS – Clemson, ANL</a:t>
                      </a:r>
                    </a:p>
                    <a:p>
                      <a:pPr lvl="1">
                        <a:buFont typeface="Wingdings" pitchFamily="2" charset="2"/>
                        <a:buChar char="§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Open source, community         maintained</a:t>
                      </a:r>
                    </a:p>
                    <a:p>
                      <a:pPr lvl="1">
                        <a:buFont typeface="Wingdings" pitchFamily="2" charset="2"/>
                        <a:buChar char="§"/>
                      </a:pPr>
                      <a:endParaRPr lang="en-US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GPFS – IBM </a:t>
                      </a:r>
                    </a:p>
                    <a:p>
                      <a:pPr lvl="1">
                        <a:buFont typeface="Wingdings" pitchFamily="2" charset="2"/>
                        <a:buChar char="§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Licensed by IBM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Lustre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– Oracle/Sun </a:t>
                      </a:r>
                    </a:p>
                    <a:p>
                      <a:pPr lvl="1">
                        <a:buFont typeface="Wingdings" pitchFamily="2" charset="2"/>
                        <a:buChar char="§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Open source but supported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PanFS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Panasas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lvl="1">
                        <a:buFont typeface="Wingdings" pitchFamily="2" charset="2"/>
                        <a:buChar char="§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Software/hardware packages 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filesystems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Eliminate single bottlenecks in I/O</a:t>
            </a:r>
          </a:p>
          <a:p>
            <a:endParaRPr lang="en-US" dirty="0" smtClean="0"/>
          </a:p>
          <a:p>
            <a:endParaRPr lang="en-US" dirty="0" smtClean="0"/>
          </a:p>
          <a:p>
            <a:pPr algn="ctr"/>
            <a:endParaRPr lang="en-US" dirty="0" smtClean="0"/>
          </a:p>
          <a:p>
            <a:pPr lvl="1" algn="ctr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Object Storage Rebuild Analysis via Simulation with GOBS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2362200" y="3657600"/>
            <a:ext cx="4419600" cy="457200"/>
            <a:chOff x="1790700" y="3048000"/>
            <a:chExt cx="4419600" cy="457200"/>
          </a:xfrm>
        </p:grpSpPr>
        <p:sp>
          <p:nvSpPr>
            <p:cNvPr id="8" name="Can 7"/>
            <p:cNvSpPr/>
            <p:nvPr/>
          </p:nvSpPr>
          <p:spPr bwMode="auto">
            <a:xfrm>
              <a:off x="1790700" y="3048000"/>
              <a:ext cx="838200" cy="457200"/>
            </a:xfrm>
            <a:prstGeom prst="can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DISK</a:t>
              </a:r>
            </a:p>
          </p:txBody>
        </p:sp>
        <p:sp>
          <p:nvSpPr>
            <p:cNvPr id="9" name="Can 8"/>
            <p:cNvSpPr/>
            <p:nvPr/>
          </p:nvSpPr>
          <p:spPr bwMode="auto">
            <a:xfrm>
              <a:off x="2933700" y="3048000"/>
              <a:ext cx="838200" cy="457200"/>
            </a:xfrm>
            <a:prstGeom prst="can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DISK</a:t>
              </a:r>
            </a:p>
          </p:txBody>
        </p:sp>
        <p:sp>
          <p:nvSpPr>
            <p:cNvPr id="10" name="Can 9"/>
            <p:cNvSpPr/>
            <p:nvPr/>
          </p:nvSpPr>
          <p:spPr bwMode="auto">
            <a:xfrm>
              <a:off x="4229100" y="3048000"/>
              <a:ext cx="838200" cy="457200"/>
            </a:xfrm>
            <a:prstGeom prst="can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DISK</a:t>
              </a:r>
            </a:p>
          </p:txBody>
        </p:sp>
        <p:sp>
          <p:nvSpPr>
            <p:cNvPr id="11" name="Can 10"/>
            <p:cNvSpPr/>
            <p:nvPr/>
          </p:nvSpPr>
          <p:spPr bwMode="auto">
            <a:xfrm>
              <a:off x="5372100" y="3048000"/>
              <a:ext cx="838200" cy="457200"/>
            </a:xfrm>
            <a:prstGeom prst="can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DISK</a:t>
              </a:r>
            </a:p>
          </p:txBody>
        </p:sp>
      </p:grpSp>
      <p:sp>
        <p:nvSpPr>
          <p:cNvPr id="13" name="Rectangle 12"/>
          <p:cNvSpPr/>
          <p:nvPr/>
        </p:nvSpPr>
        <p:spPr bwMode="auto">
          <a:xfrm>
            <a:off x="2209800" y="3352800"/>
            <a:ext cx="1066800" cy="152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362200" y="3352800"/>
            <a:ext cx="838200" cy="228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rgbClr val="40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505200" y="3352800"/>
            <a:ext cx="838200" cy="228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rgbClr val="40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FS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800600" y="3352800"/>
            <a:ext cx="838200" cy="228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rgbClr val="40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FS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5943600" y="3352800"/>
            <a:ext cx="838200" cy="228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rgbClr val="40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FS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362200" y="2971800"/>
            <a:ext cx="44196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-- NETWORK --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286000" y="2590800"/>
            <a:ext cx="990600" cy="228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rgbClr val="40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CLIENT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429000" y="2590800"/>
            <a:ext cx="1066800" cy="228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rgbClr val="40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CLIENT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4724400" y="2590800"/>
            <a:ext cx="990600" cy="228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rgbClr val="40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CLIENT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5867400" y="2590800"/>
            <a:ext cx="1066800" cy="228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rgbClr val="40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CLIENT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2286000" y="2209800"/>
            <a:ext cx="46482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-- APPLICATION --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Separation of concerns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Employed by many modern systems – not “old news” either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Object Storage Rebuild Analysis via Simulation with GOBS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447800" y="2667000"/>
            <a:ext cx="20574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-- NETWORK --</a:t>
            </a:r>
          </a:p>
        </p:txBody>
      </p:sp>
      <p:sp>
        <p:nvSpPr>
          <p:cNvPr id="8" name="Can 7"/>
          <p:cNvSpPr/>
          <p:nvPr/>
        </p:nvSpPr>
        <p:spPr bwMode="auto">
          <a:xfrm>
            <a:off x="2057400" y="4114800"/>
            <a:ext cx="838200" cy="457200"/>
          </a:xfrm>
          <a:prstGeom prst="ca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DISK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981200" y="3048000"/>
            <a:ext cx="990600" cy="228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rgbClr val="40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FS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981200" y="2286000"/>
            <a:ext cx="990600" cy="228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rgbClr val="40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CLIENT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447800" y="3581400"/>
            <a:ext cx="20574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-- NETWORK --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981200" y="3276600"/>
            <a:ext cx="990600" cy="228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rgbClr val="40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BLOCKS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105400" y="2667000"/>
            <a:ext cx="20574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-- NETWORK --</a:t>
            </a:r>
          </a:p>
        </p:txBody>
      </p:sp>
      <p:sp>
        <p:nvSpPr>
          <p:cNvPr id="15" name="Can 14"/>
          <p:cNvSpPr/>
          <p:nvPr/>
        </p:nvSpPr>
        <p:spPr bwMode="auto">
          <a:xfrm>
            <a:off x="5715000" y="4114800"/>
            <a:ext cx="838200" cy="457200"/>
          </a:xfrm>
          <a:prstGeom prst="ca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DISK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638800" y="3048000"/>
            <a:ext cx="990600" cy="228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rgbClr val="40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FS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5638800" y="2286000"/>
            <a:ext cx="990600" cy="228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rgbClr val="40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CLIENT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5105400" y="3581400"/>
            <a:ext cx="20574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-- NETWORK --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5638800" y="3886200"/>
            <a:ext cx="990600" cy="228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rgbClr val="40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BLOCKS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5638800" y="3276600"/>
            <a:ext cx="990600" cy="228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rgbClr val="40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OBJECTS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191000" y="312420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accent3"/>
                </a:solidFill>
              </a:rPr>
              <a:t>→</a:t>
            </a:r>
            <a:endParaRPr lang="en-US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object 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Object placement algorithm: </a:t>
            </a:r>
            <a:br>
              <a:rPr lang="en-US" dirty="0" smtClean="0"/>
            </a:br>
            <a:endParaRPr lang="en-US" sz="1600" dirty="0" smtClean="0"/>
          </a:p>
          <a:p>
            <a:pPr lvl="7"/>
            <a:r>
              <a:rPr lang="en-US" sz="1600" dirty="0" err="1" smtClean="0"/>
              <a:t>x</a:t>
            </a:r>
            <a:r>
              <a:rPr lang="en-US" sz="1600" baseline="-25000" dirty="0" err="1" smtClean="0"/>
              <a:t>i,j</a:t>
            </a:r>
            <a:r>
              <a:rPr lang="en-US" sz="1600" dirty="0" smtClean="0"/>
              <a:t> : object </a:t>
            </a:r>
            <a:r>
              <a:rPr lang="en-US" sz="1600" dirty="0" err="1" smtClean="0"/>
              <a:t>i</a:t>
            </a:r>
            <a:r>
              <a:rPr lang="en-US" sz="1600" dirty="0" smtClean="0"/>
              <a:t>, replica j</a:t>
            </a:r>
          </a:p>
          <a:p>
            <a:pPr lvl="7"/>
            <a:r>
              <a:rPr lang="en-US" sz="1600" dirty="0" err="1" smtClean="0"/>
              <a:t>s</a:t>
            </a:r>
            <a:r>
              <a:rPr lang="en-US" sz="1600" baseline="-25000" dirty="0" err="1" smtClean="0"/>
              <a:t>k</a:t>
            </a:r>
            <a:r>
              <a:rPr lang="en-US" sz="1600" dirty="0" smtClean="0"/>
              <a:t> : server 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</a:t>
            </a:r>
          </a:p>
          <a:p>
            <a:r>
              <a:rPr lang="en-US" dirty="0" smtClean="0"/>
              <a:t>Replicas must be placed on different servers</a:t>
            </a:r>
          </a:p>
          <a:p>
            <a:endParaRPr lang="en-US" dirty="0" smtClean="0"/>
          </a:p>
          <a:p>
            <a:r>
              <a:rPr lang="en-US" dirty="0" smtClean="0"/>
              <a:t>Place whole objects</a:t>
            </a:r>
          </a:p>
          <a:p>
            <a:endParaRPr lang="en-US" dirty="0" smtClean="0"/>
          </a:p>
          <a:p>
            <a:r>
              <a:rPr lang="en-US" dirty="0" smtClean="0"/>
              <a:t>Essentially distribute a hash table over multiple sites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Object Storage Rebuild Analysis via Simulation with GOBS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481138" y="2590800"/>
          <a:ext cx="1676400" cy="419100"/>
        </p:xfrm>
        <a:graphic>
          <a:graphicData uri="http://schemas.openxmlformats.org/presentationml/2006/ole">
            <p:oleObj spid="_x0000_s63490" name="Equation" r:id="rId3" imgW="106668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 numCol="1"/>
          <a:lstStyle/>
          <a:p>
            <a:r>
              <a:rPr lang="en-US" dirty="0" smtClean="0"/>
              <a:t>RUSH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Honicky</a:t>
            </a:r>
            <a:r>
              <a:rPr lang="en-US" dirty="0" smtClean="0"/>
              <a:t> and Miller, 2003) – described distribution of remaining replicas after loss of one replica server</a:t>
            </a:r>
          </a:p>
          <a:p>
            <a:pPr lvl="1"/>
            <a:r>
              <a:rPr lang="en-US" dirty="0" smtClean="0"/>
              <a:t>(Weil et. al., 2006) – evaluated efficiency of reorganization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Kinesis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MacCormick</a:t>
            </a:r>
            <a:r>
              <a:rPr lang="en-US" dirty="0" smtClean="0"/>
              <a:t> et. al., 2009) – evaluated object load balancing of object placement, user accesses and rebuild parallelism</a:t>
            </a:r>
          </a:p>
          <a:p>
            <a:endParaRPr lang="en-US" dirty="0" smtClean="0"/>
          </a:p>
          <a:p>
            <a:r>
              <a:rPr lang="en-US" dirty="0" smtClean="0"/>
              <a:t>PIO-SIM 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Bagrodia</a:t>
            </a:r>
            <a:r>
              <a:rPr lang="en-US" dirty="0" smtClean="0"/>
              <a:t> et. al., 1997) – analyze MPI-IO strategies such as collective operations, two-phase I/O, and cooperative caches</a:t>
            </a:r>
          </a:p>
          <a:p>
            <a:endParaRPr lang="en-US" dirty="0" smtClean="0"/>
          </a:p>
          <a:p>
            <a:r>
              <a:rPr lang="en-US" dirty="0" smtClean="0"/>
              <a:t>PFSS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Speth</a:t>
            </a:r>
            <a:r>
              <a:rPr lang="en-US" dirty="0" smtClean="0"/>
              <a:t>, 2005) – simulated PVFS with RAID under various fault conditions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Distributed Object Storage Rebuild Analysis via Simulation with GOBS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ay_2007">
  <a:themeElements>
    <a:clrScheme name="Custom 7">
      <a:dk1>
        <a:srgbClr val="616161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9D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stom 11">
      <a:dk1>
        <a:srgbClr val="616161"/>
      </a:dk1>
      <a:lt1>
        <a:sysClr val="window" lastClr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4B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gray_2007</Template>
  <TotalTime>6799</TotalTime>
  <Words>1253</Words>
  <Application>Microsoft Office PowerPoint</Application>
  <PresentationFormat>On-screen Show (4:3)</PresentationFormat>
  <Paragraphs>496</Paragraphs>
  <Slides>28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gray_2007</vt:lpstr>
      <vt:lpstr>Equation</vt:lpstr>
      <vt:lpstr>Acrobat Document</vt:lpstr>
      <vt:lpstr>Distributed Object Storage Rebuild Analysis  via Simulation with GOBS</vt:lpstr>
      <vt:lpstr>Outline</vt:lpstr>
      <vt:lpstr>Slide 3</vt:lpstr>
      <vt:lpstr>Uses of high-performance storage (1)</vt:lpstr>
      <vt:lpstr>Uses of high-performance storage (2)</vt:lpstr>
      <vt:lpstr>Parallel filesystems </vt:lpstr>
      <vt:lpstr>Object storage</vt:lpstr>
      <vt:lpstr>Distributed object placement</vt:lpstr>
      <vt:lpstr>Related work</vt:lpstr>
      <vt:lpstr>Slide 10</vt:lpstr>
      <vt:lpstr>Exascale storage challenges</vt:lpstr>
      <vt:lpstr>System architecture</vt:lpstr>
      <vt:lpstr>System design parameters</vt:lpstr>
      <vt:lpstr>Fault response model</vt:lpstr>
      <vt:lpstr>Disk failure rates</vt:lpstr>
      <vt:lpstr>Simple data placement is problematic</vt:lpstr>
      <vt:lpstr>Slide 17</vt:lpstr>
      <vt:lpstr>Simulation as initial approach</vt:lpstr>
      <vt:lpstr>Software abstractions</vt:lpstr>
      <vt:lpstr>Simulator - extensibility</vt:lpstr>
      <vt:lpstr>Slide 21</vt:lpstr>
      <vt:lpstr>GOBS results – rebuild hot spots</vt:lpstr>
      <vt:lpstr>GOBS results – rebuild curves</vt:lpstr>
      <vt:lpstr>GOBS results – rebuild concurrency</vt:lpstr>
      <vt:lpstr>GOBS results – data loss</vt:lpstr>
      <vt:lpstr>GOBS: Summary</vt:lpstr>
      <vt:lpstr>Thanks</vt:lpstr>
      <vt:lpstr>Questions</vt:lpstr>
    </vt:vector>
  </TitlesOfParts>
  <Company>ANL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Object Storage Rebuild Analysis via Simulation with GOBS</dc:title>
  <dc:creator>Justin M Wozniak</dc:creator>
  <cp:lastModifiedBy>Justin M Wozniak</cp:lastModifiedBy>
  <cp:revision>136</cp:revision>
  <dcterms:created xsi:type="dcterms:W3CDTF">2009-11-11T01:31:49Z</dcterms:created>
  <dcterms:modified xsi:type="dcterms:W3CDTF">2010-07-06T19:22:23Z</dcterms:modified>
</cp:coreProperties>
</file>